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Roboto Serif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RobotoSerifBlack-bold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SerifBlac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4b02a0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4b02a0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b4b02a0b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b4b02a0b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b4b02a0b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b4b02a0b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b4b02a0b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b4b02a0b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b4b02a0b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b4b02a0b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b4b02a0b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b4b02a0b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b4b02a0b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b4b02a0b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b4b02a0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b4b02a0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b4b02a0b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b4b02a0b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b4b02a0b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b4b02a0b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4b02a0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4b02a0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4b02a0b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4b02a0b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b4b02a0b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b4b02a0b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b4b02a0b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b4b02a0b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b4b02a0b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b4b02a0b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b4b02a0b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b4b02a0b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b4b02a0b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b4b02a0b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4b02a0b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4b02a0b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13639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/>
              <a:t>Android Application Development</a:t>
            </a:r>
            <a:endParaRPr b="1" sz="3700"/>
          </a:p>
        </p:txBody>
      </p:sp>
      <p:sp>
        <p:nvSpPr>
          <p:cNvPr id="135" name="Google Shape;135;p13"/>
          <p:cNvSpPr txBox="1"/>
          <p:nvPr/>
        </p:nvSpPr>
        <p:spPr>
          <a:xfrm>
            <a:off x="7383875" y="4284700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Rajbir Singh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DuBooks</a:t>
            </a:r>
            <a:endParaRPr b="1"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2306112" y="978450"/>
            <a:ext cx="4908125" cy="3936000"/>
            <a:chOff x="2117937" y="1044400"/>
            <a:chExt cx="4908125" cy="3936000"/>
          </a:xfrm>
        </p:grpSpPr>
        <p:grpSp>
          <p:nvGrpSpPr>
            <p:cNvPr id="195" name="Google Shape;195;p22"/>
            <p:cNvGrpSpPr/>
            <p:nvPr/>
          </p:nvGrpSpPr>
          <p:grpSpPr>
            <a:xfrm>
              <a:off x="2117937" y="1044400"/>
              <a:ext cx="4908125" cy="3936000"/>
              <a:chOff x="2117937" y="1044400"/>
              <a:chExt cx="4908125" cy="3936000"/>
            </a:xfrm>
          </p:grpSpPr>
          <p:pic>
            <p:nvPicPr>
              <p:cNvPr id="196" name="Google Shape;196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066037" y="1044411"/>
                <a:ext cx="1960025" cy="39359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117937" y="1044400"/>
                <a:ext cx="1960031" cy="393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8" name="Google Shape;198;p22"/>
            <p:cNvSpPr/>
            <p:nvPr/>
          </p:nvSpPr>
          <p:spPr>
            <a:xfrm>
              <a:off x="2170300" y="1191775"/>
              <a:ext cx="225900" cy="2259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130950" y="1894325"/>
              <a:ext cx="702600" cy="2886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825" y="302012"/>
            <a:ext cx="2042775" cy="453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1367425" y="727625"/>
            <a:ext cx="462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Setting Year Preference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1367425" y="2063850"/>
            <a:ext cx="462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Preferences refer to a way of storing and retrieving user settings or configuration options within an application.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6648925" y="2396125"/>
            <a:ext cx="740100" cy="2385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84325" y="410075"/>
            <a:ext cx="70389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Once the user select Year preference and goes back to Main Activity it will read the JSON object from Github</a:t>
            </a:r>
            <a:endParaRPr sz="17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775" y="1309675"/>
            <a:ext cx="6771999" cy="35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5"/>
          <p:cNvGrpSpPr/>
          <p:nvPr/>
        </p:nvGrpSpPr>
        <p:grpSpPr>
          <a:xfrm>
            <a:off x="1085420" y="377400"/>
            <a:ext cx="3957753" cy="4388701"/>
            <a:chOff x="3483290" y="152400"/>
            <a:chExt cx="4514375" cy="4838700"/>
          </a:xfrm>
        </p:grpSpPr>
        <p:pic>
          <p:nvPicPr>
            <p:cNvPr id="219" name="Google Shape;21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20250" y="152400"/>
              <a:ext cx="2177415" cy="483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83290" y="152400"/>
              <a:ext cx="2177415" cy="483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25"/>
          <p:cNvSpPr/>
          <p:nvPr/>
        </p:nvSpPr>
        <p:spPr>
          <a:xfrm>
            <a:off x="1085425" y="815450"/>
            <a:ext cx="1078800" cy="326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381850" y="928350"/>
            <a:ext cx="35127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Once user clicks on any book it will be added to history database.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will use Content Provider and SQLite database.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6"/>
          <p:cNvGrpSpPr/>
          <p:nvPr/>
        </p:nvGrpSpPr>
        <p:grpSpPr>
          <a:xfrm>
            <a:off x="2197502" y="152400"/>
            <a:ext cx="4748996" cy="4838700"/>
            <a:chOff x="2197502" y="152400"/>
            <a:chExt cx="4748996" cy="4838700"/>
          </a:xfrm>
        </p:grpSpPr>
        <p:grpSp>
          <p:nvGrpSpPr>
            <p:cNvPr id="228" name="Google Shape;228;p26"/>
            <p:cNvGrpSpPr/>
            <p:nvPr/>
          </p:nvGrpSpPr>
          <p:grpSpPr>
            <a:xfrm>
              <a:off x="2197502" y="152400"/>
              <a:ext cx="4748996" cy="4838700"/>
              <a:chOff x="1800225" y="152400"/>
              <a:chExt cx="4748996" cy="4838700"/>
            </a:xfrm>
          </p:grpSpPr>
          <p:pic>
            <p:nvPicPr>
              <p:cNvPr id="229" name="Google Shape;229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71806" y="152400"/>
                <a:ext cx="2177415" cy="483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00225" y="152400"/>
                <a:ext cx="2409581" cy="4838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1" name="Google Shape;231;p26"/>
            <p:cNvSpPr/>
            <p:nvPr/>
          </p:nvSpPr>
          <p:spPr>
            <a:xfrm>
              <a:off x="2284700" y="1523125"/>
              <a:ext cx="773400" cy="2343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7"/>
          <p:cNvGrpSpPr/>
          <p:nvPr/>
        </p:nvGrpSpPr>
        <p:grpSpPr>
          <a:xfrm>
            <a:off x="2112297" y="152400"/>
            <a:ext cx="4919406" cy="4838700"/>
            <a:chOff x="1756300" y="152400"/>
            <a:chExt cx="4919406" cy="4838700"/>
          </a:xfrm>
        </p:grpSpPr>
        <p:pic>
          <p:nvPicPr>
            <p:cNvPr id="237" name="Google Shape;23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56300" y="152400"/>
              <a:ext cx="2409581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7"/>
            <p:cNvSpPr/>
            <p:nvPr/>
          </p:nvSpPr>
          <p:spPr>
            <a:xfrm>
              <a:off x="1819050" y="2082475"/>
              <a:ext cx="715200" cy="2508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1275" y="152400"/>
              <a:ext cx="2304431" cy="483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1297500" y="574100"/>
            <a:ext cx="70389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2.   </a:t>
            </a:r>
            <a:r>
              <a:rPr lang="en-GB" sz="1700"/>
              <a:t>DuNation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Language used : Java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Database : Firebase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Number of Activities: 1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Content is read from Firebase Real Time Database.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85775" y="595075"/>
            <a:ext cx="513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33">
                <a:latin typeface="Montserrat"/>
                <a:ea typeface="Montserrat"/>
                <a:cs typeface="Montserrat"/>
                <a:sym typeface="Montserrat"/>
              </a:rPr>
              <a:t>Firebase</a:t>
            </a:r>
            <a:endParaRPr b="1" sz="2533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33">
              <a:latin typeface="Montserrat"/>
              <a:ea typeface="Montserrat"/>
              <a:cs typeface="Montserrat"/>
              <a:sym typeface="Montserrat"/>
            </a:endParaRPr>
          </a:p>
          <a:p>
            <a:pPr indent="-3374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016"/>
              <a:t>C</a:t>
            </a:r>
            <a:r>
              <a:rPr lang="en-GB" sz="2016"/>
              <a:t>omprehensive mobile and web application development platform provided by Google.</a:t>
            </a:r>
            <a:endParaRPr sz="2016"/>
          </a:p>
          <a:p>
            <a:pPr indent="-337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16"/>
              <a:t>It is a BaaS (Backend as a Service).</a:t>
            </a:r>
            <a:endParaRPr sz="2016"/>
          </a:p>
          <a:p>
            <a:pPr indent="-3374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16"/>
              <a:t>Offers Real-time Database using NoSQL.</a:t>
            </a:r>
            <a:endParaRPr sz="2016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00" y="841350"/>
            <a:ext cx="2418627" cy="241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75" y="451125"/>
            <a:ext cx="1731949" cy="38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075" y="451150"/>
            <a:ext cx="1731949" cy="384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575" y="451150"/>
            <a:ext cx="1731949" cy="384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8075" y="451150"/>
            <a:ext cx="1731949" cy="3848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/>
        </p:nvSpPr>
        <p:spPr>
          <a:xfrm>
            <a:off x="2006100" y="2271600"/>
            <a:ext cx="513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Serif Black"/>
                <a:ea typeface="Roboto Serif Black"/>
                <a:cs typeface="Roboto Serif Black"/>
                <a:sym typeface="Roboto Serif Black"/>
              </a:rPr>
              <a:t>THANK YOU</a:t>
            </a:r>
            <a:endParaRPr sz="2700">
              <a:solidFill>
                <a:schemeClr val="lt1"/>
              </a:solidFill>
              <a:latin typeface="Roboto Serif Black"/>
              <a:ea typeface="Roboto Serif Black"/>
              <a:cs typeface="Roboto Serif Black"/>
              <a:sym typeface="Roboto Serif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Contents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What</a:t>
            </a:r>
            <a:r>
              <a:rPr lang="en-GB" sz="1500"/>
              <a:t> is Android?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History of Android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Architecture of Android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Components of Android Application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Requirements for Android Application development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Example App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Android?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80300"/>
            <a:ext cx="60726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is a software package and linux based multitasking operating system for mobile devices such  as tablets and smartphones.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is the most widely used mobile operating system.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goal of android project is to create a successful real-world product that improves the mobile experience for end users.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provides a flexible and customizable platform for developing applications, enabling developers to create a wide range of mobile experiences.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925" y="1480300"/>
            <a:ext cx="1878725" cy="18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History of Android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Inc. started the development with initial goal to create an </a:t>
            </a:r>
            <a:r>
              <a:rPr lang="en-GB" sz="1500"/>
              <a:t>advanced operating system for cameras.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 2005, Google acquired Android Inc., and it was announced that Android would be developed as an open-source platform for mobile devices.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Open Handset Alliance, a consortium of several hardware, software, and telecommunications companies, was formed to collaborate on the development of Android.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Thereafter, there have been different versions like Cupcake, Donut, Gingerbread, Ice Cream Sandwich, Oreo, Nougat etc.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459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Android Platform Architecture</a:t>
            </a:r>
            <a:endParaRPr b="1"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2299243" y="1147821"/>
            <a:ext cx="4545514" cy="2847857"/>
            <a:chOff x="1924950" y="1166775"/>
            <a:chExt cx="5294100" cy="3838600"/>
          </a:xfrm>
        </p:grpSpPr>
        <p:sp>
          <p:nvSpPr>
            <p:cNvPr id="161" name="Google Shape;161;p17"/>
            <p:cNvSpPr/>
            <p:nvPr/>
          </p:nvSpPr>
          <p:spPr>
            <a:xfrm>
              <a:off x="1924950" y="4277875"/>
              <a:ext cx="5294100" cy="72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Linux Kernel</a:t>
              </a:r>
              <a:endParaRPr b="1" sz="1600"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924950" y="3500100"/>
              <a:ext cx="5281500" cy="727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Hardware Abstraction Layer(HAL)</a:t>
              </a:r>
              <a:endParaRPr b="1" sz="1600"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931250" y="2722325"/>
              <a:ext cx="5281500" cy="7275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</a:rPr>
                <a:t>Android Runtime(ART) and Core libraries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931250" y="1944550"/>
              <a:ext cx="5281500" cy="7275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Java API Framework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/>
                <a:t>(Content Providers and Managers)</a:t>
              </a:r>
              <a:endParaRPr b="1" sz="1300"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924950" y="1166775"/>
              <a:ext cx="5281500" cy="727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/>
                <a:t>System Applications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/>
                <a:t>(Dialer, Email, Contacts etc.)</a:t>
              </a:r>
              <a:endParaRPr b="1" sz="12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88" y="194451"/>
            <a:ext cx="3228824" cy="475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Components of Android Application</a:t>
            </a:r>
            <a:endParaRPr b="1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Following are the main components of an Android application: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Activities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Views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Intents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Services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Content Providers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Fragments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AndroidManifest.xml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Requirements for Application Development</a:t>
            </a:r>
            <a:endParaRPr b="1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S</a:t>
            </a:r>
            <a:r>
              <a:rPr lang="en-GB" sz="1500"/>
              <a:t>ome key requirements for Android application development: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Java Development Kit (JDK)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Studio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Programming language like Java, Kotlin, JS (React) etc.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Android SDK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Emulator or Phone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Applications Developed</a:t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DuBooks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Language used : Java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Database : SQLite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Number of Activities: 4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Content is read from Github and then is parsed as JSON.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