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4577"/>
  </p:normalViewPr>
  <p:slideViewPr>
    <p:cSldViewPr snapToGrid="0" snapToObjects="1">
      <p:cViewPr>
        <p:scale>
          <a:sx n="260" d="100"/>
          <a:sy n="260" d="100"/>
        </p:scale>
        <p:origin x="-872" y="-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061600"/>
              </p:ext>
            </p:extLst>
          </p:nvPr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472097" y="1160749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256128" y="90878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658517" y="1846608"/>
            <a:ext cx="154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010560" y="3213903"/>
            <a:ext cx="268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601196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545151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40714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4154376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6743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74987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50700" y="469562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08611" y="4695626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2097074" y="268915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2097074" y="434042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76384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25013"/>
            <a:ext cx="1283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231701" y="238383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62041" y="2881061"/>
            <a:ext cx="16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service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784679" y="1652431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382884" y="682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741275" y="115345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latest value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100150" y="65674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13097" y="235528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89326" y="35490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61937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231701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20060" y="5006038"/>
            <a:ext cx="171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instance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08151" y="45257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a service having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new QoS current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89326" y="570334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4400418" y="5104690"/>
            <a:ext cx="286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≤ 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+ k-m 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QoS current value 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5EDE97A-BB31-5DB6-CDB9-8B58D1C04ABF}"/>
              </a:ext>
            </a:extLst>
          </p:cNvPr>
          <p:cNvCxnSpPr>
            <a:cxnSpLocks/>
          </p:cNvCxnSpPr>
          <p:nvPr/>
        </p:nvCxnSpPr>
        <p:spPr>
          <a:xfrm>
            <a:off x="6665932" y="2585346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6F9E31-8231-4CF7-55EA-EC3A6D280952}"/>
              </a:ext>
            </a:extLst>
          </p:cNvPr>
          <p:cNvSpPr txBox="1"/>
          <p:nvPr/>
        </p:nvSpPr>
        <p:spPr>
          <a:xfrm>
            <a:off x="6648143" y="2308347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10CB1E6-8522-2B1E-C063-9864DA1877D2}"/>
              </a:ext>
            </a:extLst>
          </p:cNvPr>
          <p:cNvCxnSpPr>
            <a:cxnSpLocks/>
          </p:cNvCxnSpPr>
          <p:nvPr/>
        </p:nvCxnSpPr>
        <p:spPr>
          <a:xfrm>
            <a:off x="6683721" y="474421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A1810D-2DDB-FC81-F969-D875268F0D11}"/>
              </a:ext>
            </a:extLst>
          </p:cNvPr>
          <p:cNvSpPr txBox="1"/>
          <p:nvPr/>
        </p:nvSpPr>
        <p:spPr>
          <a:xfrm>
            <a:off x="6665932" y="446721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564270" y="1652431"/>
            <a:ext cx="23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Window of the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223855" y="660922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less than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AWS*QoSSatisfactionRate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values satisfying the respective constraints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A3FCDE6-6030-3CC9-12AA-ED9E8CEF1D68}"/>
              </a:ext>
            </a:extLst>
          </p:cNvPr>
          <p:cNvSpPr/>
          <p:nvPr/>
        </p:nvSpPr>
        <p:spPr>
          <a:xfrm>
            <a:off x="8372641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146D49-816F-98DE-FCAA-DBBD413AA264}"/>
              </a:ext>
            </a:extLst>
          </p:cNvPr>
          <p:cNvSpPr txBox="1"/>
          <p:nvPr/>
        </p:nvSpPr>
        <p:spPr>
          <a:xfrm>
            <a:off x="7713745" y="1652431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32" name="Elemento grafico 31" descr="Elenco contorno">
            <a:extLst>
              <a:ext uri="{FF2B5EF4-FFF2-40B4-BE49-F238E27FC236}">
                <a16:creationId xmlns:a16="http://schemas.microsoft.com/office/drawing/2014/main" id="{7CB58B59-7962-6536-FDE5-4D85C80A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4731" y="383818"/>
            <a:ext cx="513924" cy="513924"/>
          </a:xfrm>
          <a:prstGeom prst="rect">
            <a:avLst/>
          </a:prstGeom>
        </p:spPr>
      </p:pic>
      <p:pic>
        <p:nvPicPr>
          <p:cNvPr id="41" name="Elemento grafico 40" descr="Elenco contorno">
            <a:extLst>
              <a:ext uri="{FF2B5EF4-FFF2-40B4-BE49-F238E27FC236}">
                <a16:creationId xmlns:a16="http://schemas.microsoft.com/office/drawing/2014/main" id="{2913908D-05E1-D0CA-1566-6AADD7DA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678" y="443960"/>
            <a:ext cx="513924" cy="513924"/>
          </a:xfrm>
          <a:prstGeom prst="rect">
            <a:avLst/>
          </a:prstGeom>
        </p:spPr>
      </p:pic>
      <p:pic>
        <p:nvPicPr>
          <p:cNvPr id="42" name="Elemento grafico 41" descr="Elenco contorno">
            <a:extLst>
              <a:ext uri="{FF2B5EF4-FFF2-40B4-BE49-F238E27FC236}">
                <a16:creationId xmlns:a16="http://schemas.microsoft.com/office/drawing/2014/main" id="{87D53C65-8A06-14E4-6FF3-75E185B4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342" y="944782"/>
            <a:ext cx="513924" cy="513924"/>
          </a:xfrm>
          <a:prstGeom prst="rect">
            <a:avLst/>
          </a:prstGeom>
        </p:spPr>
      </p:pic>
      <p:graphicFrame>
        <p:nvGraphicFramePr>
          <p:cNvPr id="43" name="Diagramma 42">
            <a:extLst>
              <a:ext uri="{FF2B5EF4-FFF2-40B4-BE49-F238E27FC236}">
                <a16:creationId xmlns:a16="http://schemas.microsoft.com/office/drawing/2014/main" id="{BD53361E-CD17-AC9C-452F-F80F5BF5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564010"/>
              </p:ext>
            </p:extLst>
          </p:nvPr>
        </p:nvGraphicFramePr>
        <p:xfrm>
          <a:off x="831693" y="3246107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1DC9142-883C-DA24-56A9-CF4875F4FFE5}"/>
              </a:ext>
            </a:extLst>
          </p:cNvPr>
          <p:cNvSpPr txBox="1"/>
          <p:nvPr/>
        </p:nvSpPr>
        <p:spPr>
          <a:xfrm>
            <a:off x="898258" y="4227925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055ACF0-24D8-C582-CC79-5E41ABF420E7}"/>
              </a:ext>
            </a:extLst>
          </p:cNvPr>
          <p:cNvCxnSpPr>
            <a:cxnSpLocks/>
          </p:cNvCxnSpPr>
          <p:nvPr/>
        </p:nvCxnSpPr>
        <p:spPr>
          <a:xfrm>
            <a:off x="2026077" y="3756168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9A149D-5AE6-87DB-881F-A9FF8DB90EB9}"/>
              </a:ext>
            </a:extLst>
          </p:cNvPr>
          <p:cNvSpPr txBox="1"/>
          <p:nvPr/>
        </p:nvSpPr>
        <p:spPr>
          <a:xfrm>
            <a:off x="2823816" y="3504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92DB8F4-7F22-EAFC-2302-22D1FE468CCC}"/>
              </a:ext>
            </a:extLst>
          </p:cNvPr>
          <p:cNvSpPr/>
          <p:nvPr/>
        </p:nvSpPr>
        <p:spPr>
          <a:xfrm>
            <a:off x="5633655" y="3297902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6565A61-E099-FDA0-132D-115BC1F8C2F4}"/>
              </a:ext>
            </a:extLst>
          </p:cNvPr>
          <p:cNvSpPr txBox="1"/>
          <p:nvPr/>
        </p:nvSpPr>
        <p:spPr>
          <a:xfrm>
            <a:off x="5175730" y="4458503"/>
            <a:ext cx="160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Snapshots Collection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377B043-8B22-3089-D7E6-9A0380E98AE5}"/>
              </a:ext>
            </a:extLst>
          </p:cNvPr>
          <p:cNvSpPr/>
          <p:nvPr/>
        </p:nvSpPr>
        <p:spPr>
          <a:xfrm>
            <a:off x="5330364" y="3100954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7A7CA64-5D7F-EB82-D322-6E3CEB7B84C2}"/>
              </a:ext>
            </a:extLst>
          </p:cNvPr>
          <p:cNvSpPr/>
          <p:nvPr/>
        </p:nvSpPr>
        <p:spPr>
          <a:xfrm>
            <a:off x="6179009" y="3466439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90FE685C-CB3C-1815-68A6-8A88267EFB15}"/>
              </a:ext>
            </a:extLst>
          </p:cNvPr>
          <p:cNvSpPr/>
          <p:nvPr/>
        </p:nvSpPr>
        <p:spPr>
          <a:xfrm>
            <a:off x="5778621" y="3889836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Freccia ad arco 67">
            <a:extLst>
              <a:ext uri="{FF2B5EF4-FFF2-40B4-BE49-F238E27FC236}">
                <a16:creationId xmlns:a16="http://schemas.microsoft.com/office/drawing/2014/main" id="{110BAE4E-14DF-37E9-B231-98D9DA7F4831}"/>
              </a:ext>
            </a:extLst>
          </p:cNvPr>
          <p:cNvSpPr/>
          <p:nvPr/>
        </p:nvSpPr>
        <p:spPr>
          <a:xfrm>
            <a:off x="788764" y="3021763"/>
            <a:ext cx="1273648" cy="1257075"/>
          </a:xfrm>
          <a:prstGeom prst="circularArrow">
            <a:avLst>
              <a:gd name="adj1" fmla="val 6908"/>
              <a:gd name="adj2" fmla="val 714322"/>
              <a:gd name="adj3" fmla="val 20457683"/>
              <a:gd name="adj4" fmla="val 7440900"/>
              <a:gd name="adj5" fmla="val 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235FF39E-E930-7C4E-829D-F49C14852CD9}"/>
              </a:ext>
            </a:extLst>
          </p:cNvPr>
          <p:cNvSpPr/>
          <p:nvPr/>
        </p:nvSpPr>
        <p:spPr>
          <a:xfrm rot="20459265">
            <a:off x="749124" y="3002669"/>
            <a:ext cx="1382923" cy="14545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012375"/>
              </a:avLst>
            </a:prstTxWarp>
            <a:spAutoFit/>
          </a:bodyPr>
          <a:lstStyle/>
          <a:p>
            <a:pPr algn="ctr"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Asynchronous, periodic</a:t>
            </a:r>
          </a:p>
        </p:txBody>
      </p:sp>
      <p:sp>
        <p:nvSpPr>
          <p:cNvPr id="71" name="Freccia su 70">
            <a:extLst>
              <a:ext uri="{FF2B5EF4-FFF2-40B4-BE49-F238E27FC236}">
                <a16:creationId xmlns:a16="http://schemas.microsoft.com/office/drawing/2014/main" id="{FBA722CF-5F8B-257E-45DB-E44C488B6268}"/>
              </a:ext>
            </a:extLst>
          </p:cNvPr>
          <p:cNvSpPr/>
          <p:nvPr/>
        </p:nvSpPr>
        <p:spPr>
          <a:xfrm>
            <a:off x="3427606" y="3888399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65E50C7-3510-30E5-D78D-01077AB23E10}"/>
              </a:ext>
            </a:extLst>
          </p:cNvPr>
          <p:cNvSpPr txBox="1"/>
          <p:nvPr/>
        </p:nvSpPr>
        <p:spPr>
          <a:xfrm>
            <a:off x="2835928" y="4563253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Probe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7983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564270" y="1652431"/>
            <a:ext cx="23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Window of the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223855" y="660922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less than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AWS*QoSSatisfactionRate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values satisfying the respective constraints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A3FCDE6-6030-3CC9-12AA-ED9E8CEF1D68}"/>
              </a:ext>
            </a:extLst>
          </p:cNvPr>
          <p:cNvSpPr/>
          <p:nvPr/>
        </p:nvSpPr>
        <p:spPr>
          <a:xfrm>
            <a:off x="8372641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146D49-816F-98DE-FCAA-DBBD413AA264}"/>
              </a:ext>
            </a:extLst>
          </p:cNvPr>
          <p:cNvSpPr txBox="1"/>
          <p:nvPr/>
        </p:nvSpPr>
        <p:spPr>
          <a:xfrm>
            <a:off x="7713745" y="1652431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32" name="Elemento grafico 31" descr="Elenco contorno">
            <a:extLst>
              <a:ext uri="{FF2B5EF4-FFF2-40B4-BE49-F238E27FC236}">
                <a16:creationId xmlns:a16="http://schemas.microsoft.com/office/drawing/2014/main" id="{7CB58B59-7962-6536-FDE5-4D85C80A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4731" y="383818"/>
            <a:ext cx="513924" cy="513924"/>
          </a:xfrm>
          <a:prstGeom prst="rect">
            <a:avLst/>
          </a:prstGeom>
        </p:spPr>
      </p:pic>
      <p:pic>
        <p:nvPicPr>
          <p:cNvPr id="41" name="Elemento grafico 40" descr="Elenco contorno">
            <a:extLst>
              <a:ext uri="{FF2B5EF4-FFF2-40B4-BE49-F238E27FC236}">
                <a16:creationId xmlns:a16="http://schemas.microsoft.com/office/drawing/2014/main" id="{2913908D-05E1-D0CA-1566-6AADD7DA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678" y="443960"/>
            <a:ext cx="513924" cy="513924"/>
          </a:xfrm>
          <a:prstGeom prst="rect">
            <a:avLst/>
          </a:prstGeom>
        </p:spPr>
      </p:pic>
      <p:pic>
        <p:nvPicPr>
          <p:cNvPr id="42" name="Elemento grafico 41" descr="Elenco contorno">
            <a:extLst>
              <a:ext uri="{FF2B5EF4-FFF2-40B4-BE49-F238E27FC236}">
                <a16:creationId xmlns:a16="http://schemas.microsoft.com/office/drawing/2014/main" id="{87D53C65-8A06-14E4-6FF3-75E185B4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342" y="944782"/>
            <a:ext cx="513924" cy="513924"/>
          </a:xfrm>
          <a:prstGeom prst="rect">
            <a:avLst/>
          </a:prstGeom>
        </p:spPr>
      </p:pic>
      <p:graphicFrame>
        <p:nvGraphicFramePr>
          <p:cNvPr id="43" name="Diagramma 42">
            <a:extLst>
              <a:ext uri="{FF2B5EF4-FFF2-40B4-BE49-F238E27FC236}">
                <a16:creationId xmlns:a16="http://schemas.microsoft.com/office/drawing/2014/main" id="{BD53361E-CD17-AC9C-452F-F80F5BF5B7D2}"/>
              </a:ext>
            </a:extLst>
          </p:cNvPr>
          <p:cNvGraphicFramePr/>
          <p:nvPr/>
        </p:nvGraphicFramePr>
        <p:xfrm>
          <a:off x="831693" y="3246107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1DC9142-883C-DA24-56A9-CF4875F4FFE5}"/>
              </a:ext>
            </a:extLst>
          </p:cNvPr>
          <p:cNvSpPr txBox="1"/>
          <p:nvPr/>
        </p:nvSpPr>
        <p:spPr>
          <a:xfrm>
            <a:off x="898258" y="4227925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055ACF0-24D8-C582-CC79-5E41ABF420E7}"/>
              </a:ext>
            </a:extLst>
          </p:cNvPr>
          <p:cNvCxnSpPr>
            <a:cxnSpLocks/>
          </p:cNvCxnSpPr>
          <p:nvPr/>
        </p:nvCxnSpPr>
        <p:spPr>
          <a:xfrm>
            <a:off x="2026077" y="3756168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E92DB8F4-7F22-EAFC-2302-22D1FE468CCC}"/>
              </a:ext>
            </a:extLst>
          </p:cNvPr>
          <p:cNvSpPr/>
          <p:nvPr/>
        </p:nvSpPr>
        <p:spPr>
          <a:xfrm>
            <a:off x="5633655" y="3297902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6565A61-E099-FDA0-132D-115BC1F8C2F4}"/>
              </a:ext>
            </a:extLst>
          </p:cNvPr>
          <p:cNvSpPr txBox="1"/>
          <p:nvPr/>
        </p:nvSpPr>
        <p:spPr>
          <a:xfrm>
            <a:off x="5175730" y="4458503"/>
            <a:ext cx="160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Snapshots Collection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377B043-8B22-3089-D7E6-9A0380E98AE5}"/>
              </a:ext>
            </a:extLst>
          </p:cNvPr>
          <p:cNvSpPr/>
          <p:nvPr/>
        </p:nvSpPr>
        <p:spPr>
          <a:xfrm>
            <a:off x="5330364" y="3100954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7A7CA64-5D7F-EB82-D322-6E3CEB7B84C2}"/>
              </a:ext>
            </a:extLst>
          </p:cNvPr>
          <p:cNvSpPr/>
          <p:nvPr/>
        </p:nvSpPr>
        <p:spPr>
          <a:xfrm>
            <a:off x="6179009" y="3466439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90FE685C-CB3C-1815-68A6-8A88267EFB15}"/>
              </a:ext>
            </a:extLst>
          </p:cNvPr>
          <p:cNvSpPr/>
          <p:nvPr/>
        </p:nvSpPr>
        <p:spPr>
          <a:xfrm>
            <a:off x="5778621" y="3889836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Freccia ad arco 67">
            <a:extLst>
              <a:ext uri="{FF2B5EF4-FFF2-40B4-BE49-F238E27FC236}">
                <a16:creationId xmlns:a16="http://schemas.microsoft.com/office/drawing/2014/main" id="{110BAE4E-14DF-37E9-B231-98D9DA7F4831}"/>
              </a:ext>
            </a:extLst>
          </p:cNvPr>
          <p:cNvSpPr/>
          <p:nvPr/>
        </p:nvSpPr>
        <p:spPr>
          <a:xfrm>
            <a:off x="788764" y="3021763"/>
            <a:ext cx="1273648" cy="1257075"/>
          </a:xfrm>
          <a:prstGeom prst="circularArrow">
            <a:avLst>
              <a:gd name="adj1" fmla="val 6908"/>
              <a:gd name="adj2" fmla="val 714322"/>
              <a:gd name="adj3" fmla="val 20457683"/>
              <a:gd name="adj4" fmla="val 7440900"/>
              <a:gd name="adj5" fmla="val 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235FF39E-E930-7C4E-829D-F49C14852CD9}"/>
              </a:ext>
            </a:extLst>
          </p:cNvPr>
          <p:cNvSpPr/>
          <p:nvPr/>
        </p:nvSpPr>
        <p:spPr>
          <a:xfrm rot="20459265">
            <a:off x="749124" y="3002669"/>
            <a:ext cx="1382923" cy="14545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012375"/>
              </a:avLst>
            </a:prstTxWarp>
            <a:spAutoFit/>
          </a:bodyPr>
          <a:lstStyle/>
          <a:p>
            <a:pPr algn="ctr"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Asynchronous, periodic</a:t>
            </a:r>
          </a:p>
        </p:txBody>
      </p:sp>
      <p:sp>
        <p:nvSpPr>
          <p:cNvPr id="71" name="Freccia su 70">
            <a:extLst>
              <a:ext uri="{FF2B5EF4-FFF2-40B4-BE49-F238E27FC236}">
                <a16:creationId xmlns:a16="http://schemas.microsoft.com/office/drawing/2014/main" id="{FBA722CF-5F8B-257E-45DB-E44C488B6268}"/>
              </a:ext>
            </a:extLst>
          </p:cNvPr>
          <p:cNvSpPr/>
          <p:nvPr/>
        </p:nvSpPr>
        <p:spPr>
          <a:xfrm flipV="1">
            <a:off x="2995484" y="3132119"/>
            <a:ext cx="218003" cy="590497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65E50C7-3510-30E5-D78D-01077AB23E10}"/>
              </a:ext>
            </a:extLst>
          </p:cNvPr>
          <p:cNvSpPr txBox="1"/>
          <p:nvPr/>
        </p:nvSpPr>
        <p:spPr>
          <a:xfrm>
            <a:off x="2408420" y="2656325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Probe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  <p:sp>
        <p:nvSpPr>
          <p:cNvPr id="3" name="Freccia su 2">
            <a:extLst>
              <a:ext uri="{FF2B5EF4-FFF2-40B4-BE49-F238E27FC236}">
                <a16:creationId xmlns:a16="http://schemas.microsoft.com/office/drawing/2014/main" id="{473B31EA-15B3-FBD2-7FAE-E8647A8DB99A}"/>
              </a:ext>
            </a:extLst>
          </p:cNvPr>
          <p:cNvSpPr/>
          <p:nvPr/>
        </p:nvSpPr>
        <p:spPr>
          <a:xfrm>
            <a:off x="3746777" y="3799362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4562E1-CAA1-A879-2F81-E39885DB90F8}"/>
              </a:ext>
            </a:extLst>
          </p:cNvPr>
          <p:cNvSpPr txBox="1"/>
          <p:nvPr/>
        </p:nvSpPr>
        <p:spPr>
          <a:xfrm>
            <a:off x="3155099" y="4474216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Failure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1238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944C86C9-0C59-79AD-79D0-707C3892E631}"/>
              </a:ext>
            </a:extLst>
          </p:cNvPr>
          <p:cNvSpPr/>
          <p:nvPr/>
        </p:nvSpPr>
        <p:spPr>
          <a:xfrm>
            <a:off x="948366" y="354060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51DEE5-E400-F03A-ED24-22860EF2CCB1}"/>
              </a:ext>
            </a:extLst>
          </p:cNvPr>
          <p:cNvSpPr txBox="1"/>
          <p:nvPr/>
        </p:nvSpPr>
        <p:spPr>
          <a:xfrm>
            <a:off x="289470" y="1806090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13" name="Elemento grafico 12" descr="Elenco contorno">
            <a:extLst>
              <a:ext uri="{FF2B5EF4-FFF2-40B4-BE49-F238E27FC236}">
                <a16:creationId xmlns:a16="http://schemas.microsoft.com/office/drawing/2014/main" id="{799B1D2C-9D50-2879-3E3F-3634EDAD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456" y="537477"/>
            <a:ext cx="513924" cy="513924"/>
          </a:xfrm>
          <a:prstGeom prst="rect">
            <a:avLst/>
          </a:prstGeom>
        </p:spPr>
      </p:pic>
      <p:pic>
        <p:nvPicPr>
          <p:cNvPr id="14" name="Elemento grafico 13" descr="Elenco contorno">
            <a:extLst>
              <a:ext uri="{FF2B5EF4-FFF2-40B4-BE49-F238E27FC236}">
                <a16:creationId xmlns:a16="http://schemas.microsoft.com/office/drawing/2014/main" id="{4481AAFE-E403-E35E-6184-5B82BECA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0403" y="597619"/>
            <a:ext cx="513924" cy="513924"/>
          </a:xfrm>
          <a:prstGeom prst="rect">
            <a:avLst/>
          </a:prstGeom>
        </p:spPr>
      </p:pic>
      <p:pic>
        <p:nvPicPr>
          <p:cNvPr id="15" name="Elemento grafico 14" descr="Elenco contorno">
            <a:extLst>
              <a:ext uri="{FF2B5EF4-FFF2-40B4-BE49-F238E27FC236}">
                <a16:creationId xmlns:a16="http://schemas.microsoft.com/office/drawing/2014/main" id="{34B05B52-4DDC-C45E-87E0-BB61D3FC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67" y="1098441"/>
            <a:ext cx="513924" cy="51392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7154777-1739-D720-592F-26B6256D80A1}"/>
              </a:ext>
            </a:extLst>
          </p:cNvPr>
          <p:cNvCxnSpPr>
            <a:cxnSpLocks/>
          </p:cNvCxnSpPr>
          <p:nvPr/>
        </p:nvCxnSpPr>
        <p:spPr>
          <a:xfrm>
            <a:off x="2256452" y="1041759"/>
            <a:ext cx="115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8FF7F31-ACEB-0534-A1AC-E55B951EEDCA}"/>
              </a:ext>
            </a:extLst>
          </p:cNvPr>
          <p:cNvSpPr txBox="1"/>
          <p:nvPr/>
        </p:nvSpPr>
        <p:spPr>
          <a:xfrm>
            <a:off x="3535631" y="579447"/>
            <a:ext cx="288412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 the actions to execute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the new service configuration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Estimate the benefit of the option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F0E88B-25B9-412F-AAD2-2ECD53E2535B}"/>
              </a:ext>
            </a:extLst>
          </p:cNvPr>
          <p:cNvCxnSpPr>
            <a:cxnSpLocks/>
          </p:cNvCxnSpPr>
          <p:nvPr/>
        </p:nvCxnSpPr>
        <p:spPr>
          <a:xfrm>
            <a:off x="6501195" y="1051401"/>
            <a:ext cx="90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Elemento grafico 24" descr="Elenco contorno">
            <a:extLst>
              <a:ext uri="{FF2B5EF4-FFF2-40B4-BE49-F238E27FC236}">
                <a16:creationId xmlns:a16="http://schemas.microsoft.com/office/drawing/2014/main" id="{0E5DBF3C-C8CB-0973-C3CE-3C1A9AA6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128" y="685610"/>
            <a:ext cx="737723" cy="7377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7311728-99DA-43ED-B5B0-44C31B554193}"/>
              </a:ext>
            </a:extLst>
          </p:cNvPr>
          <p:cNvSpPr txBox="1"/>
          <p:nvPr/>
        </p:nvSpPr>
        <p:spPr>
          <a:xfrm>
            <a:off x="6905423" y="152909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Adaptation Option with the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highest estimated benefit</a:t>
            </a:r>
          </a:p>
        </p:txBody>
      </p:sp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C7EC0B81-1544-691E-CE4E-BE454F258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614628"/>
              </p:ext>
            </p:extLst>
          </p:nvPr>
        </p:nvGraphicFramePr>
        <p:xfrm>
          <a:off x="7803993" y="3541326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9A0F9FE-D888-F3BF-7C7E-828B66329377}"/>
              </a:ext>
            </a:extLst>
          </p:cNvPr>
          <p:cNvSpPr txBox="1"/>
          <p:nvPr/>
        </p:nvSpPr>
        <p:spPr>
          <a:xfrm>
            <a:off x="7870558" y="4523144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 Component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24122D-1AF8-E4A8-03B1-1E962646D2A7}"/>
              </a:ext>
            </a:extLst>
          </p:cNvPr>
          <p:cNvCxnSpPr>
            <a:cxnSpLocks/>
          </p:cNvCxnSpPr>
          <p:nvPr/>
        </p:nvCxnSpPr>
        <p:spPr>
          <a:xfrm>
            <a:off x="2264862" y="3765810"/>
            <a:ext cx="287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ccia su 51">
            <a:extLst>
              <a:ext uri="{FF2B5EF4-FFF2-40B4-BE49-F238E27FC236}">
                <a16:creationId xmlns:a16="http://schemas.microsoft.com/office/drawing/2014/main" id="{7E41FAD9-A8C4-605A-F885-8081B4842776}"/>
              </a:ext>
            </a:extLst>
          </p:cNvPr>
          <p:cNvSpPr/>
          <p:nvPr/>
        </p:nvSpPr>
        <p:spPr>
          <a:xfrm>
            <a:off x="3529206" y="3888399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3014F3D-84BA-91D2-4A46-C7CE2DB0E84F}"/>
              </a:ext>
            </a:extLst>
          </p:cNvPr>
          <p:cNvSpPr txBox="1"/>
          <p:nvPr/>
        </p:nvSpPr>
        <p:spPr>
          <a:xfrm>
            <a:off x="2937528" y="4563253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Actuator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57BC13B-2885-A2D5-689D-A75F96D77F26}"/>
              </a:ext>
            </a:extLst>
          </p:cNvPr>
          <p:cNvSpPr/>
          <p:nvPr/>
        </p:nvSpPr>
        <p:spPr>
          <a:xfrm>
            <a:off x="712565" y="3071114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0037512-AE3F-2DA7-C330-8897167EC716}"/>
              </a:ext>
            </a:extLst>
          </p:cNvPr>
          <p:cNvSpPr txBox="1"/>
          <p:nvPr/>
        </p:nvSpPr>
        <p:spPr>
          <a:xfrm>
            <a:off x="130613" y="45231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chosen Adaptation Options</a:t>
            </a:r>
          </a:p>
        </p:txBody>
      </p:sp>
      <p:pic>
        <p:nvPicPr>
          <p:cNvPr id="58" name="Elemento grafico 57" descr="Elenco contorno">
            <a:extLst>
              <a:ext uri="{FF2B5EF4-FFF2-40B4-BE49-F238E27FC236}">
                <a16:creationId xmlns:a16="http://schemas.microsoft.com/office/drawing/2014/main" id="{B7BF232E-9807-60B0-60F4-FFBF284D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5" y="3254531"/>
            <a:ext cx="513924" cy="513924"/>
          </a:xfrm>
          <a:prstGeom prst="rect">
            <a:avLst/>
          </a:prstGeom>
        </p:spPr>
      </p:pic>
      <p:pic>
        <p:nvPicPr>
          <p:cNvPr id="59" name="Elemento grafico 58" descr="Elenco contorno">
            <a:extLst>
              <a:ext uri="{FF2B5EF4-FFF2-40B4-BE49-F238E27FC236}">
                <a16:creationId xmlns:a16="http://schemas.microsoft.com/office/drawing/2014/main" id="{17AA37C8-62B1-3EB5-D344-6CC74DCF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4602" y="3314673"/>
            <a:ext cx="513924" cy="513924"/>
          </a:xfrm>
          <a:prstGeom prst="rect">
            <a:avLst/>
          </a:prstGeom>
        </p:spPr>
      </p:pic>
      <p:pic>
        <p:nvPicPr>
          <p:cNvPr id="62" name="Elemento grafico 61" descr="Elenco contorno">
            <a:extLst>
              <a:ext uri="{FF2B5EF4-FFF2-40B4-BE49-F238E27FC236}">
                <a16:creationId xmlns:a16="http://schemas.microsoft.com/office/drawing/2014/main" id="{29EA4498-4013-B580-FD85-6BC72088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266" y="3815495"/>
            <a:ext cx="513924" cy="513924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8E1E00-B944-98A5-8221-DDC69326DF9C}"/>
              </a:ext>
            </a:extLst>
          </p:cNvPr>
          <p:cNvSpPr txBox="1"/>
          <p:nvPr/>
        </p:nvSpPr>
        <p:spPr>
          <a:xfrm>
            <a:off x="3053446" y="34334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 phase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4DED9CF-302C-D4BA-4375-69F1F59344C1}"/>
              </a:ext>
            </a:extLst>
          </p:cNvPr>
          <p:cNvSpPr txBox="1"/>
          <p:nvPr/>
        </p:nvSpPr>
        <p:spPr>
          <a:xfrm>
            <a:off x="5283851" y="3340669"/>
            <a:ext cx="1263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service configuration and runtime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3719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297</Words>
  <Application>Microsoft Macintosh PowerPoint</Application>
  <PresentationFormat>Widescreen</PresentationFormat>
  <Paragraphs>98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CMU Concrete</vt:lpstr>
      <vt:lpstr>CMU Concrete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16</cp:revision>
  <dcterms:created xsi:type="dcterms:W3CDTF">2022-10-22T16:14:29Z</dcterms:created>
  <dcterms:modified xsi:type="dcterms:W3CDTF">2022-12-12T13:46:24Z</dcterms:modified>
</cp:coreProperties>
</file>