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84" r:id="rId7"/>
    <p:sldId id="285" r:id="rId8"/>
    <p:sldId id="276" r:id="rId9"/>
    <p:sldId id="277" r:id="rId10"/>
    <p:sldId id="278" r:id="rId11"/>
    <p:sldId id="279" r:id="rId12"/>
    <p:sldId id="280" r:id="rId13"/>
    <p:sldId id="281" r:id="rId14"/>
    <p:sldId id="282" r:id="rId15"/>
    <p:sldId id="283" r:id="rId16"/>
    <p:sldId id="286"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3CB7AE-7D7C-44D1-AB97-FBDA83D50133}"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CB7AE-7D7C-44D1-AB97-FBDA83D50133}"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CB7AE-7D7C-44D1-AB97-FBDA83D50133}"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CB7AE-7D7C-44D1-AB97-FBDA83D50133}"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CB7AE-7D7C-44D1-AB97-FBDA83D50133}"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CB7AE-7D7C-44D1-AB97-FBDA83D50133}"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3CB7AE-7D7C-44D1-AB97-FBDA83D50133}"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3CB7AE-7D7C-44D1-AB97-FBDA83D50133}"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CB7AE-7D7C-44D1-AB97-FBDA83D50133}"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CB7AE-7D7C-44D1-AB97-FBDA83D50133}"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CB7AE-7D7C-44D1-AB97-FBDA83D50133}"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AC493-90B4-4BDD-BBFD-9C8BC5306D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CB7AE-7D7C-44D1-AB97-FBDA83D50133}" type="datetimeFigureOut">
              <a:rPr lang="en-US" smtClean="0"/>
              <a:pPr/>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AC493-90B4-4BDD-BBFD-9C8BC5306D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style>
          <a:lnRef idx="3">
            <a:schemeClr val="lt1"/>
          </a:lnRef>
          <a:fillRef idx="1">
            <a:schemeClr val="accent2"/>
          </a:fillRef>
          <a:effectRef idx="1">
            <a:schemeClr val="accent2"/>
          </a:effectRef>
          <a:fontRef idx="minor">
            <a:schemeClr val="lt1"/>
          </a:fontRef>
        </p:style>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rPr>
              <a:t>WEFOLLOW: A Corporate Social Network</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UI" pitchFamily="34" charset="0"/>
              <a:cs typeface="Segoe UI" pitchFamily="34" charset="0"/>
            </a:endParaRPr>
          </a:p>
        </p:txBody>
      </p:sp>
      <p:sp>
        <p:nvSpPr>
          <p:cNvPr id="5" name="Subtitle 2"/>
          <p:cNvSpPr txBox="1">
            <a:spLocks/>
          </p:cNvSpPr>
          <p:nvPr/>
        </p:nvSpPr>
        <p:spPr>
          <a:xfrm>
            <a:off x="762000" y="4343400"/>
            <a:ext cx="3810000" cy="19050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bg1"/>
                </a:solidFill>
                <a:latin typeface="Segoe UI" pitchFamily="34" charset="0"/>
                <a:cs typeface="Segoe UI" pitchFamily="34" charset="0"/>
              </a:rPr>
              <a:t>Submitted By: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Satbir Chauhan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bg1"/>
                </a:solidFill>
                <a:latin typeface="Segoe UI" pitchFamily="34" charset="0"/>
                <a:cs typeface="Segoe UI" pitchFamily="34" charset="0"/>
              </a:rPr>
              <a:t>CSE 8</a:t>
            </a:r>
            <a:r>
              <a:rPr lang="en-US" sz="2000" b="1" baseline="30000" dirty="0" smtClean="0">
                <a:solidFill>
                  <a:schemeClr val="bg1"/>
                </a:solidFill>
                <a:latin typeface="Segoe UI" pitchFamily="34" charset="0"/>
                <a:cs typeface="Segoe UI" pitchFamily="34" charset="0"/>
              </a:rPr>
              <a:t>th</a:t>
            </a:r>
            <a:r>
              <a:rPr lang="en-US" sz="2000" b="1" dirty="0" smtClean="0">
                <a:solidFill>
                  <a:schemeClr val="bg1"/>
                </a:solidFill>
                <a:latin typeface="Segoe UI" pitchFamily="34" charset="0"/>
                <a:cs typeface="Segoe UI" pitchFamily="34" charset="0"/>
              </a:rPr>
              <a:t> </a:t>
            </a:r>
            <a:r>
              <a:rPr lang="en-US" sz="2000" b="1" dirty="0" err="1" smtClean="0">
                <a:solidFill>
                  <a:schemeClr val="bg1"/>
                </a:solidFill>
                <a:latin typeface="Segoe UI" pitchFamily="34" charset="0"/>
                <a:cs typeface="Segoe UI" pitchFamily="34" charset="0"/>
              </a:rPr>
              <a:t>sem</a:t>
            </a:r>
            <a:endParaRPr lang="en-US" sz="2000" b="1" dirty="0" smtClean="0">
              <a:solidFill>
                <a:schemeClr val="bg1"/>
              </a:solidFill>
              <a:latin typeface="Segoe UI" pitchFamily="34" charset="0"/>
              <a:cs typeface="Segoe UI"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bg1"/>
                </a:solidFill>
                <a:latin typeface="Segoe UI" pitchFamily="34" charset="0"/>
                <a:cs typeface="Segoe UI" pitchFamily="34" charset="0"/>
              </a:rPr>
              <a:t>IGCE, </a:t>
            </a:r>
            <a:r>
              <a:rPr lang="en-US" sz="2000" b="1" dirty="0" err="1" smtClean="0">
                <a:solidFill>
                  <a:schemeClr val="bg1"/>
                </a:solidFill>
                <a:latin typeface="Segoe UI" pitchFamily="34" charset="0"/>
                <a:cs typeface="Segoe UI" pitchFamily="34" charset="0"/>
              </a:rPr>
              <a:t>Abhipur</a:t>
            </a:r>
            <a:r>
              <a:rPr lang="en-US" sz="2000" b="1" dirty="0" smtClean="0">
                <a:solidFill>
                  <a:schemeClr val="bg1"/>
                </a:solidFill>
                <a:latin typeface="Segoe UI" pitchFamily="34" charset="0"/>
                <a:cs typeface="Segoe UI" pitchFamily="34" charset="0"/>
              </a:rPr>
              <a:t>(</a:t>
            </a:r>
            <a:r>
              <a:rPr lang="en-US" sz="2000" b="1" dirty="0" err="1" smtClean="0">
                <a:solidFill>
                  <a:schemeClr val="bg1"/>
                </a:solidFill>
                <a:latin typeface="Segoe UI" pitchFamily="34" charset="0"/>
                <a:cs typeface="Segoe UI" pitchFamily="34" charset="0"/>
              </a:rPr>
              <a:t>Mohali</a:t>
            </a:r>
            <a:r>
              <a:rPr lang="en-US" sz="2000" b="1" dirty="0" smtClean="0">
                <a:solidFill>
                  <a:schemeClr val="bg1"/>
                </a:solidFill>
                <a:latin typeface="Segoe UI" pitchFamily="34" charset="0"/>
                <a:cs typeface="Segoe UI" pitchFamily="34" charset="0"/>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b="1" dirty="0" smtClean="0">
              <a:solidFill>
                <a:schemeClr val="bg1"/>
              </a:solidFill>
              <a:latin typeface="Segoe UI" pitchFamily="34" charset="0"/>
              <a:cs typeface="Segoe UI"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b="1" dirty="0" smtClean="0">
              <a:solidFill>
                <a:schemeClr val="bg1"/>
              </a:solidFill>
              <a:latin typeface="Segoe UI" pitchFamily="34" charset="0"/>
              <a:cs typeface="Segoe UI" pitchFamily="34"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Employee Dashboard</a:t>
            </a:r>
            <a:endParaRPr lang="en-US" dirty="0"/>
          </a:p>
        </p:txBody>
      </p:sp>
      <p:pic>
        <p:nvPicPr>
          <p:cNvPr id="4" name="Content Placeholder 3" descr="dashbrd.PNG"/>
          <p:cNvPicPr>
            <a:picLocks noGrp="1" noChangeAspect="1"/>
          </p:cNvPicPr>
          <p:nvPr>
            <p:ph idx="1"/>
          </p:nvPr>
        </p:nvPicPr>
        <p:blipFill>
          <a:blip r:embed="rId2"/>
          <a:stretch>
            <a:fillRect/>
          </a:stretch>
        </p:blipFill>
        <p:spPr>
          <a:xfrm>
            <a:off x="695004" y="1600200"/>
            <a:ext cx="7753991"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en-US" dirty="0" smtClean="0"/>
              <a:t>Group Page</a:t>
            </a:r>
            <a:endParaRPr lang="en-US" dirty="0"/>
          </a:p>
        </p:txBody>
      </p:sp>
      <p:pic>
        <p:nvPicPr>
          <p:cNvPr id="4" name="Content Placeholder 3" descr="grouppage.PNG"/>
          <p:cNvPicPr>
            <a:picLocks noGrp="1" noChangeAspect="1"/>
          </p:cNvPicPr>
          <p:nvPr>
            <p:ph idx="1"/>
          </p:nvPr>
        </p:nvPicPr>
        <p:blipFill>
          <a:blip r:embed="rId2"/>
          <a:stretch>
            <a:fillRect/>
          </a:stretch>
        </p:blipFill>
        <p:spPr>
          <a:xfrm>
            <a:off x="898191" y="1600200"/>
            <a:ext cx="7347618"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reategroup.PNG"/>
          <p:cNvPicPr>
            <a:picLocks noGrp="1" noChangeAspect="1"/>
          </p:cNvPicPr>
          <p:nvPr>
            <p:ph idx="1"/>
          </p:nvPr>
        </p:nvPicPr>
        <p:blipFill>
          <a:blip r:embed="rId2"/>
          <a:stretch>
            <a:fillRect/>
          </a:stretch>
        </p:blipFill>
        <p:spPr>
          <a:xfrm>
            <a:off x="609600" y="1752600"/>
            <a:ext cx="7830643" cy="3429000"/>
          </a:xfrm>
        </p:spPr>
      </p:pic>
      <p:cxnSp>
        <p:nvCxnSpPr>
          <p:cNvPr id="6" name="Straight Arrow Connector 5"/>
          <p:cNvCxnSpPr/>
          <p:nvPr/>
        </p:nvCxnSpPr>
        <p:spPr>
          <a:xfrm flipV="1">
            <a:off x="5791200" y="3886200"/>
            <a:ext cx="8382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6781800" y="3505200"/>
            <a:ext cx="1371600" cy="646331"/>
          </a:xfrm>
          <a:prstGeom prst="rect">
            <a:avLst/>
          </a:prstGeom>
          <a:noFill/>
        </p:spPr>
        <p:txBody>
          <a:bodyPr wrap="square" rtlCol="0">
            <a:spAutoFit/>
          </a:bodyPr>
          <a:lstStyle/>
          <a:p>
            <a:r>
              <a:rPr lang="en-US" b="1" dirty="0" smtClean="0"/>
              <a:t>Create Group</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Group Detail Page</a:t>
            </a:r>
            <a:endParaRPr lang="en-US" dirty="0"/>
          </a:p>
        </p:txBody>
      </p:sp>
      <p:pic>
        <p:nvPicPr>
          <p:cNvPr id="4" name="Content Placeholder 3" descr="grpdet.PNG"/>
          <p:cNvPicPr>
            <a:picLocks noGrp="1" noChangeAspect="1"/>
          </p:cNvPicPr>
          <p:nvPr>
            <p:ph idx="1"/>
          </p:nvPr>
        </p:nvPicPr>
        <p:blipFill>
          <a:blip r:embed="rId2"/>
          <a:stretch>
            <a:fillRect/>
          </a:stretch>
        </p:blipFill>
        <p:spPr>
          <a:xfrm>
            <a:off x="457200" y="1675466"/>
            <a:ext cx="8229600" cy="437543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Search Result</a:t>
            </a:r>
            <a:endParaRPr lang="en-US" dirty="0"/>
          </a:p>
        </p:txBody>
      </p:sp>
      <p:pic>
        <p:nvPicPr>
          <p:cNvPr id="4" name="Content Placeholder 3" descr="addgrp.PNG"/>
          <p:cNvPicPr>
            <a:picLocks noGrp="1" noChangeAspect="1"/>
          </p:cNvPicPr>
          <p:nvPr>
            <p:ph idx="1"/>
          </p:nvPr>
        </p:nvPicPr>
        <p:blipFill>
          <a:blip r:embed="rId2"/>
          <a:stretch>
            <a:fillRect/>
          </a:stretch>
        </p:blipFill>
        <p:spPr>
          <a:xfrm>
            <a:off x="724570" y="1600200"/>
            <a:ext cx="7694859" cy="4525963"/>
          </a:xfrm>
        </p:spPr>
      </p:pic>
      <p:cxnSp>
        <p:nvCxnSpPr>
          <p:cNvPr id="6" name="Straight Arrow Connector 5"/>
          <p:cNvCxnSpPr/>
          <p:nvPr/>
        </p:nvCxnSpPr>
        <p:spPr>
          <a:xfrm rot="10800000">
            <a:off x="5029200" y="3886200"/>
            <a:ext cx="6858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5334000" y="4800600"/>
            <a:ext cx="1676400" cy="923330"/>
          </a:xfrm>
          <a:prstGeom prst="rect">
            <a:avLst/>
          </a:prstGeom>
          <a:noFill/>
        </p:spPr>
        <p:txBody>
          <a:bodyPr wrap="square" rtlCol="0">
            <a:spAutoFit/>
          </a:bodyPr>
          <a:lstStyle/>
          <a:p>
            <a:r>
              <a:rPr lang="en-US" b="1" dirty="0" smtClean="0"/>
              <a:t>Search Employee &amp; add to Group</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Upload Documents</a:t>
            </a:r>
            <a:endParaRPr lang="en-US" dirty="0"/>
          </a:p>
        </p:txBody>
      </p:sp>
      <p:pic>
        <p:nvPicPr>
          <p:cNvPr id="4" name="Content Placeholder 3" descr="documents.PNG"/>
          <p:cNvPicPr>
            <a:picLocks noGrp="1" noChangeAspect="1"/>
          </p:cNvPicPr>
          <p:nvPr>
            <p:ph idx="1"/>
          </p:nvPr>
        </p:nvPicPr>
        <p:blipFill>
          <a:blip r:embed="rId2"/>
          <a:stretch>
            <a:fillRect/>
          </a:stretch>
        </p:blipFill>
        <p:spPr>
          <a:xfrm>
            <a:off x="457200" y="1739914"/>
            <a:ext cx="8229600" cy="424653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Followers Dashboard</a:t>
            </a:r>
            <a:endParaRPr lang="en-US" dirty="0"/>
          </a:p>
        </p:txBody>
      </p:sp>
      <p:pic>
        <p:nvPicPr>
          <p:cNvPr id="4" name="Content Placeholder 3" descr="follower.PNG"/>
          <p:cNvPicPr>
            <a:picLocks noGrp="1" noChangeAspect="1"/>
          </p:cNvPicPr>
          <p:nvPr>
            <p:ph idx="1"/>
          </p:nvPr>
        </p:nvPicPr>
        <p:blipFill>
          <a:blip r:embed="rId2"/>
          <a:stretch>
            <a:fillRect/>
          </a:stretch>
        </p:blipFill>
        <p:spPr>
          <a:xfrm>
            <a:off x="925131" y="1600200"/>
            <a:ext cx="7293737"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style>
          <a:lnRef idx="1">
            <a:schemeClr val="accent1"/>
          </a:lnRef>
          <a:fillRef idx="3">
            <a:schemeClr val="accent1"/>
          </a:fillRef>
          <a:effectRef idx="2">
            <a:schemeClr val="accent1"/>
          </a:effectRef>
          <a:fontRef idx="minor">
            <a:schemeClr val="lt1"/>
          </a:fontRef>
        </p:style>
        <p:txBody>
          <a:bodyPr/>
          <a:lstStyle/>
          <a:p>
            <a:r>
              <a:rPr lang="en-US" dirty="0" smtClean="0"/>
              <a:t>Thanks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latin typeface="Segoe UI" pitchFamily="34" charset="0"/>
                <a:cs typeface="Segoe UI" pitchFamily="34" charset="0"/>
              </a:rPr>
              <a:t>Statement About Problem</a:t>
            </a:r>
            <a:endParaRPr lang="en-US" dirty="0">
              <a:latin typeface="Segoe UI" pitchFamily="34" charset="0"/>
              <a:cs typeface="Segoe UI" pitchFamily="34" charset="0"/>
            </a:endParaRPr>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fontScale="85000" lnSpcReduction="20000"/>
          </a:bodyPr>
          <a:lstStyle/>
          <a:p>
            <a:r>
              <a:rPr lang="en-US" dirty="0">
                <a:latin typeface="Segoe UI" pitchFamily="34" charset="0"/>
                <a:cs typeface="Segoe UI" pitchFamily="34" charset="0"/>
              </a:rPr>
              <a:t>Why is </a:t>
            </a:r>
            <a:r>
              <a:rPr lang="en-US" dirty="0" err="1">
                <a:latin typeface="Segoe UI" pitchFamily="34" charset="0"/>
                <a:cs typeface="Segoe UI" pitchFamily="34" charset="0"/>
              </a:rPr>
              <a:t>WeFollow</a:t>
            </a:r>
            <a:r>
              <a:rPr lang="en-US" dirty="0">
                <a:latin typeface="Segoe UI" pitchFamily="34" charset="0"/>
                <a:cs typeface="Segoe UI" pitchFamily="34" charset="0"/>
              </a:rPr>
              <a:t> being created? I mean, do we really need Twitter inside  organizations too? The use of social media technologies—such as blogs, wikis, social networking sites, social tagging, and </a:t>
            </a:r>
            <a:r>
              <a:rPr lang="en-US" dirty="0" err="1">
                <a:latin typeface="Segoe UI" pitchFamily="34" charset="0"/>
                <a:cs typeface="Segoe UI" pitchFamily="34" charset="0"/>
              </a:rPr>
              <a:t>microblogging</a:t>
            </a:r>
            <a:r>
              <a:rPr lang="en-US" dirty="0">
                <a:latin typeface="Segoe UI" pitchFamily="34" charset="0"/>
                <a:cs typeface="Segoe UI" pitchFamily="34" charset="0"/>
              </a:rPr>
              <a:t>—is proliferating at an </a:t>
            </a:r>
            <a:r>
              <a:rPr lang="en-US" dirty="0" smtClean="0">
                <a:latin typeface="Segoe UI" pitchFamily="34" charset="0"/>
                <a:cs typeface="Segoe UI" pitchFamily="34" charset="0"/>
              </a:rPr>
              <a:t>incredible pace. </a:t>
            </a:r>
            <a:r>
              <a:rPr lang="en-US" dirty="0">
                <a:latin typeface="Segoe UI" pitchFamily="34" charset="0"/>
                <a:cs typeface="Segoe UI" pitchFamily="34" charset="0"/>
              </a:rPr>
              <a:t>In many organizations team wants and needs features that many social networks offer but needed them within a secure and private area. It is a tool built to essentially solve their own problem. You can quickly see updates from everyone, those you are following, or direct messages you have received or sent. From here you can post replies, view a thread, forward messages</a:t>
            </a:r>
            <a:r>
              <a:rPr lang="en-US" dirty="0" smtClean="0">
                <a:latin typeface="Segoe UI" pitchFamily="34" charset="0"/>
                <a:cs typeface="Segoe UI" pitchFamily="34" charset="0"/>
              </a:rPr>
              <a:t>.</a:t>
            </a:r>
          </a:p>
          <a:p>
            <a:pPr>
              <a:buNone/>
            </a:pPr>
            <a:endParaRPr lang="en-US" dirty="0">
              <a:latin typeface="Segoe UI" pitchFamily="34" charset="0"/>
              <a:cs typeface="Segoe U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lstStyle/>
          <a:p>
            <a:r>
              <a:rPr lang="en-US" dirty="0" smtClean="0"/>
              <a:t>Front End</a:t>
            </a:r>
            <a:endParaRPr lang="en-US" dirty="0"/>
          </a:p>
        </p:txBody>
      </p:sp>
      <p:pic>
        <p:nvPicPr>
          <p:cNvPr id="4" name="Content Placeholder 3" descr="index.PNG"/>
          <p:cNvPicPr>
            <a:picLocks noGrp="1" noChangeAspect="1"/>
          </p:cNvPicPr>
          <p:nvPr>
            <p:ph idx="1"/>
          </p:nvPr>
        </p:nvPicPr>
        <p:blipFill>
          <a:blip r:embed="rId2"/>
          <a:stretch>
            <a:fillRect/>
          </a:stretch>
        </p:blipFill>
        <p:spPr>
          <a:xfrm>
            <a:off x="535708" y="1600200"/>
            <a:ext cx="8072583" cy="4525963"/>
          </a:xfrm>
        </p:spPr>
      </p:pic>
      <p:cxnSp>
        <p:nvCxnSpPr>
          <p:cNvPr id="6" name="Straight Arrow Connector 5"/>
          <p:cNvCxnSpPr/>
          <p:nvPr/>
        </p:nvCxnSpPr>
        <p:spPr>
          <a:xfrm rot="10800000">
            <a:off x="5181600" y="5562600"/>
            <a:ext cx="990600" cy="152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248400" y="5410200"/>
            <a:ext cx="1295400" cy="646331"/>
          </a:xfrm>
          <a:prstGeom prst="rect">
            <a:avLst/>
          </a:prstGeom>
          <a:noFill/>
        </p:spPr>
        <p:txBody>
          <a:bodyPr wrap="square" rtlCol="0">
            <a:spAutoFit/>
          </a:bodyPr>
          <a:lstStyle/>
          <a:p>
            <a:r>
              <a:rPr lang="en-US" b="1" dirty="0" smtClean="0"/>
              <a:t>Sign up for Company</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in.PNG"/>
          <p:cNvPicPr>
            <a:picLocks noGrp="1" noChangeAspect="1"/>
          </p:cNvPicPr>
          <p:nvPr>
            <p:ph idx="1"/>
          </p:nvPr>
        </p:nvPicPr>
        <p:blipFill>
          <a:blip r:embed="rId2"/>
          <a:stretch>
            <a:fillRect/>
          </a:stretch>
        </p:blipFill>
        <p:spPr>
          <a:xfrm>
            <a:off x="457200" y="990600"/>
            <a:ext cx="8229600" cy="4749560"/>
          </a:xfrm>
        </p:spPr>
      </p:pic>
      <p:cxnSp>
        <p:nvCxnSpPr>
          <p:cNvPr id="6" name="Straight Arrow Connector 5"/>
          <p:cNvCxnSpPr/>
          <p:nvPr/>
        </p:nvCxnSpPr>
        <p:spPr>
          <a:xfrm rot="10800000">
            <a:off x="5257800" y="4876800"/>
            <a:ext cx="685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4648200" y="5410200"/>
            <a:ext cx="1981200" cy="369332"/>
          </a:xfrm>
          <a:prstGeom prst="rect">
            <a:avLst/>
          </a:prstGeom>
          <a:noFill/>
        </p:spPr>
        <p:txBody>
          <a:bodyPr wrap="square" rtlCol="0">
            <a:spAutoFit/>
          </a:bodyPr>
          <a:lstStyle/>
          <a:p>
            <a:r>
              <a:rPr lang="en-US" b="1" dirty="0" smtClean="0"/>
              <a:t>Login From Here</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smtClean="0"/>
              <a:t>Company Panel</a:t>
            </a:r>
            <a:endParaRPr lang="en-US" dirty="0"/>
          </a:p>
        </p:txBody>
      </p:sp>
      <p:pic>
        <p:nvPicPr>
          <p:cNvPr id="4" name="Content Placeholder 3" descr="planren.PNG"/>
          <p:cNvPicPr>
            <a:picLocks noGrp="1" noChangeAspect="1"/>
          </p:cNvPicPr>
          <p:nvPr>
            <p:ph idx="4294967295"/>
          </p:nvPr>
        </p:nvPicPr>
        <p:blipFill>
          <a:blip r:embed="rId2"/>
          <a:stretch>
            <a:fillRect/>
          </a:stretch>
        </p:blipFill>
        <p:spPr>
          <a:xfrm>
            <a:off x="838200" y="1676400"/>
            <a:ext cx="7310438" cy="4525963"/>
          </a:xfrm>
        </p:spPr>
      </p:pic>
      <p:cxnSp>
        <p:nvCxnSpPr>
          <p:cNvPr id="6" name="Straight Arrow Connector 5"/>
          <p:cNvCxnSpPr/>
          <p:nvPr/>
        </p:nvCxnSpPr>
        <p:spPr>
          <a:xfrm rot="5400000" flipH="1" flipV="1">
            <a:off x="2971800" y="4648200"/>
            <a:ext cx="7620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2286000" y="5562600"/>
            <a:ext cx="2057400" cy="369332"/>
          </a:xfrm>
          <a:prstGeom prst="rect">
            <a:avLst/>
          </a:prstGeom>
          <a:noFill/>
        </p:spPr>
        <p:txBody>
          <a:bodyPr wrap="square" rtlCol="0">
            <a:spAutoFit/>
          </a:bodyPr>
          <a:lstStyle/>
          <a:p>
            <a:r>
              <a:rPr lang="en-US" b="1" dirty="0" smtClean="0"/>
              <a:t>Purchase Plan</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err="1" smtClean="0"/>
              <a:t>Paypal</a:t>
            </a:r>
            <a:r>
              <a:rPr lang="en-US" dirty="0" smtClean="0"/>
              <a:t> Page</a:t>
            </a:r>
            <a:endParaRPr lang="en-US" dirty="0"/>
          </a:p>
        </p:txBody>
      </p:sp>
      <p:pic>
        <p:nvPicPr>
          <p:cNvPr id="4" name="Content Placeholder 3" descr="paypal.PNG"/>
          <p:cNvPicPr>
            <a:picLocks noGrp="1" noChangeAspect="1"/>
          </p:cNvPicPr>
          <p:nvPr>
            <p:ph idx="1"/>
          </p:nvPr>
        </p:nvPicPr>
        <p:blipFill>
          <a:blip r:embed="rId2"/>
          <a:stretch>
            <a:fillRect/>
          </a:stretch>
        </p:blipFill>
        <p:spPr>
          <a:xfrm>
            <a:off x="940307" y="1600200"/>
            <a:ext cx="726338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dirty="0" smtClean="0"/>
              <a:t>Successful Payment made on Gateway</a:t>
            </a:r>
            <a:endParaRPr lang="en-US" dirty="0"/>
          </a:p>
        </p:txBody>
      </p:sp>
      <p:pic>
        <p:nvPicPr>
          <p:cNvPr id="4" name="Content Placeholder 3" descr="paypal2.PNG"/>
          <p:cNvPicPr>
            <a:picLocks noGrp="1" noChangeAspect="1"/>
          </p:cNvPicPr>
          <p:nvPr>
            <p:ph idx="1"/>
          </p:nvPr>
        </p:nvPicPr>
        <p:blipFill>
          <a:blip r:embed="rId2"/>
          <a:stretch>
            <a:fillRect/>
          </a:stretch>
        </p:blipFill>
        <p:spPr>
          <a:xfrm>
            <a:off x="925131" y="1600200"/>
            <a:ext cx="7293737"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ddemp.PNG"/>
          <p:cNvPicPr>
            <a:picLocks noGrp="1" noChangeAspect="1"/>
          </p:cNvPicPr>
          <p:nvPr>
            <p:ph idx="1"/>
          </p:nvPr>
        </p:nvPicPr>
        <p:blipFill>
          <a:blip r:embed="rId2"/>
          <a:stretch>
            <a:fillRect/>
          </a:stretch>
        </p:blipFill>
        <p:spPr>
          <a:xfrm>
            <a:off x="748456" y="1600200"/>
            <a:ext cx="7647088" cy="4525963"/>
          </a:xfrm>
        </p:spPr>
      </p:pic>
      <p:cxnSp>
        <p:nvCxnSpPr>
          <p:cNvPr id="6" name="Straight Arrow Connector 5"/>
          <p:cNvCxnSpPr/>
          <p:nvPr/>
        </p:nvCxnSpPr>
        <p:spPr>
          <a:xfrm rot="10800000">
            <a:off x="5181600" y="4114800"/>
            <a:ext cx="5334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5562600" y="4876800"/>
            <a:ext cx="1676400" cy="369332"/>
          </a:xfrm>
          <a:prstGeom prst="rect">
            <a:avLst/>
          </a:prstGeom>
          <a:noFill/>
        </p:spPr>
        <p:txBody>
          <a:bodyPr wrap="square" rtlCol="0">
            <a:spAutoFit/>
          </a:bodyPr>
          <a:lstStyle/>
          <a:p>
            <a:r>
              <a:rPr lang="en-US" b="1" dirty="0" smtClean="0"/>
              <a:t>Add Employees</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mpanyemp.PNG"/>
          <p:cNvPicPr>
            <a:picLocks noGrp="1" noChangeAspect="1"/>
          </p:cNvPicPr>
          <p:nvPr>
            <p:ph idx="1"/>
          </p:nvPr>
        </p:nvPicPr>
        <p:blipFill>
          <a:blip r:embed="rId2"/>
          <a:stretch>
            <a:fillRect/>
          </a:stretch>
        </p:blipFill>
        <p:spPr>
          <a:xfrm>
            <a:off x="746167" y="1600200"/>
            <a:ext cx="7651665" cy="4525963"/>
          </a:xfrm>
        </p:spPr>
      </p:pic>
      <p:cxnSp>
        <p:nvCxnSpPr>
          <p:cNvPr id="6" name="Straight Arrow Connector 5"/>
          <p:cNvCxnSpPr/>
          <p:nvPr/>
        </p:nvCxnSpPr>
        <p:spPr>
          <a:xfrm rot="10800000">
            <a:off x="4495800" y="4419600"/>
            <a:ext cx="13716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5715000" y="5029200"/>
            <a:ext cx="1752600" cy="646331"/>
          </a:xfrm>
          <a:prstGeom prst="rect">
            <a:avLst/>
          </a:prstGeom>
          <a:noFill/>
        </p:spPr>
        <p:txBody>
          <a:bodyPr wrap="square" rtlCol="0">
            <a:spAutoFit/>
          </a:bodyPr>
          <a:lstStyle/>
          <a:p>
            <a:r>
              <a:rPr lang="en-US" b="1" dirty="0" smtClean="0"/>
              <a:t>Remove Employee</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182</Words>
  <Application>Microsoft Office PowerPoint</Application>
  <PresentationFormat>On-screen Show (4:3)</PresentationFormat>
  <Paragraphs>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WEFOLLOW: A Corporate Social Network</vt:lpstr>
      <vt:lpstr>Statement About Problem</vt:lpstr>
      <vt:lpstr>Front End</vt:lpstr>
      <vt:lpstr>Slide 4</vt:lpstr>
      <vt:lpstr>Company Panel</vt:lpstr>
      <vt:lpstr>Paypal Page</vt:lpstr>
      <vt:lpstr>Successful Payment made on Gateway</vt:lpstr>
      <vt:lpstr>Slide 8</vt:lpstr>
      <vt:lpstr>Slide 9</vt:lpstr>
      <vt:lpstr>Employee Dashboard</vt:lpstr>
      <vt:lpstr>Group Page</vt:lpstr>
      <vt:lpstr>Slide 12</vt:lpstr>
      <vt:lpstr>Group Detail Page</vt:lpstr>
      <vt:lpstr>Search Result</vt:lpstr>
      <vt:lpstr>Upload Documents</vt:lpstr>
      <vt:lpstr>Followers Dashboard</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WEFOLLOW: A Corporate Social Network</dc:title>
  <dc:creator>Satbir</dc:creator>
  <cp:lastModifiedBy>Satbir</cp:lastModifiedBy>
  <cp:revision>26</cp:revision>
  <dcterms:created xsi:type="dcterms:W3CDTF">2015-12-16T14:24:02Z</dcterms:created>
  <dcterms:modified xsi:type="dcterms:W3CDTF">2016-03-31T12:56:49Z</dcterms:modified>
</cp:coreProperties>
</file>