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9" r:id="rId3"/>
    <p:sldId id="257" r:id="rId4"/>
    <p:sldId id="275" r:id="rId5"/>
    <p:sldId id="276" r:id="rId6"/>
    <p:sldId id="277" r:id="rId7"/>
    <p:sldId id="270" r:id="rId8"/>
    <p:sldId id="267" r:id="rId9"/>
    <p:sldId id="271" r:id="rId10"/>
    <p:sldId id="27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p:scale>
          <a:sx n="33" d="100"/>
          <a:sy n="33" d="100"/>
        </p:scale>
        <p:origin x="1560" y="6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damu, Sateesh Kumar (Cognizant)" userId="b606834b-ebb5-4377-a967-adeafd94fd28" providerId="ADAL" clId="{6F1C73E2-9D9B-4B20-872A-4E19CE69A7B6}"/>
    <pc:docChg chg="addSld delSld modSld">
      <pc:chgData name="Padamu, Sateesh Kumar (Cognizant)" userId="b606834b-ebb5-4377-a967-adeafd94fd28" providerId="ADAL" clId="{6F1C73E2-9D9B-4B20-872A-4E19CE69A7B6}" dt="2025-01-17T09:24:08.918" v="11" actId="47"/>
      <pc:docMkLst>
        <pc:docMk/>
      </pc:docMkLst>
      <pc:sldChg chg="modSp mod">
        <pc:chgData name="Padamu, Sateesh Kumar (Cognizant)" userId="b606834b-ebb5-4377-a967-adeafd94fd28" providerId="ADAL" clId="{6F1C73E2-9D9B-4B20-872A-4E19CE69A7B6}" dt="2025-01-17T09:16:49.709" v="10" actId="1076"/>
        <pc:sldMkLst>
          <pc:docMk/>
          <pc:sldMk cId="4273694711" sldId="268"/>
        </pc:sldMkLst>
        <pc:picChg chg="mod">
          <ac:chgData name="Padamu, Sateesh Kumar (Cognizant)" userId="b606834b-ebb5-4377-a967-adeafd94fd28" providerId="ADAL" clId="{6F1C73E2-9D9B-4B20-872A-4E19CE69A7B6}" dt="2025-01-17T09:16:49.709" v="10" actId="1076"/>
          <ac:picMkLst>
            <pc:docMk/>
            <pc:sldMk cId="4273694711" sldId="268"/>
            <ac:picMk id="5" creationId="{CCB400FF-B071-3147-A88A-BF6FA75A991F}"/>
          </ac:picMkLst>
        </pc:picChg>
      </pc:sldChg>
      <pc:sldChg chg="modSp add del mod">
        <pc:chgData name="Padamu, Sateesh Kumar (Cognizant)" userId="b606834b-ebb5-4377-a967-adeafd94fd28" providerId="ADAL" clId="{6F1C73E2-9D9B-4B20-872A-4E19CE69A7B6}" dt="2025-01-17T09:24:08.918" v="11" actId="47"/>
        <pc:sldMkLst>
          <pc:docMk/>
          <pc:sldMk cId="844403868" sldId="278"/>
        </pc:sldMkLst>
        <pc:grpChg chg="mod">
          <ac:chgData name="Padamu, Sateesh Kumar (Cognizant)" userId="b606834b-ebb5-4377-a967-adeafd94fd28" providerId="ADAL" clId="{6F1C73E2-9D9B-4B20-872A-4E19CE69A7B6}" dt="2025-01-17T09:15:13.384" v="6" actId="1037"/>
          <ac:grpSpMkLst>
            <pc:docMk/>
            <pc:sldMk cId="844403868" sldId="278"/>
            <ac:grpSpMk id="2" creationId="{39FF8E7B-F3A1-3065-8B2F-CAB31A538FCF}"/>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840AC-7B4D-9C8F-97BA-686EC63381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8C53A93-DDCB-F0AE-6C80-5734A9F764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7092F7-6AC3-6F61-8F45-647BC4BCF0CD}"/>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5" name="Footer Placeholder 4">
            <a:extLst>
              <a:ext uri="{FF2B5EF4-FFF2-40B4-BE49-F238E27FC236}">
                <a16:creationId xmlns:a16="http://schemas.microsoft.com/office/drawing/2014/main" id="{28F1ACFD-CCBE-B391-550E-6033605D7D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4803CB-A492-90A8-708B-8F98C8E192B4}"/>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47846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3E2C-4396-AE43-CE69-6228693D9EE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038446-08B0-A90E-9B1C-FDED43AC8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2C2E73-AF69-5EB6-BD59-BBE098A73793}"/>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5" name="Footer Placeholder 4">
            <a:extLst>
              <a:ext uri="{FF2B5EF4-FFF2-40B4-BE49-F238E27FC236}">
                <a16:creationId xmlns:a16="http://schemas.microsoft.com/office/drawing/2014/main" id="{96D96493-7083-C231-761C-E4C419BABE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EAA9C8-5A28-26D5-39BF-6D4400EF5197}"/>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13512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D02FE-3622-8B37-2A43-EE49F513A3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D602CC-D10D-4E5B-C154-6471714A85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3165BD-40D1-1A4D-7FB6-DF517109F32E}"/>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5" name="Footer Placeholder 4">
            <a:extLst>
              <a:ext uri="{FF2B5EF4-FFF2-40B4-BE49-F238E27FC236}">
                <a16:creationId xmlns:a16="http://schemas.microsoft.com/office/drawing/2014/main" id="{60BEC575-9C94-152E-9C99-A2099643C3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8F7E2-E7B0-1AE8-BEA3-CEAAAC7B09E2}"/>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3913200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DC64E-AED0-BC85-5A67-04D4E9A427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6B1808-EEB8-A572-103D-3EB31B2214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14D2E7-B31D-41AB-504C-49F3AAD8E50B}"/>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5" name="Footer Placeholder 4">
            <a:extLst>
              <a:ext uri="{FF2B5EF4-FFF2-40B4-BE49-F238E27FC236}">
                <a16:creationId xmlns:a16="http://schemas.microsoft.com/office/drawing/2014/main" id="{12916494-97D2-E4C5-9A86-42A94F416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D11E65-1BC0-D213-6782-6EDB280C0B99}"/>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3207790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0866-17A2-82EC-B3A1-00130B4213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3E3F973-8F21-8BF8-DDB9-BD154404E40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B57F5-CCAA-D63F-2419-C0D69FFEB4E4}"/>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5" name="Footer Placeholder 4">
            <a:extLst>
              <a:ext uri="{FF2B5EF4-FFF2-40B4-BE49-F238E27FC236}">
                <a16:creationId xmlns:a16="http://schemas.microsoft.com/office/drawing/2014/main" id="{EFC0206D-EA53-1C13-DCD5-8878FE458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0BFA61-C02A-537B-AFD3-0B540CD10666}"/>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3491349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EE05F-F5B5-5ADC-73FE-4A65DD15FA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7C8B1B-6A17-9ECE-5D5B-19CC4B252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9F1E378-777D-3A4E-B6CC-2AB9B2CBD8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B5293F1-8304-1AA7-DAD8-953A3B40866B}"/>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6" name="Footer Placeholder 5">
            <a:extLst>
              <a:ext uri="{FF2B5EF4-FFF2-40B4-BE49-F238E27FC236}">
                <a16:creationId xmlns:a16="http://schemas.microsoft.com/office/drawing/2014/main" id="{325DD19A-62F7-3559-4A39-E55FD2B308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246D45-93BB-A109-53D6-FE1D0FFBB3E2}"/>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5254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683CC-7802-C1B1-D378-772B48DC22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EFC075-5F9A-E941-3B58-CD7EC0942B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25E16D-CF60-5A84-ACCE-80A42F23D2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05B521-F1F3-F8BB-8EC8-856AC1E8B4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FE5048-1826-4D49-95A0-E5011416E1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565BA14-C28C-68C6-8543-D6EFAAA74243}"/>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8" name="Footer Placeholder 7">
            <a:extLst>
              <a:ext uri="{FF2B5EF4-FFF2-40B4-BE49-F238E27FC236}">
                <a16:creationId xmlns:a16="http://schemas.microsoft.com/office/drawing/2014/main" id="{CE066C21-034D-098D-1C2E-61BBD52E1AC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830CCC-5602-5A65-A518-FD0FCF891EED}"/>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1243176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58BD-FAFB-A2E8-7AF4-606FBD642F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D7C86F8-8B46-0402-92DB-CFA4B029BB83}"/>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4" name="Footer Placeholder 3">
            <a:extLst>
              <a:ext uri="{FF2B5EF4-FFF2-40B4-BE49-F238E27FC236}">
                <a16:creationId xmlns:a16="http://schemas.microsoft.com/office/drawing/2014/main" id="{EEBBDB8E-B545-3898-3F67-260460035D6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3400CE9-84FA-7DCD-4B59-ED728BBC07E3}"/>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2918602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73D73C-1CEB-9BF4-84E3-BDAB8D83B1CD}"/>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3" name="Footer Placeholder 2">
            <a:extLst>
              <a:ext uri="{FF2B5EF4-FFF2-40B4-BE49-F238E27FC236}">
                <a16:creationId xmlns:a16="http://schemas.microsoft.com/office/drawing/2014/main" id="{47A7F704-8716-6AD2-7869-777E504C58D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2CC6D1-47B2-6B17-63CF-787EEA54AAF5}"/>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206213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A60-DD1D-5772-B967-D84EE5C4B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40EE75-178F-70E0-9CE4-49C62FC5FD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762A160-BFB9-79BD-6867-B8BDC27BF5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48F05-8E79-CA65-A6CF-5BE879D7A337}"/>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6" name="Footer Placeholder 5">
            <a:extLst>
              <a:ext uri="{FF2B5EF4-FFF2-40B4-BE49-F238E27FC236}">
                <a16:creationId xmlns:a16="http://schemas.microsoft.com/office/drawing/2014/main" id="{581EF475-CEED-DE7C-1F1A-4533169857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12BBA2-72A2-8DEF-45C7-7A4054F4AECC}"/>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1199025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6A4D8-A8AC-FEED-3E35-1FFC8C391B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891855-B811-F779-29DB-B2792B70D7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834D628-9108-1147-440F-E0C07BEAE6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F4A403-E034-1ACB-BA60-D1B23B5A9E52}"/>
              </a:ext>
            </a:extLst>
          </p:cNvPr>
          <p:cNvSpPr>
            <a:spLocks noGrp="1"/>
          </p:cNvSpPr>
          <p:nvPr>
            <p:ph type="dt" sz="half" idx="10"/>
          </p:nvPr>
        </p:nvSpPr>
        <p:spPr/>
        <p:txBody>
          <a:bodyPr/>
          <a:lstStyle/>
          <a:p>
            <a:fld id="{35C207D4-922C-4695-BCB3-D739F1E55FBC}" type="datetimeFigureOut">
              <a:rPr lang="en-IN" smtClean="0"/>
              <a:t>17-01-2025</a:t>
            </a:fld>
            <a:endParaRPr lang="en-IN"/>
          </a:p>
        </p:txBody>
      </p:sp>
      <p:sp>
        <p:nvSpPr>
          <p:cNvPr id="6" name="Footer Placeholder 5">
            <a:extLst>
              <a:ext uri="{FF2B5EF4-FFF2-40B4-BE49-F238E27FC236}">
                <a16:creationId xmlns:a16="http://schemas.microsoft.com/office/drawing/2014/main" id="{AE78C731-894F-28BF-59B2-E0FB593DBE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56D43A-FDDF-47D7-79FE-5AA98FA5DBFB}"/>
              </a:ext>
            </a:extLst>
          </p:cNvPr>
          <p:cNvSpPr>
            <a:spLocks noGrp="1"/>
          </p:cNvSpPr>
          <p:nvPr>
            <p:ph type="sldNum" sz="quarter" idx="12"/>
          </p:nvPr>
        </p:nvSpPr>
        <p:spPr/>
        <p:txBody>
          <a:bodyPr/>
          <a:lstStyle/>
          <a:p>
            <a:fld id="{CDA1D78B-DCAA-4F12-9227-38840C277C2C}" type="slidenum">
              <a:rPr lang="en-IN" smtClean="0"/>
              <a:t>‹#›</a:t>
            </a:fld>
            <a:endParaRPr lang="en-IN"/>
          </a:p>
        </p:txBody>
      </p:sp>
    </p:spTree>
    <p:extLst>
      <p:ext uri="{BB962C8B-B14F-4D97-AF65-F5344CB8AC3E}">
        <p14:creationId xmlns:p14="http://schemas.microsoft.com/office/powerpoint/2010/main" val="1911375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B9BDFB-2C00-8502-3F66-4BFE7F4F8C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2AF24B-AED6-4B23-BF3A-0F30D5DE2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98833F-C124-7C9F-C76D-F31D866D9F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C207D4-922C-4695-BCB3-D739F1E55FBC}" type="datetimeFigureOut">
              <a:rPr lang="en-IN" smtClean="0"/>
              <a:t>17-01-2025</a:t>
            </a:fld>
            <a:endParaRPr lang="en-IN"/>
          </a:p>
        </p:txBody>
      </p:sp>
      <p:sp>
        <p:nvSpPr>
          <p:cNvPr id="5" name="Footer Placeholder 4">
            <a:extLst>
              <a:ext uri="{FF2B5EF4-FFF2-40B4-BE49-F238E27FC236}">
                <a16:creationId xmlns:a16="http://schemas.microsoft.com/office/drawing/2014/main" id="{6A52CAC7-C78A-AA58-596F-BCD5D487A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6635244-408A-3D75-7706-CC5CFB21A9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A1D78B-DCAA-4F12-9227-38840C277C2C}" type="slidenum">
              <a:rPr lang="en-IN" smtClean="0"/>
              <a:t>‹#›</a:t>
            </a:fld>
            <a:endParaRPr lang="en-IN"/>
          </a:p>
        </p:txBody>
      </p:sp>
    </p:spTree>
    <p:extLst>
      <p:ext uri="{BB962C8B-B14F-4D97-AF65-F5344CB8AC3E}">
        <p14:creationId xmlns:p14="http://schemas.microsoft.com/office/powerpoint/2010/main" val="2865570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logo with a purple and blue logo&#10;&#10;Description automatically generated">
            <a:extLst>
              <a:ext uri="{FF2B5EF4-FFF2-40B4-BE49-F238E27FC236}">
                <a16:creationId xmlns:a16="http://schemas.microsoft.com/office/drawing/2014/main" id="{CCB400FF-B071-3147-A88A-BF6FA75A991F}"/>
              </a:ext>
              <a:ext uri="{C183D7F6-B498-43B3-948B-1728B52AA6E4}">
                <adec:decorative xmlns:adec="http://schemas.microsoft.com/office/drawing/2017/decorative" val="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tretch>
            <a:fillRect/>
          </a:stretch>
        </p:blipFill>
        <p:spPr>
          <a:xfrm>
            <a:off x="2490281" y="1902203"/>
            <a:ext cx="7211438" cy="3053594"/>
          </a:xfrm>
          <a:prstGeom prst="rect">
            <a:avLst/>
          </a:prstGeom>
        </p:spPr>
      </p:pic>
      <p:sp>
        <p:nvSpPr>
          <p:cNvPr id="6" name="TextBox 5">
            <a:extLst>
              <a:ext uri="{FF2B5EF4-FFF2-40B4-BE49-F238E27FC236}">
                <a16:creationId xmlns:a16="http://schemas.microsoft.com/office/drawing/2014/main" id="{6019D2CC-4C76-B1F2-F876-C708CE8C1FF6}"/>
              </a:ext>
            </a:extLst>
          </p:cNvPr>
          <p:cNvSpPr txBox="1"/>
          <p:nvPr/>
        </p:nvSpPr>
        <p:spPr>
          <a:xfrm>
            <a:off x="7823200" y="5803900"/>
            <a:ext cx="3175000" cy="400110"/>
          </a:xfrm>
          <a:prstGeom prst="rect">
            <a:avLst/>
          </a:prstGeom>
          <a:noFill/>
        </p:spPr>
        <p:txBody>
          <a:bodyPr wrap="square" rtlCol="0">
            <a:spAutoFit/>
          </a:bodyPr>
          <a:lstStyle/>
          <a:p>
            <a:r>
              <a:rPr lang="en-US" sz="2000" dirty="0"/>
              <a:t>PADAMU SATEESH KUMAR</a:t>
            </a:r>
            <a:endParaRPr lang="en-IN" sz="2000" dirty="0"/>
          </a:p>
        </p:txBody>
      </p:sp>
    </p:spTree>
    <p:extLst>
      <p:ext uri="{BB962C8B-B14F-4D97-AF65-F5344CB8AC3E}">
        <p14:creationId xmlns:p14="http://schemas.microsoft.com/office/powerpoint/2010/main" val="42736947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3D34A-C4A5-8C7F-253E-376E720C3674}"/>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728A549-1CD8-A127-44C0-9E00FC146071}"/>
              </a:ext>
            </a:extLst>
          </p:cNvPr>
          <p:cNvGrpSpPr/>
          <p:nvPr/>
        </p:nvGrpSpPr>
        <p:grpSpPr>
          <a:xfrm>
            <a:off x="-1073924" y="-6442456"/>
            <a:ext cx="25200000" cy="25200000"/>
            <a:chOff x="-1399101" y="-4104202"/>
            <a:chExt cx="14990201" cy="15066401"/>
          </a:xfrm>
        </p:grpSpPr>
        <p:sp>
          <p:nvSpPr>
            <p:cNvPr id="10" name="Partial Circle 9">
              <a:extLst>
                <a:ext uri="{FF2B5EF4-FFF2-40B4-BE49-F238E27FC236}">
                  <a16:creationId xmlns:a16="http://schemas.microsoft.com/office/drawing/2014/main" id="{41BB7F72-FD5C-135E-1FCB-E1E52179723E}"/>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6782C56D-46E3-22BF-73BC-72D42DABF2C1}"/>
                </a:ext>
              </a:extLst>
            </p:cNvPr>
            <p:cNvGrpSpPr/>
            <p:nvPr/>
          </p:nvGrpSpPr>
          <p:grpSpPr>
            <a:xfrm rot="189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D3D387B3-CD5E-52BD-0F04-6279E5A1AB68}"/>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4AD9DF0C-1454-EEE0-2CE2-D6B0B2061BAF}"/>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651E637B-A806-8BDD-0F43-2066627E462E}"/>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EC224DA5-BE8E-F15C-F359-7F32F0853ADA}"/>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sp>
        <p:nvSpPr>
          <p:cNvPr id="8" name="TextBox 7">
            <a:extLst>
              <a:ext uri="{FF2B5EF4-FFF2-40B4-BE49-F238E27FC236}">
                <a16:creationId xmlns:a16="http://schemas.microsoft.com/office/drawing/2014/main" id="{6BBB3D25-B04E-2C08-4E6C-04DCC6488D95}"/>
              </a:ext>
            </a:extLst>
          </p:cNvPr>
          <p:cNvSpPr txBox="1"/>
          <p:nvPr/>
        </p:nvSpPr>
        <p:spPr>
          <a:xfrm>
            <a:off x="927100" y="2133600"/>
            <a:ext cx="2387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b="1" dirty="0">
                <a:effectLst/>
                <a:latin typeface="Times New Roman" panose="02020603050405020304" pitchFamily="18" charset="0"/>
                <a:ea typeface="Times New Roman" panose="02020603050405020304" pitchFamily="18" charset="0"/>
              </a:rPr>
              <a:t>Online Quiz Platform</a:t>
            </a:r>
            <a:endParaRPr lang="en-IN" sz="1800" dirty="0">
              <a:effectLst/>
              <a:latin typeface="Times New Roman" panose="02020603050405020304" pitchFamily="18" charset="0"/>
              <a:ea typeface="Times New Roman" panose="02020603050405020304" pitchFamily="18" charset="0"/>
            </a:endParaRPr>
          </a:p>
          <a:p>
            <a:pPr algn="ctr"/>
            <a:br>
              <a:rPr lang="en-US" dirty="0"/>
            </a:br>
            <a:r>
              <a:rPr lang="en-US" dirty="0" err="1"/>
              <a:t>UseCase</a:t>
            </a:r>
            <a:r>
              <a:rPr lang="en-US" dirty="0"/>
              <a:t> Diagram</a:t>
            </a:r>
            <a:endParaRPr lang="en-IN" dirty="0"/>
          </a:p>
        </p:txBody>
      </p:sp>
      <p:pic>
        <p:nvPicPr>
          <p:cNvPr id="11" name="Picture 2">
            <a:extLst>
              <a:ext uri="{FF2B5EF4-FFF2-40B4-BE49-F238E27FC236}">
                <a16:creationId xmlns:a16="http://schemas.microsoft.com/office/drawing/2014/main" id="{A7649A4F-0132-344C-ED5A-FC17CCF809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717" r="5290"/>
          <a:stretch/>
        </p:blipFill>
        <p:spPr bwMode="auto">
          <a:xfrm>
            <a:off x="3549186" y="0"/>
            <a:ext cx="5093627" cy="5873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8025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701B-BF88-4F08-6A07-090A8A5F2500}"/>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5D3B36A2-F2F8-4CC3-2496-27E4DF8E1C79}"/>
              </a:ext>
            </a:extLst>
          </p:cNvPr>
          <p:cNvGrpSpPr/>
          <p:nvPr/>
        </p:nvGrpSpPr>
        <p:grpSpPr>
          <a:xfrm rot="10800000">
            <a:off x="-11785464" y="-11723931"/>
            <a:ext cx="25200000" cy="25200000"/>
            <a:chOff x="-1399101" y="-4104202"/>
            <a:chExt cx="14990201" cy="15066401"/>
          </a:xfrm>
        </p:grpSpPr>
        <p:sp>
          <p:nvSpPr>
            <p:cNvPr id="10" name="Partial Circle 9">
              <a:extLst>
                <a:ext uri="{FF2B5EF4-FFF2-40B4-BE49-F238E27FC236}">
                  <a16:creationId xmlns:a16="http://schemas.microsoft.com/office/drawing/2014/main" id="{EA170E29-7887-B517-D1E5-A43B0FB6AAE4}"/>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B88EE5D4-F3ED-733B-5B55-AA20FA9E5807}"/>
                </a:ext>
              </a:extLst>
            </p:cNvPr>
            <p:cNvGrpSpPr/>
            <p:nvPr/>
          </p:nvGrpSpPr>
          <p:grpSpPr>
            <a:xfrm rot="189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D65249BE-9182-CA5B-1089-A1ECEC0ECAF5}"/>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89A2ED14-2410-E5E0-84F1-2AA3A922F7FE}"/>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AF6F8568-0C73-A553-3B30-2740D1EE293C}"/>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D029507D-4C8F-F119-B299-4E210080E3E6}"/>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sp>
        <p:nvSpPr>
          <p:cNvPr id="11" name="TextBox 10">
            <a:extLst>
              <a:ext uri="{FF2B5EF4-FFF2-40B4-BE49-F238E27FC236}">
                <a16:creationId xmlns:a16="http://schemas.microsoft.com/office/drawing/2014/main" id="{F24F6952-799A-568B-C609-787DF1821E25}"/>
              </a:ext>
            </a:extLst>
          </p:cNvPr>
          <p:cNvSpPr txBox="1"/>
          <p:nvPr/>
        </p:nvSpPr>
        <p:spPr>
          <a:xfrm>
            <a:off x="3518440" y="2631396"/>
            <a:ext cx="8267160" cy="2169825"/>
          </a:xfrm>
          <a:prstGeom prst="rect">
            <a:avLst/>
          </a:prstGeom>
          <a:noFill/>
        </p:spPr>
        <p:txBody>
          <a:bodyPr wrap="square" rtlCol="0">
            <a:spAutoFit/>
          </a:bodyPr>
          <a:lstStyle/>
          <a:p>
            <a:pPr algn="just"/>
            <a:r>
              <a:rPr lang="en-US" sz="2000" b="1" dirty="0">
                <a:latin typeface="Calibri" panose="020F0502020204030204" pitchFamily="34" charset="0"/>
                <a:ea typeface="Calibri" panose="020F0502020204030204" pitchFamily="34" charset="0"/>
                <a:cs typeface="Calibri" panose="020F0502020204030204" pitchFamily="34" charset="0"/>
              </a:rPr>
              <a:t>Functionalities</a:t>
            </a: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Design quizzes with different question types, set categories, time limits, and pass criteria.</a:t>
            </a:r>
          </a:p>
          <a:p>
            <a:pPr algn="just"/>
            <a:endParaRPr lang="en-US" sz="15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Users can take quizzes, submit answers in real-time, and receive immediate, automated scores.</a:t>
            </a:r>
          </a:p>
          <a:p>
            <a:pPr marL="342900" indent="-342900" algn="just">
              <a:buFont typeface="Arial" panose="020B0604020202020204" pitchFamily="34" charset="0"/>
              <a:buChar char="•"/>
            </a:pPr>
            <a:endParaRPr lang="en-US" sz="1500" dirty="0">
              <a:latin typeface="Calibri" panose="020F0502020204030204" pitchFamily="34" charset="0"/>
              <a:ea typeface="Calibri" panose="020F0502020204030204" pitchFamily="34" charset="0"/>
              <a:cs typeface="Calibri" panose="020F0502020204030204" pitchFamily="34" charset="0"/>
            </a:endParaRPr>
          </a:p>
          <a:p>
            <a:pPr marL="342900" indent="-342900" algn="just">
              <a:buFont typeface="Arial" panose="020B0604020202020204" pitchFamily="34" charset="0"/>
              <a:buChar char="•"/>
            </a:pPr>
            <a:r>
              <a:rPr lang="en-US" sz="1500" dirty="0">
                <a:latin typeface="Calibri" panose="020F0502020204030204" pitchFamily="34" charset="0"/>
                <a:ea typeface="Calibri" panose="020F0502020204030204" pitchFamily="34" charset="0"/>
                <a:cs typeface="Calibri" panose="020F0502020204030204" pitchFamily="34" charset="0"/>
              </a:rPr>
              <a:t>Shows participant rankings, provides performance insights, and encourages competition.</a:t>
            </a:r>
          </a:p>
          <a:p>
            <a:pPr algn="just"/>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88475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E746-10CE-3EA2-75C4-69A251F6F80E}"/>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E595D87-7EF4-7D09-9A89-367D181027C3}"/>
              </a:ext>
            </a:extLst>
          </p:cNvPr>
          <p:cNvGrpSpPr/>
          <p:nvPr/>
        </p:nvGrpSpPr>
        <p:grpSpPr>
          <a:xfrm rot="16200000">
            <a:off x="-1344252" y="-11654895"/>
            <a:ext cx="25200000" cy="25200000"/>
            <a:chOff x="-1399101" y="-4104202"/>
            <a:chExt cx="14990201" cy="15066401"/>
          </a:xfrm>
        </p:grpSpPr>
        <p:sp>
          <p:nvSpPr>
            <p:cNvPr id="10" name="Partial Circle 9">
              <a:extLst>
                <a:ext uri="{FF2B5EF4-FFF2-40B4-BE49-F238E27FC236}">
                  <a16:creationId xmlns:a16="http://schemas.microsoft.com/office/drawing/2014/main" id="{30FF6714-F3F4-9D3C-30E4-28C47FD35FF3}"/>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DF9F5D6E-BCD2-A423-04AD-7B1772719CA6}"/>
                </a:ext>
              </a:extLst>
            </p:cNvPr>
            <p:cNvGrpSpPr/>
            <p:nvPr/>
          </p:nvGrpSpPr>
          <p:grpSpPr>
            <a:xfrm rot="189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110BB309-F609-5ABF-7B59-AAB52D26ABFE}"/>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D8EEF006-C37D-13D1-B419-C79A0DC6C5B6}"/>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FB408E41-2343-DA1E-BF0B-DF832D39E864}"/>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791C21B1-75EC-773D-8F5A-09296C88D517}"/>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sp>
        <p:nvSpPr>
          <p:cNvPr id="11" name="TextBox 10">
            <a:extLst>
              <a:ext uri="{FF2B5EF4-FFF2-40B4-BE49-F238E27FC236}">
                <a16:creationId xmlns:a16="http://schemas.microsoft.com/office/drawing/2014/main" id="{E1D6C885-BDE0-CAB4-EB93-9E4B4D79D940}"/>
              </a:ext>
            </a:extLst>
          </p:cNvPr>
          <p:cNvSpPr txBox="1"/>
          <p:nvPr/>
        </p:nvSpPr>
        <p:spPr>
          <a:xfrm>
            <a:off x="3464886" y="3491830"/>
            <a:ext cx="6959060" cy="769441"/>
          </a:xfrm>
          <a:prstGeom prst="rect">
            <a:avLst/>
          </a:prstGeom>
          <a:noFill/>
        </p:spPr>
        <p:txBody>
          <a:bodyPr wrap="square" rtlCol="0">
            <a:spAutoFit/>
          </a:bodyPr>
          <a:lstStyle/>
          <a:p>
            <a:r>
              <a:rPr lang="en-US" sz="4400" b="1" dirty="0"/>
              <a:t>THANK YOU</a:t>
            </a:r>
            <a:endParaRPr lang="en-IN" sz="4400" b="1" dirty="0"/>
          </a:p>
        </p:txBody>
      </p:sp>
    </p:spTree>
    <p:extLst>
      <p:ext uri="{BB962C8B-B14F-4D97-AF65-F5344CB8AC3E}">
        <p14:creationId xmlns:p14="http://schemas.microsoft.com/office/powerpoint/2010/main" val="40592953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Graphic 48" descr="Puzzle">
            <a:extLst>
              <a:ext uri="{FF2B5EF4-FFF2-40B4-BE49-F238E27FC236}">
                <a16:creationId xmlns:a16="http://schemas.microsoft.com/office/drawing/2014/main" id="{52F25F50-F089-A3EC-F403-EE85F2B797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50" name="TextBox 49">
            <a:extLst>
              <a:ext uri="{FF2B5EF4-FFF2-40B4-BE49-F238E27FC236}">
                <a16:creationId xmlns:a16="http://schemas.microsoft.com/office/drawing/2014/main" id="{F2177E9C-C62A-4517-0E87-9A11C59D8953}"/>
              </a:ext>
            </a:extLst>
          </p:cNvPr>
          <p:cNvSpPr txBox="1"/>
          <p:nvPr/>
        </p:nvSpPr>
        <p:spPr>
          <a:xfrm>
            <a:off x="6090574" y="2421682"/>
            <a:ext cx="4977578" cy="3639289"/>
          </a:xfrm>
          <a:prstGeom prst="rect">
            <a:avLst/>
          </a:prstGeom>
        </p:spPr>
        <p:txBody>
          <a:bodyPr vert="horz" lIns="91440" tIns="45720" rIns="91440" bIns="45720" rtlCol="0" anchor="ctr">
            <a:normAutofit/>
          </a:bodyPr>
          <a:lstStyle/>
          <a:p>
            <a:pPr>
              <a:lnSpc>
                <a:spcPct val="90000"/>
              </a:lnSpc>
              <a:spcAft>
                <a:spcPts val="600"/>
              </a:spcAft>
              <a:tabLst>
                <a:tab pos="2009775" algn="l"/>
              </a:tabLst>
            </a:pPr>
            <a:r>
              <a:rPr lang="en-US" sz="1700" b="1" dirty="0">
                <a:solidFill>
                  <a:schemeClr val="tx2"/>
                </a:solidFill>
                <a:effectLst/>
              </a:rPr>
              <a:t>ABSTRACT</a:t>
            </a:r>
            <a:endParaRPr lang="en-US" sz="1700" dirty="0">
              <a:solidFill>
                <a:schemeClr val="tx2"/>
              </a:solidFill>
              <a:effectLst/>
            </a:endParaRPr>
          </a:p>
          <a:p>
            <a:pPr>
              <a:lnSpc>
                <a:spcPct val="90000"/>
              </a:lnSpc>
              <a:spcAft>
                <a:spcPts val="600"/>
              </a:spcAft>
              <a:tabLst>
                <a:tab pos="2009775" algn="l"/>
              </a:tabLst>
            </a:pPr>
            <a:endParaRPr lang="en-US" sz="1700" dirty="0">
              <a:solidFill>
                <a:schemeClr val="tx2"/>
              </a:solidFill>
              <a:effectLst/>
            </a:endParaRPr>
          </a:p>
          <a:p>
            <a:pPr algn="just">
              <a:lnSpc>
                <a:spcPct val="90000"/>
              </a:lnSpc>
              <a:spcAft>
                <a:spcPts val="600"/>
              </a:spcAft>
              <a:tabLst>
                <a:tab pos="2009775" algn="l"/>
              </a:tabLst>
            </a:pPr>
            <a:r>
              <a:rPr lang="en-US" sz="1700" dirty="0">
                <a:solidFill>
                  <a:schemeClr val="tx2"/>
                </a:solidFill>
                <a:effectLst/>
              </a:rPr>
              <a:t>          </a:t>
            </a:r>
            <a:r>
              <a:rPr lang="en-US" sz="1700" b="1" dirty="0">
                <a:solidFill>
                  <a:schemeClr val="tx2"/>
                </a:solidFill>
                <a:effectLst/>
              </a:rPr>
              <a:t>Quizzik – An Online Quiz Platform</a:t>
            </a:r>
            <a:r>
              <a:rPr lang="en-US" sz="1700" dirty="0">
                <a:solidFill>
                  <a:schemeClr val="tx2"/>
                </a:solidFill>
                <a:effectLst/>
              </a:rPr>
              <a:t> is a web-based application designed to create, manage, and participate in quizzes. The platform provides administrators with tools to create quizzes comprising various question types. Participants can attempt quizzes with automatic scoring and real-time timers. Additionally, a leaderboard and performance analytics offer insights into user achievements and quiz trends. This project aims to modernize the traditional assessment methods by integrating technology for a seamless and efficient quiz experience.</a:t>
            </a:r>
          </a:p>
        </p:txBody>
      </p:sp>
      <p:grpSp>
        <p:nvGrpSpPr>
          <p:cNvPr id="51" name="Group 50">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52" name="Freeform: Shape 51">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554554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5732C-F577-3BAD-5D3A-E614E55B96AF}"/>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85259F03-E2C4-7307-600D-10498A5C79A4}"/>
              </a:ext>
            </a:extLst>
          </p:cNvPr>
          <p:cNvGrpSpPr/>
          <p:nvPr/>
        </p:nvGrpSpPr>
        <p:grpSpPr>
          <a:xfrm>
            <a:off x="-1399101" y="-4104202"/>
            <a:ext cx="14990201" cy="15066401"/>
            <a:chOff x="-1399101" y="-4104202"/>
            <a:chExt cx="14990201" cy="15066401"/>
          </a:xfrm>
        </p:grpSpPr>
        <p:sp>
          <p:nvSpPr>
            <p:cNvPr id="10" name="Partial Circle 9">
              <a:extLst>
                <a:ext uri="{FF2B5EF4-FFF2-40B4-BE49-F238E27FC236}">
                  <a16:creationId xmlns:a16="http://schemas.microsoft.com/office/drawing/2014/main" id="{2341D12F-2F9A-4174-A7DC-42871DFE1A08}"/>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ED6CF1BA-1521-3A90-435F-1A7C8D4FB7B4}"/>
                </a:ext>
              </a:extLst>
            </p:cNvPr>
            <p:cNvGrpSpPr/>
            <p:nvPr/>
          </p:nvGrpSpPr>
          <p:grpSpPr>
            <a:xfrm rot="-27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1D479A3E-4070-3F10-2D47-05294F5ED1DA}"/>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FFB0B705-1D29-CA34-F915-5625BA9695B4}"/>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C8660894-67D0-306C-DF67-814F4F84D87E}"/>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AE3A7985-3287-FB05-EF3B-6A61BBB10F3B}"/>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sp>
        <p:nvSpPr>
          <p:cNvPr id="11" name="TextBox 10">
            <a:extLst>
              <a:ext uri="{FF2B5EF4-FFF2-40B4-BE49-F238E27FC236}">
                <a16:creationId xmlns:a16="http://schemas.microsoft.com/office/drawing/2014/main" id="{5C234813-9E38-2769-78CD-1903C5923FF6}"/>
              </a:ext>
            </a:extLst>
          </p:cNvPr>
          <p:cNvSpPr txBox="1"/>
          <p:nvPr/>
        </p:nvSpPr>
        <p:spPr>
          <a:xfrm>
            <a:off x="384666" y="305360"/>
            <a:ext cx="4786048" cy="2185214"/>
          </a:xfrm>
          <a:prstGeom prst="rect">
            <a:avLst/>
          </a:prstGeom>
          <a:noFill/>
        </p:spPr>
        <p:txBody>
          <a:bodyPr wrap="square" rtlCol="0">
            <a:spAutoFit/>
          </a:bodyPr>
          <a:lstStyle/>
          <a:p>
            <a:pPr lvl="0" algn="just">
              <a:lnSpc>
                <a:spcPct val="150000"/>
              </a:lnSpc>
            </a:pPr>
            <a:r>
              <a:rPr lang="en-IN" sz="1500" b="1" dirty="0">
                <a:effectLst/>
                <a:latin typeface="Calibri" panose="020F0502020204030204" pitchFamily="34" charset="0"/>
                <a:ea typeface="Calibri" panose="020F0502020204030204" pitchFamily="34" charset="0"/>
                <a:cs typeface="Calibri" panose="020F0502020204030204" pitchFamily="34" charset="0"/>
              </a:rPr>
              <a:t>Software Requirements</a:t>
            </a:r>
          </a:p>
          <a:p>
            <a:pPr lvl="0" algn="just">
              <a:lnSpc>
                <a:spcPct val="150000"/>
              </a:lnSpc>
            </a:pPr>
            <a:endParaRPr lang="en-IN" sz="15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1300" dirty="0"/>
              <a:t>Operating system : Windows 10/11</a:t>
            </a:r>
          </a:p>
          <a:p>
            <a:pPr marL="285750" indent="-285750">
              <a:buFont typeface="Arial" panose="020B0604020202020204" pitchFamily="34" charset="0"/>
              <a:buChar char="•"/>
            </a:pPr>
            <a:r>
              <a:rPr lang="en-IN" sz="1300" dirty="0"/>
              <a:t>Coding Language : C#.net</a:t>
            </a:r>
          </a:p>
          <a:p>
            <a:pPr marL="285750" indent="-285750">
              <a:buFont typeface="Arial" panose="020B0604020202020204" pitchFamily="34" charset="0"/>
              <a:buChar char="•"/>
            </a:pPr>
            <a:r>
              <a:rPr lang="en-IN" sz="1300" dirty="0"/>
              <a:t>Frontend : </a:t>
            </a:r>
            <a:r>
              <a:rPr lang="en-IN" sz="1300" dirty="0" err="1"/>
              <a:t>ASP.Net</a:t>
            </a:r>
            <a:r>
              <a:rPr lang="en-IN" sz="1300" dirty="0"/>
              <a:t> Core, WEB API, HTML, CSS, JavaScript, </a:t>
            </a:r>
            <a:r>
              <a:rPr lang="en-IN" sz="1300" dirty="0" err="1"/>
              <a:t>JQuery</a:t>
            </a:r>
            <a:r>
              <a:rPr lang="en-IN" sz="1300" dirty="0"/>
              <a:t>, Angular 17</a:t>
            </a:r>
          </a:p>
          <a:p>
            <a:pPr marL="285750" indent="-285750">
              <a:buFont typeface="Arial" panose="020B0604020202020204" pitchFamily="34" charset="0"/>
              <a:buChar char="•"/>
            </a:pPr>
            <a:r>
              <a:rPr lang="en-IN" sz="1300" dirty="0"/>
              <a:t>IDE Tool : Visual Studio code ,Visual Studio </a:t>
            </a:r>
            <a:r>
              <a:rPr lang="en-IN" sz="1300" dirty="0" err="1"/>
              <a:t>.Net</a:t>
            </a:r>
            <a:r>
              <a:rPr lang="en-IN" sz="1300" dirty="0"/>
              <a:t>, </a:t>
            </a:r>
            <a:r>
              <a:rPr lang="en-IN" sz="1300" dirty="0" err="1"/>
              <a:t>PostMan</a:t>
            </a:r>
            <a:r>
              <a:rPr lang="en-IN" sz="1300" dirty="0"/>
              <a:t>/ </a:t>
            </a:r>
            <a:r>
              <a:rPr lang="en-IN" sz="1300" dirty="0" err="1"/>
              <a:t>Webstorm</a:t>
            </a:r>
            <a:endParaRPr lang="en-IN" sz="1300" dirty="0"/>
          </a:p>
          <a:p>
            <a:pPr marL="285750" indent="-285750">
              <a:buFont typeface="Arial" panose="020B0604020202020204" pitchFamily="34" charset="0"/>
              <a:buChar char="•"/>
            </a:pPr>
            <a:r>
              <a:rPr lang="en-IN" sz="1300" dirty="0"/>
              <a:t>Database : SQL SERVER 2019.</a:t>
            </a:r>
          </a:p>
        </p:txBody>
      </p:sp>
    </p:spTree>
    <p:extLst>
      <p:ext uri="{BB962C8B-B14F-4D97-AF65-F5344CB8AC3E}">
        <p14:creationId xmlns:p14="http://schemas.microsoft.com/office/powerpoint/2010/main" val="21078090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7C836-D665-1A41-258B-73564095E45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45B67030-5013-6E08-05D7-C42151D341ED}"/>
              </a:ext>
            </a:extLst>
          </p:cNvPr>
          <p:cNvGrpSpPr/>
          <p:nvPr/>
        </p:nvGrpSpPr>
        <p:grpSpPr>
          <a:xfrm rot="5400000">
            <a:off x="-1399101" y="-4104202"/>
            <a:ext cx="14990201" cy="15066401"/>
            <a:chOff x="-1399101" y="-4104202"/>
            <a:chExt cx="14990201" cy="15066401"/>
          </a:xfrm>
        </p:grpSpPr>
        <p:sp>
          <p:nvSpPr>
            <p:cNvPr id="10" name="Partial Circle 9">
              <a:extLst>
                <a:ext uri="{FF2B5EF4-FFF2-40B4-BE49-F238E27FC236}">
                  <a16:creationId xmlns:a16="http://schemas.microsoft.com/office/drawing/2014/main" id="{FCE45320-584D-3CEC-1BBA-42F460894A64}"/>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9A2FB610-9F9B-82EB-2AA8-2C5A53A51DC4}"/>
                </a:ext>
              </a:extLst>
            </p:cNvPr>
            <p:cNvGrpSpPr/>
            <p:nvPr/>
          </p:nvGrpSpPr>
          <p:grpSpPr>
            <a:xfrm rot="-27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EB223E7E-EDEC-A66F-6896-1914E8E6A2E6}"/>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83931649-2D8C-AC4C-6417-D5B8BE41DBE0}"/>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6B929C1C-E7F4-B2D7-5059-37D6BAC803A9}"/>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3152306C-3C8D-191B-51AD-65D9B72A4AB1}"/>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sp>
        <p:nvSpPr>
          <p:cNvPr id="17" name="TextBox 16">
            <a:extLst>
              <a:ext uri="{FF2B5EF4-FFF2-40B4-BE49-F238E27FC236}">
                <a16:creationId xmlns:a16="http://schemas.microsoft.com/office/drawing/2014/main" id="{31A09EAB-00C2-A87B-D9AD-D3605F04B3B7}"/>
              </a:ext>
            </a:extLst>
          </p:cNvPr>
          <p:cNvSpPr txBox="1"/>
          <p:nvPr/>
        </p:nvSpPr>
        <p:spPr>
          <a:xfrm>
            <a:off x="7466030" y="480731"/>
            <a:ext cx="4122608" cy="2839239"/>
          </a:xfrm>
          <a:prstGeom prst="rect">
            <a:avLst/>
          </a:prstGeom>
          <a:noFill/>
        </p:spPr>
        <p:txBody>
          <a:bodyPr wrap="square" rtlCol="0">
            <a:spAutoFit/>
          </a:bodyPr>
          <a:lstStyle/>
          <a:p>
            <a:pPr lvl="0" algn="just">
              <a:lnSpc>
                <a:spcPct val="150000"/>
              </a:lnSpc>
            </a:pPr>
            <a:r>
              <a:rPr lang="en-IN" sz="1500" b="1" dirty="0">
                <a:effectLst/>
                <a:latin typeface="Calibri" panose="020F0502020204030204" pitchFamily="34" charset="0"/>
                <a:ea typeface="Calibri" panose="020F0502020204030204" pitchFamily="34" charset="0"/>
                <a:cs typeface="Calibri" panose="020F0502020204030204" pitchFamily="34" charset="0"/>
              </a:rPr>
              <a:t>Quiz Creation</a:t>
            </a:r>
            <a:endParaRPr lang="en-IN" sz="1500" dirty="0">
              <a:effectLst/>
              <a:latin typeface="Calibri" panose="020F0502020204030204" pitchFamily="34" charset="0"/>
              <a:ea typeface="Calibri" panose="020F0502020204030204" pitchFamily="34" charset="0"/>
              <a:cs typeface="Calibri" panose="020F0502020204030204" pitchFamily="34" charset="0"/>
            </a:endParaRPr>
          </a:p>
          <a:p>
            <a:pPr marL="457200" algn="just">
              <a:lnSpc>
                <a:spcPct val="150000"/>
              </a:lnSpc>
            </a:pPr>
            <a:r>
              <a:rPr lang="en-IN" sz="1200" dirty="0">
                <a:effectLst/>
                <a:latin typeface="Calibri" panose="020F0502020204030204" pitchFamily="34" charset="0"/>
                <a:ea typeface="Calibri" panose="020F0502020204030204" pitchFamily="34" charset="0"/>
                <a:cs typeface="Calibri" panose="020F0502020204030204" pitchFamily="34" charset="0"/>
              </a:rPr>
              <a:t>This module empowers administrators, such as teachers or quiz creators, to design quizzes tailored to their needs. Users can create quizzes with diverse question types, such as multiple-choice, true/false, fill-in-the-blank, and short answers. Additionally, quizzes can be categorized by topic or difficulty level, and settings like time limits and pass criteria can be defined to align with specific requirements.</a:t>
            </a:r>
          </a:p>
          <a:p>
            <a:endParaRPr lang="en-IN"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008075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72974-4CC0-3E76-7A34-7704F6A6EF9D}"/>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70213EF-70DD-135C-F152-91D98DCB1806}"/>
              </a:ext>
            </a:extLst>
          </p:cNvPr>
          <p:cNvGrpSpPr/>
          <p:nvPr/>
        </p:nvGrpSpPr>
        <p:grpSpPr>
          <a:xfrm rot="10800000">
            <a:off x="-1399101" y="-4104202"/>
            <a:ext cx="14990201" cy="15066401"/>
            <a:chOff x="-1399101" y="-4104202"/>
            <a:chExt cx="14990201" cy="15066401"/>
          </a:xfrm>
        </p:grpSpPr>
        <p:sp>
          <p:nvSpPr>
            <p:cNvPr id="10" name="Partial Circle 9">
              <a:extLst>
                <a:ext uri="{FF2B5EF4-FFF2-40B4-BE49-F238E27FC236}">
                  <a16:creationId xmlns:a16="http://schemas.microsoft.com/office/drawing/2014/main" id="{B21C7601-50F8-1364-D30F-1F5300C839EA}"/>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8AA9BBAF-1945-4D64-469F-E49923575784}"/>
                </a:ext>
              </a:extLst>
            </p:cNvPr>
            <p:cNvGrpSpPr/>
            <p:nvPr/>
          </p:nvGrpSpPr>
          <p:grpSpPr>
            <a:xfrm rot="-27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104B7E52-E4B9-3C57-2CE7-55DC67D22CDE}"/>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1A283453-C69B-C7A4-ACEE-09E098A44E2B}"/>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ACC84DEC-C136-CF2E-DEC4-A6DB0502C613}"/>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E591546C-3EBA-868E-D8DC-81B881FAE994}"/>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sp>
        <p:nvSpPr>
          <p:cNvPr id="3" name="TextBox 2">
            <a:extLst>
              <a:ext uri="{FF2B5EF4-FFF2-40B4-BE49-F238E27FC236}">
                <a16:creationId xmlns:a16="http://schemas.microsoft.com/office/drawing/2014/main" id="{D954D3EE-C6F9-76AD-1B5A-33DA2241C230}"/>
              </a:ext>
            </a:extLst>
          </p:cNvPr>
          <p:cNvSpPr txBox="1"/>
          <p:nvPr/>
        </p:nvSpPr>
        <p:spPr>
          <a:xfrm>
            <a:off x="7525352" y="3887574"/>
            <a:ext cx="4340993" cy="2621359"/>
          </a:xfrm>
          <a:prstGeom prst="rect">
            <a:avLst/>
          </a:prstGeom>
          <a:noFill/>
        </p:spPr>
        <p:txBody>
          <a:bodyPr wrap="square" rtlCol="0">
            <a:spAutoFit/>
          </a:bodyPr>
          <a:lstStyle/>
          <a:p>
            <a:pPr lvl="0" algn="just">
              <a:lnSpc>
                <a:spcPct val="150000"/>
              </a:lnSpc>
            </a:pPr>
            <a:r>
              <a:rPr lang="en-IN" sz="1500" b="1" dirty="0">
                <a:effectLst/>
                <a:latin typeface="Calibri" panose="020F0502020204030204" pitchFamily="34" charset="0"/>
                <a:ea typeface="Calibri" panose="020F0502020204030204" pitchFamily="34" charset="0"/>
                <a:cs typeface="Calibri" panose="020F0502020204030204" pitchFamily="34" charset="0"/>
              </a:rPr>
              <a:t>Quiz Attempt and Scoring</a:t>
            </a:r>
            <a:endParaRPr lang="en-IN" sz="1500" dirty="0">
              <a:effectLst/>
              <a:latin typeface="Calibri" panose="020F0502020204030204" pitchFamily="34" charset="0"/>
              <a:ea typeface="Calibri" panose="020F0502020204030204" pitchFamily="34" charset="0"/>
              <a:cs typeface="Calibri" panose="020F0502020204030204" pitchFamily="34" charset="0"/>
            </a:endParaRPr>
          </a:p>
          <a:p>
            <a:pPr marL="457200" indent="457200" algn="just">
              <a:lnSpc>
                <a:spcPct val="150000"/>
              </a:lnSpc>
            </a:pPr>
            <a:r>
              <a:rPr lang="en-IN" sz="1200" dirty="0">
                <a:effectLst/>
                <a:latin typeface="Calibri" panose="020F0502020204030204" pitchFamily="34" charset="0"/>
                <a:ea typeface="Calibri" panose="020F0502020204030204" pitchFamily="34" charset="0"/>
                <a:cs typeface="Calibri" panose="020F0502020204030204" pitchFamily="34" charset="0"/>
              </a:rPr>
              <a:t>This module provides users with an intuitive interface to browse and attempt available quizzes. Participants can answer questions in real-time, with timers ensuring adherence to time limits. The platform automatically evaluates answers upon quiz submission, providing immediate scores based on predefined rules. This module eliminates the need for manual grading and ensures consistent, unbiased evaluation for all participants.</a:t>
            </a:r>
          </a:p>
        </p:txBody>
      </p:sp>
    </p:spTree>
    <p:extLst>
      <p:ext uri="{BB962C8B-B14F-4D97-AF65-F5344CB8AC3E}">
        <p14:creationId xmlns:p14="http://schemas.microsoft.com/office/powerpoint/2010/main" val="2436393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ED174-F772-24F7-96FE-CC8C1EB74F93}"/>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FE22457F-D0B1-D9D5-FE4E-737E881D5D9B}"/>
              </a:ext>
            </a:extLst>
          </p:cNvPr>
          <p:cNvGrpSpPr/>
          <p:nvPr/>
        </p:nvGrpSpPr>
        <p:grpSpPr>
          <a:xfrm rot="16200000">
            <a:off x="-1399101" y="-4104202"/>
            <a:ext cx="14990201" cy="15066401"/>
            <a:chOff x="-1399101" y="-4104202"/>
            <a:chExt cx="14990201" cy="15066401"/>
          </a:xfrm>
        </p:grpSpPr>
        <p:sp>
          <p:nvSpPr>
            <p:cNvPr id="10" name="Partial Circle 9">
              <a:extLst>
                <a:ext uri="{FF2B5EF4-FFF2-40B4-BE49-F238E27FC236}">
                  <a16:creationId xmlns:a16="http://schemas.microsoft.com/office/drawing/2014/main" id="{EAF6BD02-9241-C662-49CB-D0793182C4A9}"/>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068A8753-81FA-3F62-4BAE-FE759B721034}"/>
                </a:ext>
              </a:extLst>
            </p:cNvPr>
            <p:cNvGrpSpPr/>
            <p:nvPr/>
          </p:nvGrpSpPr>
          <p:grpSpPr>
            <a:xfrm rot="-27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06037738-6012-494C-7EF0-4F27628D5843}"/>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48882C9B-0077-85E8-90BF-59E9B36284AA}"/>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02462AB6-74B2-603F-34A4-029BEE04AE40}"/>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8730EB6F-82AF-EDE6-CB91-E016700E2621}"/>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sp>
        <p:nvSpPr>
          <p:cNvPr id="8" name="TextBox 7">
            <a:extLst>
              <a:ext uri="{FF2B5EF4-FFF2-40B4-BE49-F238E27FC236}">
                <a16:creationId xmlns:a16="http://schemas.microsoft.com/office/drawing/2014/main" id="{8516F218-6F10-F19B-ECF1-D8F84E78F804}"/>
              </a:ext>
            </a:extLst>
          </p:cNvPr>
          <p:cNvSpPr txBox="1"/>
          <p:nvPr/>
        </p:nvSpPr>
        <p:spPr>
          <a:xfrm>
            <a:off x="274640" y="3816057"/>
            <a:ext cx="4254366" cy="2839239"/>
          </a:xfrm>
          <a:prstGeom prst="rect">
            <a:avLst/>
          </a:prstGeom>
          <a:noFill/>
        </p:spPr>
        <p:txBody>
          <a:bodyPr wrap="square" rtlCol="0">
            <a:spAutoFit/>
          </a:bodyPr>
          <a:lstStyle/>
          <a:p>
            <a:pPr lvl="0" algn="just">
              <a:lnSpc>
                <a:spcPct val="150000"/>
              </a:lnSpc>
            </a:pPr>
            <a:r>
              <a:rPr lang="en-IN" sz="1500" b="1" dirty="0">
                <a:effectLst/>
                <a:latin typeface="Times New Roman" panose="02020603050405020304" pitchFamily="18" charset="0"/>
                <a:ea typeface="Times New Roman" panose="02020603050405020304" pitchFamily="18" charset="0"/>
              </a:rPr>
              <a:t>Leaderboard and Analytics</a:t>
            </a:r>
            <a:endParaRPr lang="en-IN" sz="1500" dirty="0">
              <a:effectLst/>
              <a:latin typeface="Times New Roman" panose="02020603050405020304" pitchFamily="18" charset="0"/>
              <a:ea typeface="Times New Roman" panose="02020603050405020304" pitchFamily="18" charset="0"/>
            </a:endParaRPr>
          </a:p>
          <a:p>
            <a:pPr marL="457200" indent="457200" algn="just">
              <a:lnSpc>
                <a:spcPct val="150000"/>
              </a:lnSpc>
            </a:pPr>
            <a:r>
              <a:rPr lang="en-IN" sz="1200" dirty="0">
                <a:effectLst/>
                <a:latin typeface="Calibri" panose="020F0502020204030204" pitchFamily="34" charset="0"/>
                <a:ea typeface="Calibri" panose="020F0502020204030204" pitchFamily="34" charset="0"/>
                <a:cs typeface="Calibri" panose="020F0502020204030204" pitchFamily="34" charset="0"/>
              </a:rPr>
              <a:t>The third module focuses on providing actionable insights and fostering healthy competition among users. A dynamic leaderboard ranks participants based on their scores, accuracy, and completion time. Advanced analytics allow quiz creators to review question-wise performance, identify trends, and measure participant engagement. This module ensures transparency and motivates users to perform better in future attempts.</a:t>
            </a:r>
          </a:p>
          <a:p>
            <a:endParaRPr lang="en-IN" sz="1200" dirty="0"/>
          </a:p>
        </p:txBody>
      </p:sp>
    </p:spTree>
    <p:extLst>
      <p:ext uri="{BB962C8B-B14F-4D97-AF65-F5344CB8AC3E}">
        <p14:creationId xmlns:p14="http://schemas.microsoft.com/office/powerpoint/2010/main" val="3238295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A2057-A6FF-CFF6-BDBE-EE75E1BFBAAA}"/>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DB6A0826-75ED-EED4-D0AF-D41D6552E4B8}"/>
              </a:ext>
            </a:extLst>
          </p:cNvPr>
          <p:cNvGrpSpPr/>
          <p:nvPr/>
        </p:nvGrpSpPr>
        <p:grpSpPr>
          <a:xfrm rot="5400000">
            <a:off x="-1064273" y="-6518796"/>
            <a:ext cx="25200000" cy="25200000"/>
            <a:chOff x="-1437201" y="-4066102"/>
            <a:chExt cx="15066401" cy="14990201"/>
          </a:xfrm>
        </p:grpSpPr>
        <p:sp>
          <p:nvSpPr>
            <p:cNvPr id="10" name="Partial Circle 9">
              <a:extLst>
                <a:ext uri="{FF2B5EF4-FFF2-40B4-BE49-F238E27FC236}">
                  <a16:creationId xmlns:a16="http://schemas.microsoft.com/office/drawing/2014/main" id="{940451E8-9330-1E7C-7F1E-C85D4DA95ADB}"/>
                </a:ext>
              </a:extLst>
            </p:cNvPr>
            <p:cNvSpPr/>
            <p:nvPr/>
          </p:nvSpPr>
          <p:spPr>
            <a:xfrm rot="108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A2823424-7F4F-3287-EE91-02F126E05B0F}"/>
                </a:ext>
              </a:extLst>
            </p:cNvPr>
            <p:cNvGrpSpPr/>
            <p:nvPr/>
          </p:nvGrpSpPr>
          <p:grpSpPr>
            <a:xfrm rot="135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AB867774-4E7A-9AF0-31A2-60DEE7F66A4D}"/>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416A9169-7537-837A-AF1E-6F0ACF3415E8}"/>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E9B1986F-5DE5-0091-E32D-DE9EBB2C85C4}"/>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BE4693A1-5C2B-3497-C24A-DEC76ABFCB52}"/>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pic>
        <p:nvPicPr>
          <p:cNvPr id="1026" name="Picture 2">
            <a:extLst>
              <a:ext uri="{FF2B5EF4-FFF2-40B4-BE49-F238E27FC236}">
                <a16:creationId xmlns:a16="http://schemas.microsoft.com/office/drawing/2014/main" id="{19CF4E01-0438-BDB3-23C8-6632F4333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393" y="62779"/>
            <a:ext cx="4328528" cy="601842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8FCB6A-FC2C-F5F9-F394-1EA1A5D83FEF}"/>
              </a:ext>
            </a:extLst>
          </p:cNvPr>
          <p:cNvSpPr txBox="1"/>
          <p:nvPr/>
        </p:nvSpPr>
        <p:spPr>
          <a:xfrm>
            <a:off x="927100" y="2133600"/>
            <a:ext cx="238760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b="1" dirty="0">
                <a:effectLst/>
                <a:latin typeface="Calibri" panose="020F0502020204030204" pitchFamily="34" charset="0"/>
                <a:ea typeface="Calibri" panose="020F0502020204030204" pitchFamily="34" charset="0"/>
                <a:cs typeface="Calibri" panose="020F0502020204030204" pitchFamily="34" charset="0"/>
              </a:rPr>
              <a:t>Quiz Creation</a:t>
            </a:r>
          </a:p>
          <a:p>
            <a:pPr algn="ctr"/>
            <a:br>
              <a:rPr lang="en-US" dirty="0"/>
            </a:br>
            <a:r>
              <a:rPr lang="en-US" dirty="0"/>
              <a:t>Sequence Diagram</a:t>
            </a:r>
            <a:endParaRPr lang="en-IN" dirty="0"/>
          </a:p>
        </p:txBody>
      </p:sp>
    </p:spTree>
    <p:extLst>
      <p:ext uri="{BB962C8B-B14F-4D97-AF65-F5344CB8AC3E}">
        <p14:creationId xmlns:p14="http://schemas.microsoft.com/office/powerpoint/2010/main" val="139697239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5CA45-96B8-4FBA-74D3-41AA334CEA59}"/>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77EC052F-E96D-8AD3-998F-CE9CB2DFE9FE}"/>
              </a:ext>
            </a:extLst>
          </p:cNvPr>
          <p:cNvGrpSpPr/>
          <p:nvPr/>
        </p:nvGrpSpPr>
        <p:grpSpPr>
          <a:xfrm>
            <a:off x="-1073924" y="-6442456"/>
            <a:ext cx="25200000" cy="25200000"/>
            <a:chOff x="-1399101" y="-4104202"/>
            <a:chExt cx="14990201" cy="15066401"/>
          </a:xfrm>
        </p:grpSpPr>
        <p:sp>
          <p:nvSpPr>
            <p:cNvPr id="10" name="Partial Circle 9">
              <a:extLst>
                <a:ext uri="{FF2B5EF4-FFF2-40B4-BE49-F238E27FC236}">
                  <a16:creationId xmlns:a16="http://schemas.microsoft.com/office/drawing/2014/main" id="{1481BEBF-186A-ED0C-2398-7F00ECD265A3}"/>
                </a:ext>
              </a:extLst>
            </p:cNvPr>
            <p:cNvSpPr/>
            <p:nvPr/>
          </p:nvSpPr>
          <p:spPr>
            <a:xfrm rot="162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39218BD2-33E4-556B-681F-B4B69912C694}"/>
                </a:ext>
              </a:extLst>
            </p:cNvPr>
            <p:cNvGrpSpPr/>
            <p:nvPr/>
          </p:nvGrpSpPr>
          <p:grpSpPr>
            <a:xfrm rot="189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933E1455-CC03-3530-1793-0605492EA702}"/>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A752224C-DD9C-93EE-2428-8FF8BC41AA60}"/>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C61E4B11-F8C2-3E8C-4B32-4C6BAF8224CB}"/>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F8B14F5D-797B-A35C-19D4-04402124D780}"/>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pic>
        <p:nvPicPr>
          <p:cNvPr id="2050" name="Picture 2">
            <a:extLst>
              <a:ext uri="{FF2B5EF4-FFF2-40B4-BE49-F238E27FC236}">
                <a16:creationId xmlns:a16="http://schemas.microsoft.com/office/drawing/2014/main" id="{21B97951-C180-0F1D-6414-9FD7B2DBB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1855" y="154762"/>
            <a:ext cx="4308475" cy="553288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4FC0E3B-A628-830A-3BAD-31EF3F02AD22}"/>
              </a:ext>
            </a:extLst>
          </p:cNvPr>
          <p:cNvSpPr txBox="1"/>
          <p:nvPr/>
        </p:nvSpPr>
        <p:spPr>
          <a:xfrm>
            <a:off x="927100" y="2133600"/>
            <a:ext cx="2387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b="1" dirty="0">
                <a:effectLst/>
                <a:latin typeface="Calibri" panose="020F0502020204030204" pitchFamily="34" charset="0"/>
                <a:ea typeface="Calibri" panose="020F0502020204030204" pitchFamily="34" charset="0"/>
                <a:cs typeface="Calibri" panose="020F0502020204030204" pitchFamily="34" charset="0"/>
              </a:rPr>
              <a:t>Quiz Attempt and Scoring</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pPr algn="ctr"/>
            <a:br>
              <a:rPr lang="en-US" dirty="0"/>
            </a:br>
            <a:r>
              <a:rPr lang="en-US" dirty="0"/>
              <a:t>Sequence Diagram</a:t>
            </a:r>
            <a:endParaRPr lang="en-IN" dirty="0"/>
          </a:p>
        </p:txBody>
      </p:sp>
    </p:spTree>
    <p:extLst>
      <p:ext uri="{BB962C8B-B14F-4D97-AF65-F5344CB8AC3E}">
        <p14:creationId xmlns:p14="http://schemas.microsoft.com/office/powerpoint/2010/main" val="3180373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5B8E8-0BCC-89A4-C462-C71E29E24045}"/>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D62ECDF-2BCE-8656-6EAC-04C73BDE013C}"/>
              </a:ext>
            </a:extLst>
          </p:cNvPr>
          <p:cNvGrpSpPr/>
          <p:nvPr/>
        </p:nvGrpSpPr>
        <p:grpSpPr>
          <a:xfrm rot="5400000">
            <a:off x="-1064273" y="-6518796"/>
            <a:ext cx="25200000" cy="25200000"/>
            <a:chOff x="-1437201" y="-4066102"/>
            <a:chExt cx="15066401" cy="14990201"/>
          </a:xfrm>
        </p:grpSpPr>
        <p:sp>
          <p:nvSpPr>
            <p:cNvPr id="10" name="Partial Circle 9">
              <a:extLst>
                <a:ext uri="{FF2B5EF4-FFF2-40B4-BE49-F238E27FC236}">
                  <a16:creationId xmlns:a16="http://schemas.microsoft.com/office/drawing/2014/main" id="{B006B8D2-0F9F-20DA-7F6E-07ADBF122E31}"/>
                </a:ext>
              </a:extLst>
            </p:cNvPr>
            <p:cNvSpPr/>
            <p:nvPr/>
          </p:nvSpPr>
          <p:spPr>
            <a:xfrm rot="10800000">
              <a:off x="-1437201" y="-4066102"/>
              <a:ext cx="15066401" cy="14990201"/>
            </a:xfrm>
            <a:prstGeom prst="pi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grpSp>
          <p:nvGrpSpPr>
            <p:cNvPr id="9" name="Group 8">
              <a:extLst>
                <a:ext uri="{FF2B5EF4-FFF2-40B4-BE49-F238E27FC236}">
                  <a16:creationId xmlns:a16="http://schemas.microsoft.com/office/drawing/2014/main" id="{D4033A01-7DD9-EB41-272B-53AC8960155A}"/>
                </a:ext>
              </a:extLst>
            </p:cNvPr>
            <p:cNvGrpSpPr/>
            <p:nvPr/>
          </p:nvGrpSpPr>
          <p:grpSpPr>
            <a:xfrm rot="13500000">
              <a:off x="5736000" y="1168717"/>
              <a:ext cx="720000" cy="4610008"/>
              <a:chOff x="5736000" y="1168717"/>
              <a:chExt cx="720000" cy="4610008"/>
            </a:xfrm>
          </p:grpSpPr>
          <p:sp>
            <p:nvSpPr>
              <p:cNvPr id="6" name="Isosceles Triangle 5">
                <a:extLst>
                  <a:ext uri="{FF2B5EF4-FFF2-40B4-BE49-F238E27FC236}">
                    <a16:creationId xmlns:a16="http://schemas.microsoft.com/office/drawing/2014/main" id="{286D68C5-8034-5E0B-5F41-BCE8EF5C70F2}"/>
                  </a:ext>
                </a:extLst>
              </p:cNvPr>
              <p:cNvSpPr/>
              <p:nvPr/>
            </p:nvSpPr>
            <p:spPr>
              <a:xfrm>
                <a:off x="5923285" y="1168717"/>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DDC2167D-F332-338D-D135-A9994BA36CFF}"/>
                  </a:ext>
                </a:extLst>
              </p:cNvPr>
              <p:cNvSpPr/>
              <p:nvPr/>
            </p:nvSpPr>
            <p:spPr>
              <a:xfrm rot="10800000">
                <a:off x="5923286" y="3428999"/>
                <a:ext cx="345428" cy="2349726"/>
              </a:xfrm>
              <a:prstGeom prs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Flowchart: Connector 4">
                <a:extLst>
                  <a:ext uri="{FF2B5EF4-FFF2-40B4-BE49-F238E27FC236}">
                    <a16:creationId xmlns:a16="http://schemas.microsoft.com/office/drawing/2014/main" id="{F99FBF29-C77D-2AE9-A285-B9101CDF3168}"/>
                  </a:ext>
                </a:extLst>
              </p:cNvPr>
              <p:cNvSpPr/>
              <p:nvPr/>
            </p:nvSpPr>
            <p:spPr>
              <a:xfrm>
                <a:off x="5736000" y="3068999"/>
                <a:ext cx="720000" cy="720000"/>
              </a:xfrm>
              <a:prstGeom prst="flowChartConnector">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Flowchart: Connector 3">
                <a:extLst>
                  <a:ext uri="{FF2B5EF4-FFF2-40B4-BE49-F238E27FC236}">
                    <a16:creationId xmlns:a16="http://schemas.microsoft.com/office/drawing/2014/main" id="{487D6B28-3475-D2EF-D305-CFF769835CB2}"/>
                  </a:ext>
                </a:extLst>
              </p:cNvPr>
              <p:cNvSpPr/>
              <p:nvPr/>
            </p:nvSpPr>
            <p:spPr>
              <a:xfrm>
                <a:off x="5826000" y="3158444"/>
                <a:ext cx="540000" cy="541111"/>
              </a:xfrm>
              <a:prstGeom prst="flowChartConnector">
                <a:avLst/>
              </a:prstGeom>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grpSp>
      <p:pic>
        <p:nvPicPr>
          <p:cNvPr id="3074" name="Picture 2">
            <a:extLst>
              <a:ext uri="{FF2B5EF4-FFF2-40B4-BE49-F238E27FC236}">
                <a16:creationId xmlns:a16="http://schemas.microsoft.com/office/drawing/2014/main" id="{75978299-1E74-5AC9-F53A-4D978DF76D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3027" y="670991"/>
            <a:ext cx="5733998" cy="515201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9568EB-E12B-128E-5EBB-12DA6BBBD830}"/>
              </a:ext>
            </a:extLst>
          </p:cNvPr>
          <p:cNvSpPr txBox="1"/>
          <p:nvPr/>
        </p:nvSpPr>
        <p:spPr>
          <a:xfrm>
            <a:off x="927100" y="2133600"/>
            <a:ext cx="2387600" cy="120032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1800" b="1" dirty="0">
                <a:effectLst/>
                <a:latin typeface="Times New Roman" panose="02020603050405020304" pitchFamily="18" charset="0"/>
                <a:ea typeface="Times New Roman" panose="02020603050405020304" pitchFamily="18" charset="0"/>
              </a:rPr>
              <a:t>Leaderboard and Analytics</a:t>
            </a:r>
            <a:endParaRPr lang="en-IN" sz="1800" dirty="0">
              <a:effectLst/>
              <a:latin typeface="Times New Roman" panose="02020603050405020304" pitchFamily="18" charset="0"/>
              <a:ea typeface="Times New Roman" panose="02020603050405020304" pitchFamily="18" charset="0"/>
            </a:endParaRPr>
          </a:p>
          <a:p>
            <a:pPr algn="ctr"/>
            <a:br>
              <a:rPr lang="en-US" dirty="0"/>
            </a:br>
            <a:r>
              <a:rPr lang="en-US" dirty="0"/>
              <a:t>Sequence Diagram</a:t>
            </a:r>
            <a:endParaRPr lang="en-IN" dirty="0"/>
          </a:p>
        </p:txBody>
      </p:sp>
    </p:spTree>
    <p:extLst>
      <p:ext uri="{BB962C8B-B14F-4D97-AF65-F5344CB8AC3E}">
        <p14:creationId xmlns:p14="http://schemas.microsoft.com/office/powerpoint/2010/main" val="33927368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483</TotalTime>
  <Words>423</Words>
  <Application>Microsoft Office PowerPoint</Application>
  <PresentationFormat>Widescreen</PresentationFormat>
  <Paragraphs>33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Padamu, Sateesh Kumar (Cognizant)</dc:creator>
  <cp:lastModifiedBy>Padamu, Sateesh Kumar (Cognizant)</cp:lastModifiedBy>
  <cp:revision>2</cp:revision>
  <dcterms:created xsi:type="dcterms:W3CDTF">2025-01-16T11:59:42Z</dcterms:created>
  <dcterms:modified xsi:type="dcterms:W3CDTF">2025-01-17T09:24:18Z</dcterms:modified>
</cp:coreProperties>
</file>