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4" r:id="rId1"/>
  </p:sldMasterIdLst>
  <p:notesMasterIdLst>
    <p:notesMasterId r:id="rId36"/>
  </p:notesMasterIdLst>
  <p:sldIdLst>
    <p:sldId id="396" r:id="rId2"/>
    <p:sldId id="257" r:id="rId3"/>
    <p:sldId id="258" r:id="rId4"/>
    <p:sldId id="354" r:id="rId5"/>
    <p:sldId id="428" r:id="rId6"/>
    <p:sldId id="429" r:id="rId7"/>
    <p:sldId id="403" r:id="rId8"/>
    <p:sldId id="404" r:id="rId9"/>
    <p:sldId id="266" r:id="rId10"/>
    <p:sldId id="405" r:id="rId11"/>
    <p:sldId id="406" r:id="rId12"/>
    <p:sldId id="407" r:id="rId13"/>
    <p:sldId id="420" r:id="rId14"/>
    <p:sldId id="399" r:id="rId15"/>
    <p:sldId id="327" r:id="rId16"/>
    <p:sldId id="397" r:id="rId17"/>
    <p:sldId id="398" r:id="rId18"/>
    <p:sldId id="401" r:id="rId19"/>
    <p:sldId id="409" r:id="rId20"/>
    <p:sldId id="427" r:id="rId21"/>
    <p:sldId id="410" r:id="rId22"/>
    <p:sldId id="411" r:id="rId23"/>
    <p:sldId id="424" r:id="rId24"/>
    <p:sldId id="425" r:id="rId25"/>
    <p:sldId id="426" r:id="rId26"/>
    <p:sldId id="412" r:id="rId27"/>
    <p:sldId id="413" r:id="rId28"/>
    <p:sldId id="419" r:id="rId29"/>
    <p:sldId id="414" r:id="rId30"/>
    <p:sldId id="421" r:id="rId31"/>
    <p:sldId id="422" r:id="rId32"/>
    <p:sldId id="423" r:id="rId33"/>
    <p:sldId id="415" r:id="rId34"/>
    <p:sldId id="31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22" autoAdjust="0"/>
  </p:normalViewPr>
  <p:slideViewPr>
    <p:cSldViewPr snapToGrid="0">
      <p:cViewPr varScale="1">
        <p:scale>
          <a:sx n="77" d="100"/>
          <a:sy n="77" d="100"/>
        </p:scale>
        <p:origin x="883"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pPr/>
              <a:t>07-05-2022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pPr/>
              <a:t>‹#›</a:t>
            </a:fld>
            <a:endParaRPr lang="en-IN"/>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pPr/>
              <a:t>3</a:t>
            </a:fld>
            <a:endParaRPr lang="en-IN" dirty="0"/>
          </a:p>
        </p:txBody>
      </p:sp>
    </p:spTree>
    <p:extLst>
      <p:ext uri="{BB962C8B-B14F-4D97-AF65-F5344CB8AC3E}">
        <p14:creationId xmlns:p14="http://schemas.microsoft.com/office/powerpoint/2010/main" val="3812334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3B9E1C-6B11-45CB-B9D7-0E7FEC416F9D}" type="slidenum">
              <a:rPr lang="en-IN" smtClean="0"/>
              <a:pPr/>
              <a:t>5</a:t>
            </a:fld>
            <a:endParaRPr lang="en-IN"/>
          </a:p>
        </p:txBody>
      </p:sp>
    </p:spTree>
    <p:extLst>
      <p:ext uri="{BB962C8B-B14F-4D97-AF65-F5344CB8AC3E}">
        <p14:creationId xmlns:p14="http://schemas.microsoft.com/office/powerpoint/2010/main" val="893553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3B9E1C-6B11-45CB-B9D7-0E7FEC416F9D}" type="slidenum">
              <a:rPr lang="en-IN" smtClean="0"/>
              <a:pPr/>
              <a:t>6</a:t>
            </a:fld>
            <a:endParaRPr lang="en-IN"/>
          </a:p>
        </p:txBody>
      </p:sp>
    </p:spTree>
    <p:extLst>
      <p:ext uri="{BB962C8B-B14F-4D97-AF65-F5344CB8AC3E}">
        <p14:creationId xmlns:p14="http://schemas.microsoft.com/office/powerpoint/2010/main" val="469496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pPr/>
              <a:t>5/7/2022</a:t>
            </a:fld>
            <a:endParaRPr lang="en-US"/>
          </a:p>
        </p:txBody>
      </p:sp>
      <p:sp>
        <p:nvSpPr>
          <p:cNvPr id="8" name="Slide Number Placeholder 7"/>
          <p:cNvSpPr>
            <a:spLocks noGrp="1"/>
          </p:cNvSpPr>
          <p:nvPr>
            <p:ph type="sldNum" sz="quarter" idx="11"/>
          </p:nvPr>
        </p:nvSpPr>
        <p:spPr/>
        <p:txBody>
          <a:bodyPr/>
          <a:lstStyle/>
          <a:p>
            <a:fld id="{88970E17-90EC-457A-8FF7-F9657C4FD57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69B1F-AF70-46E9-9B6A-AAED6CD8AA21}" type="datetimeFigureOut">
              <a:rPr lang="en-US" smtClean="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69B1F-AF70-46E9-9B6A-AAED6CD8AA21}" type="datetimeFigureOut">
              <a:rPr lang="en-US" smtClean="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2469B1F-AF70-46E9-9B6A-AAED6CD8AA21}" type="datetimeFigureOut">
              <a:rPr lang="en-US" smtClean="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2469B1F-AF70-46E9-9B6A-AAED6CD8AA21}" type="datetimeFigureOut">
              <a:rPr lang="en-US" smtClean="0"/>
              <a:pPr/>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469B1F-AF70-46E9-9B6A-AAED6CD8AA21}" type="datetimeFigureOut">
              <a:rPr lang="en-US" smtClean="0"/>
              <a:pPr/>
              <a:t>5/7/2022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pPr/>
              <a:t>5/7/2022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pPr/>
              <a:t>5/7/2022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tint val="80000"/>
                <a:satMod val="250000"/>
              </a:schemeClr>
            </a:gs>
            <a:gs pos="76000">
              <a:schemeClr val="bg1"/>
            </a:gs>
            <a:gs pos="92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2469B1F-AF70-46E9-9B6A-AAED6CD8AA21}" type="datetimeFigureOut">
              <a:rPr lang="en-US" smtClean="0"/>
              <a:pPr/>
              <a:t>5/7/2022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8970E17-90EC-457A-8FF7-F9657C4FD578}"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38" y="-162838"/>
            <a:ext cx="12688865" cy="1628383"/>
          </a:xfrm>
        </p:spPr>
        <p:txBody>
          <a:bodyPr/>
          <a:lstStyle/>
          <a:p>
            <a:r>
              <a:rPr lang="en-US" sz="4000" b="1" dirty="0">
                <a:solidFill>
                  <a:schemeClr val="accent1">
                    <a:lumMod val="75000"/>
                  </a:schemeClr>
                </a:solidFill>
              </a:rPr>
              <a:t>Playing Rock-Paper-Scissors with AI</a:t>
            </a:r>
            <a:endParaRPr lang="en-IN" sz="4000" dirty="0">
              <a:solidFill>
                <a:schemeClr val="accent1">
                  <a:lumMod val="75000"/>
                </a:schemeClr>
              </a:solidFill>
            </a:endParaRPr>
          </a:p>
        </p:txBody>
      </p:sp>
      <p:sp>
        <p:nvSpPr>
          <p:cNvPr id="3" name="Content Placeholder 2"/>
          <p:cNvSpPr>
            <a:spLocks noGrp="1"/>
          </p:cNvSpPr>
          <p:nvPr>
            <p:ph idx="1"/>
          </p:nvPr>
        </p:nvSpPr>
        <p:spPr>
          <a:xfrm>
            <a:off x="609600" y="1390389"/>
            <a:ext cx="10576142" cy="5467612"/>
          </a:xfrm>
        </p:spPr>
        <p:txBody>
          <a:bodyPr>
            <a:normAutofit/>
          </a:bodyPr>
          <a:lstStyle/>
          <a:p>
            <a:pPr marL="0" indent="0" algn="ctr">
              <a:buNone/>
            </a:pPr>
            <a:r>
              <a:rPr lang="en-IN" dirty="0" smtClean="0">
                <a:solidFill>
                  <a:srgbClr val="C00000"/>
                </a:solidFill>
                <a:latin typeface="Times New Roman" panose="02020603050405020304" pitchFamily="18" charset="0"/>
                <a:cs typeface="Times New Roman" panose="02020603050405020304" pitchFamily="18" charset="0"/>
              </a:rPr>
              <a:t>Presented By </a:t>
            </a:r>
          </a:p>
          <a:p>
            <a:pPr marL="0" indent="0" algn="ctr">
              <a:buNone/>
            </a:pPr>
            <a:r>
              <a:rPr lang="en-IN" sz="1800" dirty="0" smtClean="0"/>
              <a:t>         </a:t>
            </a:r>
          </a:p>
          <a:p>
            <a:pPr marL="0" indent="0" algn="ctr">
              <a:buNone/>
            </a:pPr>
            <a:endParaRPr lang="en-IN" sz="1800" dirty="0" smtClean="0"/>
          </a:p>
          <a:p>
            <a:pPr marL="0" indent="0" algn="ctr">
              <a:buNone/>
            </a:pPr>
            <a:endParaRPr lang="en-IN" sz="1800" dirty="0" smtClean="0"/>
          </a:p>
          <a:p>
            <a:pPr marL="0" indent="0" algn="ctr">
              <a:buNone/>
            </a:pPr>
            <a:endParaRPr lang="en-IN" sz="1800" dirty="0"/>
          </a:p>
          <a:p>
            <a:pPr marL="0" indent="0" algn="ctr">
              <a:buNone/>
            </a:pPr>
            <a:r>
              <a:rPr lang="en-IN" sz="1800" dirty="0" smtClean="0"/>
              <a:t>s</a:t>
            </a:r>
          </a:p>
          <a:p>
            <a:pPr marL="0" indent="0" algn="ctr">
              <a:buNone/>
            </a:pPr>
            <a:endParaRPr lang="en-IN" sz="1800" dirty="0"/>
          </a:p>
          <a:p>
            <a:pPr marL="0" indent="0" algn="just">
              <a:buNone/>
            </a:pPr>
            <a:endParaRPr lang="en-IN" sz="1800" dirty="0" smtClean="0"/>
          </a:p>
          <a:p>
            <a:pPr marL="0" indent="0" algn="just">
              <a:buNone/>
            </a:pPr>
            <a:endParaRPr lang="en-IN" dirty="0"/>
          </a:p>
        </p:txBody>
      </p:sp>
      <p:sp>
        <p:nvSpPr>
          <p:cNvPr id="5" name="Google Shape;93;p1"/>
          <p:cNvSpPr txBox="1"/>
          <p:nvPr/>
        </p:nvSpPr>
        <p:spPr>
          <a:xfrm>
            <a:off x="1259727" y="5281157"/>
            <a:ext cx="8076829" cy="147728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1800" b="1" i="0" u="none" strike="noStrike" cap="none" dirty="0">
                <a:solidFill>
                  <a:srgbClr val="0070C0"/>
                </a:solidFill>
                <a:latin typeface="Times New Roman"/>
                <a:ea typeface="Times New Roman"/>
                <a:cs typeface="Times New Roman"/>
                <a:sym typeface="Times New Roman"/>
              </a:rPr>
              <a:t>                                                       Under the guidance of</a:t>
            </a:r>
          </a:p>
          <a:p>
            <a:pPr marL="0" marR="0" lvl="0" indent="0" algn="l" rtl="0">
              <a:spcBef>
                <a:spcPts val="0"/>
              </a:spcBef>
              <a:spcAft>
                <a:spcPts val="0"/>
              </a:spcAft>
              <a:buNone/>
            </a:pPr>
            <a:r>
              <a:rPr lang="en-US" sz="1800" b="1" dirty="0">
                <a:solidFill>
                  <a:srgbClr val="0070C0"/>
                </a:solidFill>
                <a:latin typeface="Times New Roman"/>
                <a:ea typeface="Times New Roman"/>
                <a:cs typeface="Times New Roman"/>
                <a:sym typeface="Times New Roman"/>
              </a:rPr>
              <a:t>                                                       </a:t>
            </a:r>
            <a:r>
              <a:rPr lang="en-US" sz="1800" b="1" dirty="0">
                <a:solidFill>
                  <a:srgbClr val="C00000"/>
                </a:solidFill>
                <a:latin typeface="Times New Roman"/>
                <a:ea typeface="Times New Roman"/>
                <a:cs typeface="Times New Roman"/>
                <a:sym typeface="Times New Roman"/>
              </a:rPr>
              <a:t>Dr. B</a:t>
            </a:r>
            <a:r>
              <a:rPr lang="en-US" sz="1800" b="1" dirty="0" smtClean="0">
                <a:solidFill>
                  <a:srgbClr val="C00000"/>
                </a:solidFill>
                <a:latin typeface="Times New Roman"/>
                <a:ea typeface="Times New Roman"/>
                <a:cs typeface="Times New Roman"/>
                <a:sym typeface="Times New Roman"/>
              </a:rPr>
              <a:t>. </a:t>
            </a:r>
            <a:r>
              <a:rPr lang="en-US" sz="1800" b="1" dirty="0" err="1" smtClean="0">
                <a:solidFill>
                  <a:srgbClr val="C00000"/>
                </a:solidFill>
                <a:latin typeface="Times New Roman"/>
                <a:ea typeface="Times New Roman"/>
                <a:cs typeface="Times New Roman"/>
                <a:sym typeface="Times New Roman"/>
              </a:rPr>
              <a:t>Narendra</a:t>
            </a:r>
            <a:r>
              <a:rPr lang="en-US" sz="1800" b="1" dirty="0" smtClean="0">
                <a:solidFill>
                  <a:srgbClr val="C00000"/>
                </a:solidFill>
                <a:latin typeface="Times New Roman"/>
                <a:ea typeface="Times New Roman"/>
                <a:cs typeface="Times New Roman"/>
                <a:sym typeface="Times New Roman"/>
              </a:rPr>
              <a:t> </a:t>
            </a:r>
            <a:r>
              <a:rPr lang="en-US" sz="1800" b="1" dirty="0">
                <a:solidFill>
                  <a:srgbClr val="C00000"/>
                </a:solidFill>
                <a:latin typeface="Times New Roman"/>
                <a:ea typeface="Times New Roman"/>
                <a:cs typeface="Times New Roman"/>
                <a:sym typeface="Times New Roman"/>
              </a:rPr>
              <a:t>Kumar Rao,</a:t>
            </a:r>
            <a:endParaRPr lang="en-US" sz="1800" dirty="0"/>
          </a:p>
          <a:p>
            <a:pPr marL="0" marR="0" lvl="0" indent="0" algn="l" rtl="0">
              <a:spcBef>
                <a:spcPts val="0"/>
              </a:spcBef>
              <a:spcAft>
                <a:spcPts val="0"/>
              </a:spcAft>
              <a:buNone/>
            </a:pPr>
            <a:r>
              <a:rPr lang="en-US" sz="1800" b="1" dirty="0">
                <a:solidFill>
                  <a:srgbClr val="C00000"/>
                </a:solidFill>
                <a:latin typeface="Times New Roman"/>
                <a:ea typeface="Times New Roman"/>
                <a:cs typeface="Times New Roman"/>
                <a:sym typeface="Times New Roman"/>
              </a:rPr>
              <a:t>			       Professor &amp; Head, </a:t>
            </a:r>
            <a:endParaRPr lang="en-US" sz="1800" dirty="0"/>
          </a:p>
          <a:p>
            <a:pPr marL="0" marR="0" lvl="0" indent="0" algn="l" rtl="0">
              <a:spcBef>
                <a:spcPts val="0"/>
              </a:spcBef>
              <a:spcAft>
                <a:spcPts val="0"/>
              </a:spcAft>
              <a:buNone/>
            </a:pPr>
            <a:r>
              <a:rPr lang="en-US" sz="1800" b="1" dirty="0">
                <a:solidFill>
                  <a:srgbClr val="C00000"/>
                </a:solidFill>
                <a:latin typeface="Times New Roman"/>
                <a:ea typeface="Times New Roman"/>
                <a:cs typeface="Times New Roman"/>
                <a:sym typeface="Times New Roman"/>
              </a:rPr>
              <a:t>                                                       Dept. of CSE</a:t>
            </a:r>
            <a:endParaRPr lang="en-US" sz="1800" dirty="0"/>
          </a:p>
          <a:p>
            <a:pPr marL="0" marR="0" lvl="0" indent="0" algn="l" rtl="0">
              <a:spcBef>
                <a:spcPts val="0"/>
              </a:spcBef>
              <a:spcAft>
                <a:spcPts val="0"/>
              </a:spcAft>
              <a:buNone/>
            </a:pPr>
            <a:r>
              <a:rPr lang="en-US" sz="1800" b="1" i="0" u="none" strike="noStrike" cap="none" dirty="0">
                <a:solidFill>
                  <a:srgbClr val="0070C0"/>
                </a:solidFill>
                <a:latin typeface="Times New Roman"/>
                <a:ea typeface="Times New Roman"/>
                <a:cs typeface="Times New Roman"/>
                <a:sym typeface="Times New Roman"/>
              </a:rPr>
              <a:t>	</a:t>
            </a:r>
            <a:endParaRPr dirty="0"/>
          </a:p>
        </p:txBody>
      </p:sp>
      <p:sp>
        <p:nvSpPr>
          <p:cNvPr id="6" name="Google Shape;97;p1"/>
          <p:cNvSpPr txBox="1"/>
          <p:nvPr/>
        </p:nvSpPr>
        <p:spPr>
          <a:xfrm>
            <a:off x="1532947" y="4327050"/>
            <a:ext cx="8928884" cy="95410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(AUTONOMOUS)</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17375E"/>
              </a:buClr>
              <a:buSzPts val="2000"/>
              <a:buFont typeface="Times New Roman"/>
              <a:buNone/>
            </a:pPr>
            <a:r>
              <a:rPr lang="en-US" sz="2000" b="1" i="0" u="none" strike="noStrike" cap="none" dirty="0">
                <a:solidFill>
                  <a:srgbClr val="17375E"/>
                </a:solidFill>
                <a:latin typeface="Times New Roman"/>
                <a:ea typeface="Times New Roman"/>
                <a:cs typeface="Times New Roman"/>
                <a:sym typeface="Times New Roman"/>
              </a:rPr>
              <a:t>(</a:t>
            </a:r>
            <a:r>
              <a:rPr lang="en-US" sz="1800" b="1" i="0" u="none" strike="noStrike" cap="none" dirty="0">
                <a:solidFill>
                  <a:srgbClr val="17375E"/>
                </a:solidFill>
                <a:latin typeface="Times New Roman"/>
                <a:ea typeface="Times New Roman"/>
                <a:cs typeface="Times New Roman"/>
                <a:sym typeface="Times New Roman"/>
              </a:rPr>
              <a:t>Approved by AICTE, Accredited by NBA and Affiliated to JNTUA, Anantapur)</a:t>
            </a:r>
            <a:endParaRPr sz="18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17375E"/>
              </a:buClr>
              <a:buSzPts val="1800"/>
              <a:buFont typeface="Times New Roman"/>
              <a:buNone/>
            </a:pPr>
            <a:r>
              <a:rPr lang="en-US" sz="1800" b="1" i="0" u="none" strike="noStrike" cap="none" dirty="0">
                <a:solidFill>
                  <a:srgbClr val="17375E"/>
                </a:solidFill>
                <a:latin typeface="Times New Roman"/>
                <a:ea typeface="Times New Roman"/>
                <a:cs typeface="Times New Roman"/>
                <a:sym typeface="Times New Roman"/>
              </a:rPr>
              <a:t>2021-2022</a:t>
            </a:r>
            <a:endParaRPr sz="1800" b="0" i="0" u="none" strike="noStrike" cap="none" dirty="0">
              <a:solidFill>
                <a:srgbClr val="000000"/>
              </a:solidFill>
              <a:latin typeface="Calibri"/>
              <a:ea typeface="Calibri"/>
              <a:cs typeface="Calibri"/>
              <a:sym typeface="Calibri"/>
            </a:endParaRPr>
          </a:p>
        </p:txBody>
      </p:sp>
      <p:sp>
        <p:nvSpPr>
          <p:cNvPr id="7" name="Google Shape;95;p1"/>
          <p:cNvSpPr txBox="1"/>
          <p:nvPr/>
        </p:nvSpPr>
        <p:spPr>
          <a:xfrm>
            <a:off x="1259727" y="2688180"/>
            <a:ext cx="9144000" cy="36929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800" b="1" dirty="0">
                <a:solidFill>
                  <a:srgbClr val="00B050"/>
                </a:solidFill>
                <a:latin typeface="Times New Roman"/>
                <a:ea typeface="Times New Roman"/>
                <a:cs typeface="Times New Roman"/>
                <a:sym typeface="Times New Roman"/>
              </a:rPr>
              <a:t>Computer Science and Engineering</a:t>
            </a:r>
            <a:endParaRPr sz="1800" dirty="0"/>
          </a:p>
        </p:txBody>
      </p:sp>
      <p:sp>
        <p:nvSpPr>
          <p:cNvPr id="8" name="Google Shape;92;p1"/>
          <p:cNvSpPr txBox="1"/>
          <p:nvPr/>
        </p:nvSpPr>
        <p:spPr>
          <a:xfrm>
            <a:off x="4379494" y="1867301"/>
            <a:ext cx="6022665"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spcBef>
                <a:spcPts val="0"/>
              </a:spcBef>
              <a:spcAft>
                <a:spcPts val="0"/>
              </a:spcAft>
              <a:buNone/>
            </a:pPr>
            <a:r>
              <a:rPr lang="en-US" sz="1600" b="1" i="0" u="none" strike="noStrike" cap="none" dirty="0">
                <a:solidFill>
                  <a:srgbClr val="C00000"/>
                </a:solidFill>
                <a:latin typeface="Times New Roman"/>
                <a:ea typeface="Times New Roman"/>
                <a:cs typeface="Times New Roman"/>
                <a:sym typeface="Times New Roman"/>
              </a:rPr>
              <a:t>Name</a:t>
            </a:r>
            <a:r>
              <a:rPr lang="en-US" sz="1500" b="1" i="0" u="none" strike="noStrike" cap="none" dirty="0">
                <a:solidFill>
                  <a:srgbClr val="C00000"/>
                </a:solidFill>
                <a:latin typeface="Times New Roman"/>
                <a:ea typeface="Times New Roman"/>
                <a:cs typeface="Times New Roman"/>
                <a:sym typeface="Times New Roman"/>
              </a:rPr>
              <a:t>:</a:t>
            </a:r>
            <a:r>
              <a:rPr lang="en-US" sz="1500" b="0" i="0" u="none" strike="noStrike" cap="none" dirty="0">
                <a:solidFill>
                  <a:schemeClr val="dk1"/>
                </a:solidFill>
                <a:latin typeface="Times New Roman"/>
                <a:ea typeface="Times New Roman"/>
                <a:cs typeface="Times New Roman"/>
                <a:sym typeface="Times New Roman"/>
              </a:rPr>
              <a:t> </a:t>
            </a:r>
            <a:r>
              <a:rPr lang="en-US" sz="1500" b="0" i="0" u="none" strike="noStrike" cap="none" dirty="0" smtClean="0">
                <a:solidFill>
                  <a:schemeClr val="dk1"/>
                </a:solidFill>
                <a:latin typeface="Times New Roman"/>
                <a:ea typeface="Times New Roman"/>
                <a:cs typeface="Times New Roman"/>
                <a:sym typeface="Times New Roman"/>
              </a:rPr>
              <a:t>    </a:t>
            </a:r>
            <a:r>
              <a:rPr lang="en-US" sz="1500" b="1" dirty="0" smtClean="0">
                <a:solidFill>
                  <a:schemeClr val="dk1"/>
                </a:solidFill>
                <a:latin typeface="Times New Roman"/>
                <a:ea typeface="Times New Roman"/>
                <a:cs typeface="Times New Roman"/>
                <a:sym typeface="Times New Roman"/>
              </a:rPr>
              <a:t>KAPU TIRUMALA SAI TEJA</a:t>
            </a:r>
            <a:endParaRPr dirty="0"/>
          </a:p>
          <a:p>
            <a:pPr marL="0" marR="0" lvl="0" indent="0" rtl="0">
              <a:spcBef>
                <a:spcPts val="0"/>
              </a:spcBef>
              <a:spcAft>
                <a:spcPts val="0"/>
              </a:spcAft>
              <a:buNone/>
            </a:pPr>
            <a:r>
              <a:rPr lang="en-US" sz="1600" b="1" i="0" u="none" strike="noStrike" cap="none" dirty="0">
                <a:solidFill>
                  <a:srgbClr val="C00000"/>
                </a:solidFill>
                <a:latin typeface="Times New Roman"/>
                <a:ea typeface="Times New Roman"/>
                <a:cs typeface="Times New Roman"/>
                <a:sym typeface="Times New Roman"/>
              </a:rPr>
              <a:t>Roll No:</a:t>
            </a:r>
            <a:r>
              <a:rPr lang="en-US" sz="1600" b="0" i="0" u="none" strike="noStrike" cap="none" dirty="0">
                <a:solidFill>
                  <a:schemeClr val="dk1"/>
                </a:solidFill>
                <a:latin typeface="Times New Roman"/>
                <a:ea typeface="Times New Roman"/>
                <a:cs typeface="Times New Roman"/>
                <a:sym typeface="Times New Roman"/>
              </a:rPr>
              <a:t> </a:t>
            </a:r>
            <a:r>
              <a:rPr lang="en-US" sz="1500" b="1" i="0" u="none" strike="noStrike" cap="none" dirty="0" smtClean="0">
                <a:solidFill>
                  <a:schemeClr val="dk1"/>
                </a:solidFill>
                <a:latin typeface="Times New Roman"/>
                <a:ea typeface="Times New Roman"/>
                <a:cs typeface="Times New Roman"/>
                <a:sym typeface="Times New Roman"/>
              </a:rPr>
              <a:t>18121A05A3</a:t>
            </a:r>
            <a:endParaRPr dirty="0"/>
          </a:p>
        </p:txBody>
      </p:sp>
      <p:pic>
        <p:nvPicPr>
          <p:cNvPr id="9" name="Google Shape;96;p1"/>
          <p:cNvPicPr preferRelativeResize="0"/>
          <p:nvPr/>
        </p:nvPicPr>
        <p:blipFill rotWithShape="1">
          <a:blip r:embed="rId2">
            <a:alphaModFix/>
          </a:blip>
          <a:srcRect/>
          <a:stretch/>
        </p:blipFill>
        <p:spPr>
          <a:xfrm>
            <a:off x="5001318" y="3143573"/>
            <a:ext cx="2881774" cy="1136533"/>
          </a:xfrm>
          <a:prstGeom prst="rect">
            <a:avLst/>
          </a:prstGeom>
          <a:noFill/>
          <a:ln>
            <a:noFill/>
          </a:ln>
        </p:spPr>
      </p:pic>
    </p:spTree>
    <p:extLst>
      <p:ext uri="{BB962C8B-B14F-4D97-AF65-F5344CB8AC3E}">
        <p14:creationId xmlns:p14="http://schemas.microsoft.com/office/powerpoint/2010/main" val="3234065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Existing System</a:t>
            </a:r>
            <a:endParaRPr lang="en-US" dirty="0"/>
          </a:p>
        </p:txBody>
      </p:sp>
      <p:sp>
        <p:nvSpPr>
          <p:cNvPr id="3" name="Content Placeholder 2"/>
          <p:cNvSpPr>
            <a:spLocks noGrp="1"/>
          </p:cNvSpPr>
          <p:nvPr>
            <p:ph idx="1"/>
          </p:nvPr>
        </p:nvSpPr>
        <p:spPr>
          <a:xfrm>
            <a:off x="609600" y="1600201"/>
            <a:ext cx="10972800" cy="4870047"/>
          </a:xfrm>
        </p:spPr>
        <p:txBody>
          <a:bodyPr>
            <a:norm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Python is a multifunctional language that may be used for almost anything. Python can also be used to create video games. </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this game, the user has the first opportunity to choose between Rock, Paper, and Scissors. After that, the computer selects one of the remaining two options (at random), and the winner is determined according to the rules</a:t>
            </a:r>
            <a:r>
              <a:rPr lang="en-US"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In this game, the inbuilt function </a:t>
            </a:r>
            <a:r>
              <a:rPr lang="en-US" dirty="0" err="1">
                <a:solidFill>
                  <a:schemeClr val="tx1"/>
                </a:solidFill>
                <a:latin typeface="Times New Roman" panose="02020603050405020304" pitchFamily="18" charset="0"/>
                <a:cs typeface="Times New Roman" panose="02020603050405020304" pitchFamily="18" charset="0"/>
              </a:rPr>
              <a:t>randint</a:t>
            </a:r>
            <a:r>
              <a:rPr lang="en-US" dirty="0">
                <a:solidFill>
                  <a:schemeClr val="tx1"/>
                </a:solidFill>
                <a:latin typeface="Times New Roman" panose="02020603050405020304" pitchFamily="18" charset="0"/>
                <a:cs typeface="Times New Roman" panose="02020603050405020304" pitchFamily="18" charset="0"/>
              </a:rPr>
              <a:t>() is used to generate random integer values within the given range. </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The main aspect here is how we provide the computer input or make a choice</a:t>
            </a:r>
            <a:r>
              <a:rPr lang="en-US" dirty="0" smtClean="0">
                <a:solidFill>
                  <a:schemeClr val="tx1"/>
                </a:solidFill>
                <a:latin typeface="Times New Roman" panose="02020603050405020304" pitchFamily="18" charset="0"/>
                <a:cs typeface="Times New Roman" panose="02020603050405020304" pitchFamily="18" charset="0"/>
              </a:rPr>
              <a:t>.</a:t>
            </a:r>
          </a:p>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69972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Existing System</a:t>
            </a:r>
            <a:endParaRPr lang="en-US" dirty="0"/>
          </a:p>
        </p:txBody>
      </p:sp>
      <p:sp>
        <p:nvSpPr>
          <p:cNvPr id="3" name="Content Placeholder 2"/>
          <p:cNvSpPr>
            <a:spLocks noGrp="1"/>
          </p:cNvSpPr>
          <p:nvPr>
            <p:ph idx="1"/>
          </p:nvPr>
        </p:nvSpPr>
        <p:spPr>
          <a:xfrm>
            <a:off x="609600" y="1600201"/>
            <a:ext cx="11178988" cy="4525963"/>
          </a:xfrm>
        </p:spPr>
        <p:txBody>
          <a:bodyPr>
            <a:normAutofit/>
          </a:bodyPr>
          <a:lstStyle/>
          <a:p>
            <a:pPr algn="just">
              <a:lnSpc>
                <a:spcPct val="150000"/>
              </a:lnSpc>
            </a:pPr>
            <a:r>
              <a:rPr lang="en-US" sz="2000" dirty="0">
                <a:solidFill>
                  <a:schemeClr val="tx1"/>
                </a:solidFill>
                <a:latin typeface="Times New Roman" panose="02020603050405020304" pitchFamily="18" charset="0"/>
                <a:ea typeface="Times New Roman" panose="02020603050405020304" pitchFamily="18" charset="0"/>
              </a:rPr>
              <a:t>It may be selecting one of the three pictures displayed by clicking on it, or entering the spelling or number of our choice.</a:t>
            </a:r>
            <a:r>
              <a:rPr lang="en-US" dirty="0">
                <a:solidFill>
                  <a:schemeClr val="tx1"/>
                </a:solidFill>
                <a:latin typeface="Times New Roman" panose="02020603050405020304" pitchFamily="18" charset="0"/>
                <a:ea typeface="Times New Roman" panose="02020603050405020304" pitchFamily="18" charset="0"/>
              </a:rPr>
              <a:t> </a:t>
            </a:r>
            <a:endParaRPr lang="en-US" dirty="0" smtClean="0">
              <a:solidFill>
                <a:schemeClr val="tx1"/>
              </a:solidFill>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000" dirty="0">
                <a:solidFill>
                  <a:srgbClr val="000000"/>
                </a:solidFill>
                <a:latin typeface="Times New Roman" panose="02020603050405020304" pitchFamily="18" charset="0"/>
                <a:ea typeface="Times New Roman" panose="02020603050405020304" pitchFamily="18" charset="0"/>
              </a:rPr>
              <a:t>However, gamers will find this monotonous because it is merely a simple technique of providing </a:t>
            </a:r>
            <a:r>
              <a:rPr lang="en-US" sz="2000" dirty="0" smtClean="0">
                <a:solidFill>
                  <a:srgbClr val="000000"/>
                </a:solidFill>
                <a:latin typeface="Times New Roman" panose="02020603050405020304" pitchFamily="18" charset="0"/>
                <a:ea typeface="Times New Roman" panose="02020603050405020304" pitchFamily="18" charset="0"/>
              </a:rPr>
              <a:t>input</a:t>
            </a:r>
          </a:p>
          <a:p>
            <a:pPr marL="0" marR="0" indent="0" algn="just">
              <a:lnSpc>
                <a:spcPct val="150000"/>
              </a:lnSpc>
              <a:spcBef>
                <a:spcPts val="0"/>
              </a:spcBef>
              <a:spcAft>
                <a:spcPts val="0"/>
              </a:spcAft>
              <a:buNone/>
            </a:pPr>
            <a:r>
              <a:rPr lang="en-US" sz="2000" dirty="0">
                <a:solidFill>
                  <a:srgbClr val="000000"/>
                </a:solidFill>
                <a:latin typeface="Times New Roman" panose="02020603050405020304" pitchFamily="18" charset="0"/>
                <a:ea typeface="Times New Roman" panose="02020603050405020304" pitchFamily="18" charset="0"/>
              </a:rPr>
              <a:t> </a:t>
            </a:r>
            <a:r>
              <a:rPr lang="en-US" sz="2000" dirty="0" smtClean="0">
                <a:solidFill>
                  <a:srgbClr val="000000"/>
                </a:solidFill>
                <a:latin typeface="Times New Roman" panose="02020603050405020304" pitchFamily="18" charset="0"/>
                <a:ea typeface="Times New Roman" panose="02020603050405020304" pitchFamily="18" charset="0"/>
              </a:rPr>
              <a:t>    and </a:t>
            </a:r>
            <a:r>
              <a:rPr lang="en-US" sz="2000" dirty="0">
                <a:solidFill>
                  <a:srgbClr val="000000"/>
                </a:solidFill>
                <a:latin typeface="Times New Roman" panose="02020603050405020304" pitchFamily="18" charset="0"/>
                <a:ea typeface="Times New Roman" panose="02020603050405020304" pitchFamily="18" charset="0"/>
              </a:rPr>
              <a:t>there will be very little interaction between both the player and the computer</a:t>
            </a:r>
            <a:r>
              <a:rPr lang="en-US" sz="2000" dirty="0" smtClean="0">
                <a:solidFill>
                  <a:srgbClr val="000000"/>
                </a:solidFill>
                <a:latin typeface="Times New Roman" panose="02020603050405020304" pitchFamily="18" charset="0"/>
                <a:ea typeface="Times New Roman" panose="02020603050405020304" pitchFamily="18" charset="0"/>
              </a:rPr>
              <a:t>.</a:t>
            </a:r>
          </a:p>
          <a:p>
            <a:pPr marL="0" marR="0" indent="0" algn="just">
              <a:lnSpc>
                <a:spcPct val="150000"/>
              </a:lnSpc>
              <a:spcBef>
                <a:spcPts val="0"/>
              </a:spcBef>
              <a:spcAft>
                <a:spcPts val="0"/>
              </a:spcAft>
              <a:buNone/>
            </a:pPr>
            <a:endParaRPr lang="en-US" sz="2000" dirty="0">
              <a:solidFill>
                <a:srgbClr val="000000"/>
              </a:solidFill>
              <a:latin typeface="Times New Roman" panose="02020603050405020304" pitchFamily="18" charset="0"/>
              <a:ea typeface="Times New Roman" panose="02020603050405020304" pitchFamily="18" charset="0"/>
            </a:endParaRPr>
          </a:p>
          <a:p>
            <a:pPr algn="just">
              <a:lnSpc>
                <a:spcPct val="150000"/>
              </a:lnSpc>
            </a:pPr>
            <a:endParaRPr lang="en-US" sz="2000"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44706" y="3797674"/>
            <a:ext cx="4168588" cy="2710702"/>
          </a:xfrm>
          <a:prstGeom prst="rect">
            <a:avLst/>
          </a:prstGeom>
        </p:spPr>
      </p:pic>
      <p:sp>
        <p:nvSpPr>
          <p:cNvPr id="5" name="Text Box 10"/>
          <p:cNvSpPr txBox="1"/>
          <p:nvPr/>
        </p:nvSpPr>
        <p:spPr>
          <a:xfrm>
            <a:off x="5880847" y="4186519"/>
            <a:ext cx="5015753" cy="164968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Here, players can select from the three images displayed (rock, paper or scissors) by clicking on it</a:t>
            </a:r>
            <a:r>
              <a:rPr lang="en-US" sz="1200" dirty="0">
                <a:solidFill>
                  <a:srgbClr val="000000"/>
                </a:solidFill>
                <a:effectLst/>
                <a:latin typeface="Times New Roman" panose="02020603050405020304" pitchFamily="18" charset="0"/>
                <a:ea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166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Proposed System</a:t>
            </a:r>
            <a:endParaRPr lang="en-US" dirty="0"/>
          </a:p>
        </p:txBody>
      </p:sp>
      <p:sp>
        <p:nvSpPr>
          <p:cNvPr id="3" name="Content Placeholder 2"/>
          <p:cNvSpPr>
            <a:spLocks noGrp="1"/>
          </p:cNvSpPr>
          <p:nvPr>
            <p:ph idx="1"/>
          </p:nvPr>
        </p:nvSpPr>
        <p:spPr>
          <a:xfrm>
            <a:off x="609600" y="1600201"/>
            <a:ext cx="10972800" cy="4974219"/>
          </a:xfrm>
        </p:spPr>
        <p:txBody>
          <a:bodyPr>
            <a:normAutofit fontScale="85000" lnSpcReduction="20000"/>
          </a:bodyPr>
          <a:lstStyle/>
          <a:p>
            <a:pPr>
              <a:lnSpc>
                <a:spcPct val="150000"/>
              </a:lnSpc>
            </a:pPr>
            <a:r>
              <a:rPr lang="en-US" sz="2600" dirty="0">
                <a:solidFill>
                  <a:schemeClr val="tx1"/>
                </a:solidFill>
                <a:latin typeface="Times New Roman" panose="02020603050405020304" pitchFamily="18" charset="0"/>
                <a:ea typeface="Times New Roman" panose="02020603050405020304" pitchFamily="18" charset="0"/>
              </a:rPr>
              <a:t>Rock, Paper and Scissors (RPS) becomes lot more intriguing thanks to computer vision. </a:t>
            </a:r>
            <a:endParaRPr lang="en-US" sz="2600" dirty="0" smtClean="0">
              <a:solidFill>
                <a:schemeClr val="tx1"/>
              </a:solidFill>
              <a:latin typeface="Times New Roman" panose="02020603050405020304" pitchFamily="18" charset="0"/>
              <a:ea typeface="Times New Roman" panose="02020603050405020304" pitchFamily="18" charset="0"/>
            </a:endParaRPr>
          </a:p>
          <a:p>
            <a:pPr>
              <a:lnSpc>
                <a:spcPct val="150000"/>
              </a:lnSpc>
            </a:pPr>
            <a:r>
              <a:rPr lang="en-US" sz="2600" dirty="0" smtClean="0">
                <a:solidFill>
                  <a:schemeClr val="tx1"/>
                </a:solidFill>
                <a:latin typeface="Times New Roman" panose="02020603050405020304" pitchFamily="18" charset="0"/>
                <a:ea typeface="Times New Roman" panose="02020603050405020304" pitchFamily="18" charset="0"/>
              </a:rPr>
              <a:t>It </a:t>
            </a:r>
            <a:r>
              <a:rPr lang="en-US" sz="2600" dirty="0">
                <a:solidFill>
                  <a:schemeClr val="tx1"/>
                </a:solidFill>
                <a:latin typeface="Times New Roman" panose="02020603050405020304" pitchFamily="18" charset="0"/>
                <a:ea typeface="Times New Roman" panose="02020603050405020304" pitchFamily="18" charset="0"/>
              </a:rPr>
              <a:t>will be a two-way conversation between a computer and a human. Winning Rock, Paper and Scissors (RPS) is based on random moves, so it is not a model of a winning AI system as no strategy is used. </a:t>
            </a:r>
            <a:endParaRPr lang="en-US" sz="2600" dirty="0" smtClean="0">
              <a:solidFill>
                <a:schemeClr val="tx1"/>
              </a:solidFill>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600" dirty="0">
                <a:solidFill>
                  <a:srgbClr val="000000"/>
                </a:solidFill>
                <a:latin typeface="Times New Roman" panose="02020603050405020304" pitchFamily="18" charset="0"/>
                <a:ea typeface="Times New Roman" panose="02020603050405020304" pitchFamily="18" charset="0"/>
              </a:rPr>
              <a:t>The system's only intelligence would be in visual recognition of hand signs.</a:t>
            </a:r>
          </a:p>
          <a:p>
            <a:pPr>
              <a:lnSpc>
                <a:spcPct val="150000"/>
              </a:lnSpc>
            </a:pPr>
            <a:r>
              <a:rPr lang="en-US" sz="2600" dirty="0" err="1">
                <a:solidFill>
                  <a:schemeClr val="tx1"/>
                </a:solidFill>
                <a:latin typeface="Times New Roman" panose="02020603050405020304" pitchFamily="18" charset="0"/>
                <a:ea typeface="Times New Roman" panose="02020603050405020304" pitchFamily="18" charset="0"/>
              </a:rPr>
              <a:t>OpenCV</a:t>
            </a:r>
            <a:r>
              <a:rPr lang="en-US" sz="2600" dirty="0">
                <a:solidFill>
                  <a:schemeClr val="tx1"/>
                </a:solidFill>
                <a:latin typeface="Times New Roman" panose="02020603050405020304" pitchFamily="18" charset="0"/>
                <a:ea typeface="Times New Roman" panose="02020603050405020304" pitchFamily="18" charset="0"/>
              </a:rPr>
              <a:t> (Open Source Computer Vision Library) is a library of programming functions mainly aimed at real-time computer vision. </a:t>
            </a:r>
            <a:endParaRPr lang="en-US" sz="2600" dirty="0" smtClean="0">
              <a:solidFill>
                <a:schemeClr val="tx1"/>
              </a:solidFill>
              <a:latin typeface="Times New Roman" panose="02020603050405020304" pitchFamily="18" charset="0"/>
              <a:ea typeface="Times New Roman" panose="02020603050405020304" pitchFamily="18" charset="0"/>
            </a:endParaRPr>
          </a:p>
          <a:p>
            <a:pPr>
              <a:lnSpc>
                <a:spcPct val="150000"/>
              </a:lnSpc>
            </a:pPr>
            <a:r>
              <a:rPr lang="en-US" sz="2600" dirty="0">
                <a:solidFill>
                  <a:schemeClr val="tx1"/>
                </a:solidFill>
                <a:latin typeface="Times New Roman" panose="02020603050405020304" pitchFamily="18" charset="0"/>
                <a:ea typeface="Times New Roman" panose="02020603050405020304" pitchFamily="18" charset="0"/>
              </a:rPr>
              <a:t>The </a:t>
            </a:r>
            <a:r>
              <a:rPr lang="en-US" sz="2600" dirty="0" err="1">
                <a:solidFill>
                  <a:schemeClr val="tx1"/>
                </a:solidFill>
                <a:latin typeface="Times New Roman" panose="02020603050405020304" pitchFamily="18" charset="0"/>
                <a:ea typeface="Times New Roman" panose="02020603050405020304" pitchFamily="18" charset="0"/>
              </a:rPr>
              <a:t>OpenCV</a:t>
            </a:r>
            <a:r>
              <a:rPr lang="en-US" sz="2600" dirty="0">
                <a:solidFill>
                  <a:schemeClr val="tx1"/>
                </a:solidFill>
                <a:latin typeface="Times New Roman" panose="02020603050405020304" pitchFamily="18" charset="0"/>
                <a:ea typeface="Times New Roman" panose="02020603050405020304" pitchFamily="18" charset="0"/>
              </a:rPr>
              <a:t> runs on  Windows, Linux, </a:t>
            </a:r>
            <a:r>
              <a:rPr lang="en-US" sz="2600" dirty="0" err="1">
                <a:solidFill>
                  <a:schemeClr val="tx1"/>
                </a:solidFill>
                <a:latin typeface="Times New Roman" panose="02020603050405020304" pitchFamily="18" charset="0"/>
                <a:ea typeface="Times New Roman" panose="02020603050405020304" pitchFamily="18" charset="0"/>
              </a:rPr>
              <a:t>macOS</a:t>
            </a:r>
            <a:r>
              <a:rPr lang="en-US" sz="2600" dirty="0">
                <a:solidFill>
                  <a:schemeClr val="tx1"/>
                </a:solidFill>
                <a:latin typeface="Times New Roman" panose="02020603050405020304" pitchFamily="18" charset="0"/>
                <a:ea typeface="Times New Roman" panose="02020603050405020304" pitchFamily="18" charset="0"/>
              </a:rPr>
              <a:t>, FreeBSD, </a:t>
            </a:r>
            <a:r>
              <a:rPr lang="en-US" sz="2600" dirty="0" err="1">
                <a:solidFill>
                  <a:schemeClr val="tx1"/>
                </a:solidFill>
                <a:latin typeface="Times New Roman" panose="02020603050405020304" pitchFamily="18" charset="0"/>
                <a:ea typeface="Times New Roman" panose="02020603050405020304" pitchFamily="18" charset="0"/>
              </a:rPr>
              <a:t>NetBSD</a:t>
            </a:r>
            <a:r>
              <a:rPr lang="en-US" sz="2600" dirty="0">
                <a:solidFill>
                  <a:schemeClr val="tx1"/>
                </a:solidFill>
                <a:latin typeface="Times New Roman" panose="02020603050405020304" pitchFamily="18" charset="0"/>
                <a:ea typeface="Times New Roman" panose="02020603050405020304" pitchFamily="18" charset="0"/>
              </a:rPr>
              <a:t>, </a:t>
            </a:r>
            <a:r>
              <a:rPr lang="en-US" sz="2600" dirty="0" err="1">
                <a:solidFill>
                  <a:schemeClr val="tx1"/>
                </a:solidFill>
                <a:latin typeface="Times New Roman" panose="02020603050405020304" pitchFamily="18" charset="0"/>
                <a:ea typeface="Times New Roman" panose="02020603050405020304" pitchFamily="18" charset="0"/>
              </a:rPr>
              <a:t>OpenBSD</a:t>
            </a:r>
            <a:r>
              <a:rPr lang="en-US" sz="2600" dirty="0" smtClean="0">
                <a:solidFill>
                  <a:schemeClr val="tx1"/>
                </a:solidFill>
                <a:latin typeface="Times New Roman" panose="02020603050405020304" pitchFamily="18" charset="0"/>
                <a:ea typeface="Times New Roman" panose="02020603050405020304" pitchFamily="18" charset="0"/>
              </a:rPr>
              <a:t>.</a:t>
            </a:r>
          </a:p>
          <a:p>
            <a:pPr>
              <a:lnSpc>
                <a:spcPct val="150000"/>
              </a:lnSpc>
            </a:pPr>
            <a:r>
              <a:rPr lang="en-US" sz="2600" dirty="0" err="1">
                <a:solidFill>
                  <a:schemeClr val="tx1"/>
                </a:solidFill>
                <a:latin typeface="Times New Roman" panose="02020603050405020304" pitchFamily="18" charset="0"/>
                <a:ea typeface="Times New Roman" panose="02020603050405020304" pitchFamily="18" charset="0"/>
              </a:rPr>
              <a:t>MediaPipe</a:t>
            </a:r>
            <a:r>
              <a:rPr lang="en-US" sz="2600" dirty="0">
                <a:solidFill>
                  <a:schemeClr val="tx1"/>
                </a:solidFill>
                <a:latin typeface="Times New Roman" panose="02020603050405020304" pitchFamily="18" charset="0"/>
                <a:ea typeface="Times New Roman" panose="02020603050405020304" pitchFamily="18" charset="0"/>
              </a:rPr>
              <a:t> Hands is a high-fidelity hand and finger tracking solution. It employs machine learning (ML) to infer 21 3D landmarks of a hand from just a single frame. </a:t>
            </a:r>
            <a:endParaRPr lang="en-US" sz="2600" dirty="0" smtClean="0">
              <a:solidFill>
                <a:schemeClr val="tx1"/>
              </a:solidFill>
              <a:latin typeface="Times New Roman" panose="02020603050405020304" pitchFamily="18" charset="0"/>
              <a:ea typeface="Times New Roman" panose="02020603050405020304" pitchFamily="18" charset="0"/>
            </a:endParaRPr>
          </a:p>
          <a:p>
            <a:pPr>
              <a:lnSpc>
                <a:spcPct val="150000"/>
              </a:lnSpc>
            </a:pPr>
            <a:endParaRPr lang="en-US" sz="2000" dirty="0">
              <a:solidFill>
                <a:schemeClr val="tx1"/>
              </a:solidFill>
            </a:endParaRPr>
          </a:p>
        </p:txBody>
      </p:sp>
    </p:spTree>
    <p:extLst>
      <p:ext uri="{BB962C8B-B14F-4D97-AF65-F5344CB8AC3E}">
        <p14:creationId xmlns:p14="http://schemas.microsoft.com/office/powerpoint/2010/main" val="3881047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7506"/>
            <a:ext cx="6705600" cy="712694"/>
          </a:xfrm>
        </p:spPr>
        <p:txBody>
          <a:bodyPr/>
          <a:lstStyle/>
          <a:p>
            <a:r>
              <a:rPr lang="en-US" dirty="0" smtClean="0"/>
              <a:t>System Architecture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543" y="1725045"/>
            <a:ext cx="7826189" cy="4525963"/>
          </a:xfrm>
        </p:spPr>
      </p:pic>
    </p:spTree>
    <p:extLst>
      <p:ext uri="{BB962C8B-B14F-4D97-AF65-F5344CB8AC3E}">
        <p14:creationId xmlns:p14="http://schemas.microsoft.com/office/powerpoint/2010/main" val="127628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Effect>
                      <a14:brightnessContrast bright="1000" contrast="3000"/>
                    </a14:imgEffect>
                  </a14:imgLayer>
                </a14:imgProps>
              </a:ext>
              <a:ext uri="{28A0092B-C50C-407E-A947-70E740481C1C}">
                <a14:useLocalDpi xmlns:a14="http://schemas.microsoft.com/office/drawing/2010/main" val="0"/>
              </a:ext>
            </a:extLst>
          </a:blip>
          <a:stretch>
            <a:fillRect/>
          </a:stretch>
        </p:blipFill>
        <p:spPr>
          <a:xfrm>
            <a:off x="6531874" y="2367408"/>
            <a:ext cx="5520345" cy="2717062"/>
          </a:xfrm>
          <a:prstGeom prst="rect">
            <a:avLst/>
          </a:prstGeom>
          <a:ln>
            <a:noFill/>
          </a:ln>
          <a:effectLst>
            <a:softEdge rad="112500"/>
          </a:effectLst>
        </p:spPr>
      </p:pic>
      <p:sp>
        <p:nvSpPr>
          <p:cNvPr id="5" name="TextBox 4"/>
          <p:cNvSpPr txBox="1"/>
          <p:nvPr/>
        </p:nvSpPr>
        <p:spPr>
          <a:xfrm>
            <a:off x="636494" y="412376"/>
            <a:ext cx="10703859" cy="923330"/>
          </a:xfrm>
          <a:prstGeom prst="rect">
            <a:avLst/>
          </a:prstGeom>
          <a:noFill/>
        </p:spPr>
        <p:txBody>
          <a:bodyPr wrap="square" rtlCol="0">
            <a:spAutoFit/>
          </a:bodyPr>
          <a:lstStyle/>
          <a:p>
            <a:pPr algn="ctr"/>
            <a:r>
              <a:rPr lang="en-US" sz="5400" b="1" dirty="0" smtClean="0">
                <a:solidFill>
                  <a:schemeClr val="accent1">
                    <a:lumMod val="75000"/>
                  </a:schemeClr>
                </a:solidFill>
                <a:latin typeface="+mj-lt"/>
              </a:rPr>
              <a:t>Approach</a:t>
            </a:r>
            <a:endParaRPr lang="en-US" sz="5400" b="1" dirty="0">
              <a:solidFill>
                <a:schemeClr val="accent1">
                  <a:lumMod val="75000"/>
                </a:schemeClr>
              </a:solidFill>
              <a:latin typeface="+mj-lt"/>
            </a:endParaRPr>
          </a:p>
        </p:txBody>
      </p:sp>
      <p:sp>
        <p:nvSpPr>
          <p:cNvPr id="2" name="Rectangle 1"/>
          <p:cNvSpPr/>
          <p:nvPr/>
        </p:nvSpPr>
        <p:spPr>
          <a:xfrm>
            <a:off x="318860" y="2367408"/>
            <a:ext cx="6096000" cy="2339102"/>
          </a:xfrm>
          <a:prstGeom prst="rect">
            <a:avLst/>
          </a:prstGeom>
        </p:spPr>
        <p:txBody>
          <a:bodyPr>
            <a:spAutoFit/>
          </a:bodyPr>
          <a:lstStyle/>
          <a:p>
            <a:pPr marL="285750" lvl="0" indent="-285750">
              <a:buFont typeface="Wingdings" panose="05000000000000000000" pitchFamily="2" charset="2"/>
              <a:buChar char="q"/>
            </a:pPr>
            <a:endParaRPr lang="en-US" i="1" dirty="0"/>
          </a:p>
          <a:p>
            <a:pPr marL="457200" lvl="0" indent="-457200">
              <a:buFont typeface="Wingdings" panose="05000000000000000000" pitchFamily="2" charset="2"/>
              <a:buChar char="q"/>
            </a:pPr>
            <a:r>
              <a:rPr lang="en-US" sz="3200" dirty="0">
                <a:latin typeface="Arial" panose="020B0604020202020204" pitchFamily="34" charset="0"/>
                <a:cs typeface="Arial" panose="020B0604020202020204" pitchFamily="34" charset="0"/>
              </a:rPr>
              <a:t>Build a hand gesture recognizer</a:t>
            </a:r>
          </a:p>
          <a:p>
            <a:pPr marL="457200" lvl="0" indent="-457200">
              <a:buFont typeface="Wingdings" panose="05000000000000000000" pitchFamily="2" charset="2"/>
              <a:buChar char="q"/>
            </a:pPr>
            <a:r>
              <a:rPr lang="en-US" sz="3200" dirty="0">
                <a:latin typeface="Arial" panose="020B0604020202020204" pitchFamily="34" charset="0"/>
                <a:cs typeface="Arial" panose="020B0604020202020204" pitchFamily="34" charset="0"/>
              </a:rPr>
              <a:t>Working with key Points</a:t>
            </a:r>
          </a:p>
          <a:p>
            <a:pPr marL="457200" lvl="0" indent="-457200">
              <a:buFont typeface="Wingdings" panose="05000000000000000000" pitchFamily="2" charset="2"/>
              <a:buChar char="q"/>
            </a:pPr>
            <a:r>
              <a:rPr lang="en-US" sz="3200" dirty="0">
                <a:latin typeface="Arial" panose="020B0604020202020204" pitchFamily="34" charset="0"/>
                <a:cs typeface="Arial" panose="020B0604020202020204" pitchFamily="34" charset="0"/>
              </a:rPr>
              <a:t>Defining Gestures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80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0"/>
            <a:ext cx="10515600" cy="835878"/>
          </a:xfrm>
        </p:spPr>
        <p:txBody>
          <a:bodyPr>
            <a:normAutofit fontScale="90000"/>
          </a:bodyPr>
          <a:lstStyle/>
          <a:p>
            <a:pPr lvl="0"/>
            <a:r>
              <a:rPr lang="en-US" sz="2800" i="1" dirty="0"/>
              <a:t/>
            </a:r>
            <a:br>
              <a:rPr lang="en-US" sz="2800" i="1" dirty="0"/>
            </a:br>
            <a:r>
              <a:rPr lang="en-US" sz="4900" b="1" dirty="0" smtClean="0">
                <a:latin typeface="+mj-lt"/>
              </a:rPr>
              <a:t>Build a Hand Gesture Recognizer</a:t>
            </a:r>
            <a:endParaRPr lang="en-IN" sz="4900" b="1" dirty="0">
              <a:latin typeface="+mj-lt"/>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424" y="1836363"/>
            <a:ext cx="4670611" cy="372175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6" name="TextBox 5"/>
          <p:cNvSpPr txBox="1"/>
          <p:nvPr/>
        </p:nvSpPr>
        <p:spPr>
          <a:xfrm>
            <a:off x="838200" y="1443318"/>
            <a:ext cx="5253318"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latin typeface="Arial" panose="020B0604020202020204" pitchFamily="34" charset="0"/>
                <a:cs typeface="Arial" panose="020B0604020202020204" pitchFamily="34" charset="0"/>
              </a:rPr>
              <a:t>When building a Rock, Paper, Scissors game, the key challenge is to recognize the three hand gestures ✊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inside a camera picture</a:t>
            </a:r>
            <a:r>
              <a:rPr lang="en-US" dirty="0" smtClean="0"/>
              <a:t>.</a:t>
            </a:r>
          </a:p>
          <a:p>
            <a:pPr marL="285750" indent="-285750" algn="just">
              <a:lnSpc>
                <a:spcPct val="150000"/>
              </a:lnSpc>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first step is to detect whether a hand is actually inside the camera picture</a:t>
            </a:r>
            <a:r>
              <a:rPr lang="en-US" sz="2000" dirty="0" smtClean="0">
                <a:latin typeface="Arial" panose="020B0604020202020204" pitchFamily="34" charset="0"/>
                <a:cs typeface="Arial" panose="020B0604020202020204" pitchFamily="34" charset="0"/>
              </a:rPr>
              <a:t>.</a:t>
            </a:r>
          </a:p>
          <a:p>
            <a:pPr marL="285750" indent="-285750" algn="just">
              <a:lnSpc>
                <a:spcPct val="150000"/>
              </a:lnSpc>
              <a:buFont typeface="Wingdings" panose="05000000000000000000" pitchFamily="2" charset="2"/>
              <a:buChar char="q"/>
            </a:pPr>
            <a:r>
              <a:rPr lang="en-US" sz="2000" dirty="0">
                <a:latin typeface="Arial" panose="020B0604020202020204" pitchFamily="34" charset="0"/>
                <a:cs typeface="Arial" panose="020B0604020202020204" pitchFamily="34" charset="0"/>
              </a:rPr>
              <a:t>If a hand is detected, we estimate the position of all finger joints to trace the hand skeleton.</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624055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336" y="894303"/>
            <a:ext cx="10520624" cy="2031325"/>
          </a:xfrm>
          <a:prstGeom prst="rect">
            <a:avLst/>
          </a:prstGeom>
        </p:spPr>
        <p:txBody>
          <a:bodyPr wrap="square">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extBox 2"/>
          <p:cNvSpPr txBox="1"/>
          <p:nvPr/>
        </p:nvSpPr>
        <p:spPr>
          <a:xfrm>
            <a:off x="693336" y="367553"/>
            <a:ext cx="10629088" cy="1046440"/>
          </a:xfrm>
          <a:prstGeom prst="rect">
            <a:avLst/>
          </a:prstGeom>
          <a:noFill/>
        </p:spPr>
        <p:txBody>
          <a:bodyPr wrap="square" rtlCol="0">
            <a:spAutoFit/>
          </a:bodyPr>
          <a:lstStyle/>
          <a:p>
            <a:pPr lvl="0" algn="ctr"/>
            <a:r>
              <a:rPr lang="en-US" sz="4400" b="1" dirty="0">
                <a:solidFill>
                  <a:schemeClr val="tx2"/>
                </a:solidFill>
                <a:latin typeface="Century Gothic"/>
              </a:rPr>
              <a:t>Working with key Points</a:t>
            </a:r>
          </a:p>
          <a:p>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082" y="1657836"/>
            <a:ext cx="4974750" cy="3828565"/>
          </a:xfrm>
          <a:prstGeom prst="ellipse">
            <a:avLst/>
          </a:prstGeom>
          <a:ln>
            <a:noFill/>
          </a:ln>
          <a:effectLst>
            <a:softEdge rad="112500"/>
          </a:effectLst>
        </p:spPr>
      </p:pic>
      <p:sp>
        <p:nvSpPr>
          <p:cNvPr id="6" name="TextBox 5"/>
          <p:cNvSpPr txBox="1"/>
          <p:nvPr/>
        </p:nvSpPr>
        <p:spPr>
          <a:xfrm>
            <a:off x="995082" y="1475549"/>
            <a:ext cx="6212542" cy="5170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The hand skeleton detector returns 21 key points (also called “landmarks”): Four joints for each finger plus the wrist</a:t>
            </a:r>
            <a:r>
              <a:rPr lang="en-US" sz="2000" dirty="0" smtClean="0">
                <a:latin typeface="Arial" panose="020B0604020202020204" pitchFamily="34" charset="0"/>
                <a:cs typeface="Arial" panose="020B0604020202020204" pitchFamily="34" charset="0"/>
              </a:rPr>
              <a:t>.</a:t>
            </a:r>
          </a:p>
          <a:p>
            <a:pPr marL="285750" indent="-285750" algn="just">
              <a:lnSpc>
                <a:spcPct val="150000"/>
              </a:lnSpc>
              <a:buFont typeface="Wingdings" panose="05000000000000000000" pitchFamily="2" charset="2"/>
              <a:buChar char="Ø"/>
            </a:pPr>
            <a:r>
              <a:rPr lang="en-US" sz="2000" dirty="0"/>
              <a:t>The key points represent 2D coordinates, telling us the position of each skeleton point in the picture</a:t>
            </a:r>
            <a:r>
              <a:rPr lang="en-US" sz="2000" dirty="0" smtClean="0"/>
              <a:t>.</a:t>
            </a:r>
          </a:p>
          <a:p>
            <a:pPr marL="285750" indent="-285750" algn="just">
              <a:lnSpc>
                <a:spcPct val="150000"/>
              </a:lnSpc>
              <a:buFont typeface="Wingdings" panose="05000000000000000000" pitchFamily="2" charset="2"/>
              <a:buChar char="Ø"/>
            </a:pPr>
            <a:r>
              <a:rPr lang="en-US" sz="2000" dirty="0"/>
              <a:t>This isn’t very useful to describe a hand gesture, as it is hard to compare two hand gestures based on the position of the joints</a:t>
            </a:r>
            <a:r>
              <a:rPr lang="en-US" sz="2000" dirty="0" smtClean="0"/>
              <a:t>.</a:t>
            </a:r>
          </a:p>
          <a:p>
            <a:pPr marL="285750" indent="-285750" algn="just">
              <a:lnSpc>
                <a:spcPct val="150000"/>
              </a:lnSpc>
              <a:buFont typeface="Wingdings" panose="05000000000000000000" pitchFamily="2" charset="2"/>
              <a:buChar char="Ø"/>
            </a:pPr>
            <a:r>
              <a:rPr lang="en-US" sz="2000" dirty="0"/>
              <a:t>A hand can appear anywhere in the picture, it could be rotated, and people could be left- or right-handed. </a:t>
            </a:r>
            <a:endParaRPr 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5221" y="548278"/>
            <a:ext cx="10228237" cy="553997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smtClean="0">
                <a:solidFill>
                  <a:srgbClr val="292929"/>
                </a:solidFill>
                <a:latin typeface="charter"/>
              </a:rPr>
              <a:t>So, D</a:t>
            </a:r>
            <a:r>
              <a:rPr lang="en-US" sz="2000" dirty="0" smtClean="0">
                <a:solidFill>
                  <a:srgbClr val="292929"/>
                </a:solidFill>
                <a:latin typeface="Arial" panose="020B0604020202020204" pitchFamily="34" charset="0"/>
                <a:cs typeface="Arial" panose="020B0604020202020204" pitchFamily="34" charset="0"/>
              </a:rPr>
              <a:t>escribing a hand gesture using natural language is a better approach.</a:t>
            </a:r>
          </a:p>
          <a:p>
            <a:pPr marL="285750" indent="-285750" algn="just">
              <a:lnSpc>
                <a:spcPct val="150000"/>
              </a:lnSpc>
              <a:buFont typeface="Wingdings" panose="05000000000000000000" pitchFamily="2" charset="2"/>
              <a:buChar char="Ø"/>
            </a:pPr>
            <a:r>
              <a:rPr lang="en-US" sz="2000" dirty="0" smtClean="0"/>
              <a:t>Take </a:t>
            </a:r>
            <a:r>
              <a:rPr lang="en-US" sz="2000" dirty="0"/>
              <a:t>the “Thumbs Up” gesture 👍 as an example: It can be described as “All four fingers fully curled and pointing to either the left or right. Thumb must not be curled and point upwards</a:t>
            </a:r>
            <a:r>
              <a:rPr lang="en-US" sz="2000" dirty="0" smtClean="0"/>
              <a:t>”.</a:t>
            </a:r>
          </a:p>
          <a:p>
            <a:pPr marL="285750" indent="-285750" algn="just">
              <a:lnSpc>
                <a:spcPct val="150000"/>
              </a:lnSpc>
              <a:buFont typeface="Wingdings" panose="05000000000000000000" pitchFamily="2" charset="2"/>
              <a:buChar char="Ø"/>
            </a:pPr>
            <a:r>
              <a:rPr lang="en-US" sz="2000" dirty="0"/>
              <a:t>Curl and pointing direction are a much more concise way of describing a hand gesture. They are independent of the size and position of the hand in the camera picture, also both can easily be deduced from the raw 2D coordinates</a:t>
            </a:r>
            <a:r>
              <a:rPr lang="en-US" sz="2000" dirty="0" smtClean="0"/>
              <a:t>.</a:t>
            </a:r>
          </a:p>
          <a:p>
            <a:pPr algn="just"/>
            <a:r>
              <a:rPr lang="en-US" sz="2400" b="1" dirty="0">
                <a:solidFill>
                  <a:schemeClr val="bg2">
                    <a:lumMod val="25000"/>
                  </a:schemeClr>
                </a:solidFill>
              </a:rPr>
              <a:t>This brings us to the next steps in </a:t>
            </a:r>
            <a:r>
              <a:rPr lang="en-US" sz="2400" b="1" dirty="0" smtClean="0">
                <a:solidFill>
                  <a:schemeClr val="bg2">
                    <a:lumMod val="25000"/>
                  </a:schemeClr>
                </a:solidFill>
              </a:rPr>
              <a:t> </a:t>
            </a:r>
            <a:r>
              <a:rPr lang="en-US" sz="2400" b="1" dirty="0">
                <a:solidFill>
                  <a:schemeClr val="bg2">
                    <a:lumMod val="25000"/>
                  </a:schemeClr>
                </a:solidFill>
              </a:rPr>
              <a:t>detection process:</a:t>
            </a:r>
            <a:endParaRPr lang="en-US" sz="2400" dirty="0">
              <a:solidFill>
                <a:schemeClr val="bg2">
                  <a:lumMod val="25000"/>
                </a:schemeClr>
              </a:solidFill>
            </a:endParaRPr>
          </a:p>
          <a:p>
            <a:pPr marL="342900" indent="-342900" algn="just">
              <a:lnSpc>
                <a:spcPct val="150000"/>
              </a:lnSpc>
              <a:buFont typeface="Wingdings" panose="05000000000000000000" pitchFamily="2" charset="2"/>
              <a:buChar char="Ø"/>
            </a:pPr>
            <a:r>
              <a:rPr lang="en-US" sz="2000" dirty="0" smtClean="0"/>
              <a:t>Describe </a:t>
            </a:r>
            <a:r>
              <a:rPr lang="en-US" sz="2000" dirty="0"/>
              <a:t>the curl and pointing direction for each detected finger </a:t>
            </a:r>
            <a:r>
              <a:rPr lang="en-US" sz="2000" dirty="0" smtClean="0"/>
              <a:t>using </a:t>
            </a:r>
            <a:r>
              <a:rPr lang="en-US" sz="2000" dirty="0"/>
              <a:t>the key points.</a:t>
            </a:r>
            <a:endParaRPr lang="en-US" sz="2000" dirty="0" smtClean="0"/>
          </a:p>
          <a:p>
            <a:pPr marL="342900" indent="-342900" algn="just">
              <a:lnSpc>
                <a:spcPct val="150000"/>
              </a:lnSpc>
              <a:buFont typeface="Wingdings" panose="05000000000000000000" pitchFamily="2" charset="2"/>
              <a:buChar char="Ø"/>
            </a:pPr>
            <a:r>
              <a:rPr lang="en-US" sz="2000" dirty="0" smtClean="0"/>
              <a:t>Finally</a:t>
            </a:r>
            <a:r>
              <a:rPr lang="en-US" sz="2000" dirty="0"/>
              <a:t>, </a:t>
            </a:r>
            <a:r>
              <a:rPr lang="en-US" sz="2000" dirty="0" smtClean="0"/>
              <a:t>compare </a:t>
            </a:r>
            <a:r>
              <a:rPr lang="en-US" sz="2000" dirty="0"/>
              <a:t>this description to a list of known hand gestures and check which one is the best match.</a:t>
            </a:r>
          </a:p>
          <a:p>
            <a:pPr marL="285750" indent="-285750" algn="just">
              <a:lnSpc>
                <a:spcPct val="150000"/>
              </a:lnSpc>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104" y="1270535"/>
            <a:ext cx="10972800" cy="5519773"/>
          </a:xfrm>
        </p:spPr>
        <p:txBody>
          <a:bodyPr>
            <a:normAutofit/>
          </a:bodyPr>
          <a:lstStyle/>
          <a:p>
            <a:pPr marL="0" indent="0">
              <a:buNone/>
            </a:pPr>
            <a:r>
              <a:rPr lang="en-US" b="1" dirty="0">
                <a:solidFill>
                  <a:schemeClr val="accent2">
                    <a:lumMod val="50000"/>
                  </a:schemeClr>
                </a:solidFill>
                <a:latin typeface="Arial" panose="020B0604020202020204" pitchFamily="34" charset="0"/>
                <a:cs typeface="Arial" panose="020B0604020202020204" pitchFamily="34" charset="0"/>
              </a:rPr>
              <a:t>The rock gesture is basically just you making a fist</a:t>
            </a:r>
            <a:r>
              <a:rPr lang="en-US" b="1" dirty="0" smtClean="0">
                <a:solidFill>
                  <a:schemeClr val="accent2">
                    <a:lumMod val="50000"/>
                  </a:schemeClr>
                </a:solidFill>
                <a:latin typeface="Arial" panose="020B0604020202020204" pitchFamily="34" charset="0"/>
                <a:cs typeface="Arial" panose="020B0604020202020204" pitchFamily="34" charset="0"/>
              </a:rPr>
              <a:t>:</a:t>
            </a:r>
            <a:endParaRPr lang="en-US" b="1" dirty="0">
              <a:solidFill>
                <a:schemeClr val="accent2">
                  <a:lumMod val="50000"/>
                </a:schemeClr>
              </a:solidFill>
              <a:latin typeface="Arial" panose="020B0604020202020204" pitchFamily="34" charset="0"/>
              <a:cs typeface="Arial" panose="020B0604020202020204" pitchFamily="34" charset="0"/>
            </a:endParaRPr>
          </a:p>
          <a:p>
            <a:pPr>
              <a:lnSpc>
                <a:spcPct val="150000"/>
              </a:lnSpc>
              <a:buFont typeface="Courier New" panose="02070309020205020404" pitchFamily="49" charset="0"/>
              <a:buChar char="o"/>
            </a:pPr>
            <a:r>
              <a:rPr lang="en-US" sz="2000" dirty="0">
                <a:solidFill>
                  <a:schemeClr val="tx1">
                    <a:lumMod val="85000"/>
                    <a:lumOff val="15000"/>
                  </a:schemeClr>
                </a:solidFill>
                <a:latin typeface="Arial" panose="020B0604020202020204" pitchFamily="34" charset="0"/>
                <a:cs typeface="Arial" panose="020B0604020202020204" pitchFamily="34" charset="0"/>
              </a:rPr>
              <a:t>You bend your fingers into your palm, curling them under until the tip of each finger touches its corresponding base.</a:t>
            </a:r>
          </a:p>
          <a:p>
            <a:pPr>
              <a:lnSpc>
                <a:spcPct val="150000"/>
              </a:lnSpc>
              <a:buFont typeface="Courier New" panose="02070309020205020404" pitchFamily="49" charset="0"/>
              <a:buChar char="o"/>
            </a:pPr>
            <a:r>
              <a:rPr lang="en-US" sz="2000" dirty="0">
                <a:solidFill>
                  <a:schemeClr val="tx1">
                    <a:lumMod val="85000"/>
                    <a:lumOff val="15000"/>
                  </a:schemeClr>
                </a:solidFill>
                <a:latin typeface="Arial" panose="020B0604020202020204" pitchFamily="34" charset="0"/>
                <a:cs typeface="Arial" panose="020B0604020202020204" pitchFamily="34" charset="0"/>
              </a:rPr>
              <a:t>Then you bend the thumb down so that it falls across the top halves of the index and middle fingers.</a:t>
            </a:r>
          </a:p>
          <a:p>
            <a:pPr marL="0" indent="0">
              <a:buNone/>
            </a:pPr>
            <a:r>
              <a:rPr lang="en-US" sz="2000" b="1" dirty="0">
                <a:solidFill>
                  <a:schemeClr val="accent2">
                    <a:lumMod val="50000"/>
                  </a:schemeClr>
                </a:solidFill>
                <a:latin typeface="Arial" panose="020B0604020202020204" pitchFamily="34" charset="0"/>
                <a:cs typeface="Arial" panose="020B0604020202020204" pitchFamily="34" charset="0"/>
              </a:rPr>
              <a:t>This code describes a “rock” gesture as</a:t>
            </a:r>
            <a:r>
              <a:rPr lang="en-US" sz="2000" b="1" dirty="0" smtClean="0">
                <a:solidFill>
                  <a:schemeClr val="accent2">
                    <a:lumMod val="50000"/>
                  </a:schemeClr>
                </a:solidFill>
                <a:latin typeface="Arial" panose="020B0604020202020204" pitchFamily="34" charset="0"/>
                <a:cs typeface="Arial" panose="020B0604020202020204" pitchFamily="34" charset="0"/>
              </a:rPr>
              <a:t>:</a:t>
            </a:r>
          </a:p>
          <a:p>
            <a:pPr>
              <a:lnSpc>
                <a:spcPct val="160000"/>
              </a:lnSpc>
              <a:buFont typeface="Courier New" panose="02070309020205020404" pitchFamily="49" charset="0"/>
              <a:buChar char="o"/>
            </a:pPr>
            <a:r>
              <a:rPr lang="en-US" sz="2000" dirty="0" smtClean="0">
                <a:solidFill>
                  <a:srgbClr val="292929"/>
                </a:solidFill>
                <a:latin typeface="Arial" panose="020B0604020202020204" pitchFamily="34" charset="0"/>
                <a:cs typeface="Arial" panose="020B0604020202020204" pitchFamily="34" charset="0"/>
              </a:rPr>
              <a:t>All </a:t>
            </a:r>
            <a:r>
              <a:rPr lang="en-US" sz="2000" dirty="0">
                <a:solidFill>
                  <a:srgbClr val="292929"/>
                </a:solidFill>
                <a:latin typeface="Arial" panose="020B0604020202020204" pitchFamily="34" charset="0"/>
                <a:cs typeface="Arial" panose="020B0604020202020204" pitchFamily="34" charset="0"/>
              </a:rPr>
              <a:t>fingers fully curled</a:t>
            </a:r>
          </a:p>
          <a:p>
            <a:pPr marL="0" indent="0">
              <a:lnSpc>
                <a:spcPct val="160000"/>
              </a:lnSpc>
              <a:buNone/>
            </a:pPr>
            <a:r>
              <a:rPr lang="en-US" b="1" dirty="0" smtClean="0">
                <a:solidFill>
                  <a:schemeClr val="accent2">
                    <a:lumMod val="50000"/>
                  </a:schemeClr>
                </a:solidFill>
                <a:latin typeface="Arial" panose="020B0604020202020204" pitchFamily="34" charset="0"/>
                <a:cs typeface="Arial" panose="020B0604020202020204" pitchFamily="34" charset="0"/>
              </a:rPr>
              <a:t>Paper Gesture</a:t>
            </a:r>
            <a:endParaRPr lang="en-US" b="1" dirty="0">
              <a:solidFill>
                <a:schemeClr val="accent2">
                  <a:lumMod val="50000"/>
                </a:schemeClr>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 </a:t>
            </a:r>
            <a:r>
              <a:rPr lang="en-US" sz="2000" dirty="0">
                <a:solidFill>
                  <a:schemeClr val="tx1">
                    <a:lumMod val="75000"/>
                    <a:lumOff val="25000"/>
                  </a:schemeClr>
                </a:solidFill>
                <a:latin typeface="Arial" panose="020B0604020202020204" pitchFamily="34" charset="0"/>
                <a:cs typeface="Arial" panose="020B0604020202020204" pitchFamily="34" charset="0"/>
              </a:rPr>
              <a:t>To make a “paper” gesture, you have to stretch out all of your fingers and your thumb</a:t>
            </a:r>
            <a:r>
              <a:rPr lang="en-US" sz="20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100" dirty="0" smtClean="0">
              <a:solidFill>
                <a:schemeClr val="tx1">
                  <a:lumMod val="75000"/>
                  <a:lumOff val="25000"/>
                </a:schemeClr>
              </a:solidFill>
              <a:latin typeface="Arial" panose="020B0604020202020204" pitchFamily="34" charset="0"/>
              <a:cs typeface="Arial" panose="020B0604020202020204" pitchFamily="34" charset="0"/>
            </a:endParaRPr>
          </a:p>
          <a:p>
            <a:pPr marL="0" indent="0">
              <a:buNone/>
            </a:pPr>
            <a:r>
              <a:rPr lang="en-US" sz="2100" b="1" dirty="0" smtClean="0">
                <a:solidFill>
                  <a:schemeClr val="accent2">
                    <a:lumMod val="50000"/>
                  </a:schemeClr>
                </a:solidFill>
                <a:latin typeface="Arial" panose="020B0604020202020204" pitchFamily="34" charset="0"/>
                <a:cs typeface="Arial" panose="020B0604020202020204" pitchFamily="34" charset="0"/>
              </a:rPr>
              <a:t>Scissors Gesture</a:t>
            </a:r>
          </a:p>
          <a:p>
            <a:pPr>
              <a:buFont typeface="Courier New" panose="02070309020205020404" pitchFamily="49" charset="0"/>
              <a:buChar char="o"/>
            </a:pPr>
            <a:r>
              <a:rPr lang="en-US" sz="2000" dirty="0" smtClean="0">
                <a:solidFill>
                  <a:srgbClr val="292929"/>
                </a:solidFill>
                <a:latin typeface="Arial" panose="020B0604020202020204" pitchFamily="34" charset="0"/>
                <a:cs typeface="Arial" panose="020B0604020202020204" pitchFamily="34" charset="0"/>
              </a:rPr>
              <a:t>The </a:t>
            </a:r>
            <a:r>
              <a:rPr lang="en-US" sz="2000" dirty="0">
                <a:solidFill>
                  <a:srgbClr val="292929"/>
                </a:solidFill>
                <a:latin typeface="Arial" panose="020B0604020202020204" pitchFamily="34" charset="0"/>
                <a:cs typeface="Arial" panose="020B0604020202020204" pitchFamily="34" charset="0"/>
              </a:rPr>
              <a:t>“scissors” gesture closely resembles a “victory” sign. Index and middle fingers are stretched out. Ring and pinky should be half or fully curled. </a:t>
            </a:r>
            <a:endParaRPr lang="en-US"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p:cNvSpPr txBox="1"/>
          <p:nvPr/>
        </p:nvSpPr>
        <p:spPr>
          <a:xfrm>
            <a:off x="2560320" y="259882"/>
            <a:ext cx="8922619" cy="769441"/>
          </a:xfrm>
          <a:prstGeom prst="rect">
            <a:avLst/>
          </a:prstGeom>
          <a:noFill/>
        </p:spPr>
        <p:txBody>
          <a:bodyPr wrap="square" rtlCol="0">
            <a:spAutoFit/>
          </a:bodyPr>
          <a:lstStyle/>
          <a:p>
            <a:r>
              <a:rPr lang="en-US" sz="4400" b="1" dirty="0" smtClean="0">
                <a:solidFill>
                  <a:schemeClr val="tx2"/>
                </a:solidFill>
                <a:latin typeface="+mj-lt"/>
              </a:rPr>
              <a:t>Defining Gestures</a:t>
            </a:r>
            <a:endParaRPr lang="en-US" sz="4400" b="1" dirty="0">
              <a:solidFill>
                <a:schemeClr val="tx2"/>
              </a:solidFill>
              <a:latin typeface="+mj-lt"/>
            </a:endParaRPr>
          </a:p>
        </p:txBody>
      </p:sp>
    </p:spTree>
    <p:extLst>
      <p:ext uri="{BB962C8B-B14F-4D97-AF65-F5344CB8AC3E}">
        <p14:creationId xmlns:p14="http://schemas.microsoft.com/office/powerpoint/2010/main" val="1329429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64657"/>
          </a:xfrm>
        </p:spPr>
        <p:txBody>
          <a:bodyPr/>
          <a:lstStyle/>
          <a:p>
            <a:pPr algn="l"/>
            <a:r>
              <a:rPr lang="en-US" dirty="0" smtClean="0"/>
              <a:t>Algorithm</a:t>
            </a:r>
            <a:endParaRPr lang="en-US" dirty="0"/>
          </a:p>
        </p:txBody>
      </p:sp>
      <p:sp>
        <p:nvSpPr>
          <p:cNvPr id="3" name="Content Placeholder 2"/>
          <p:cNvSpPr>
            <a:spLocks noGrp="1"/>
          </p:cNvSpPr>
          <p:nvPr>
            <p:ph idx="1"/>
          </p:nvPr>
        </p:nvSpPr>
        <p:spPr>
          <a:xfrm>
            <a:off x="762000" y="1164657"/>
            <a:ext cx="10972800" cy="4944034"/>
          </a:xfrm>
        </p:spPr>
        <p:txBody>
          <a:bodyPr>
            <a:normAutofit fontScale="92500" lnSpcReduction="10000"/>
          </a:bodyPr>
          <a:lstStyle/>
          <a:p>
            <a:pPr marL="0" lvl="0" indent="0" algn="just">
              <a:lnSpc>
                <a:spcPct val="150000"/>
              </a:lnSpc>
              <a:spcBef>
                <a:spcPts val="0"/>
              </a:spcBef>
              <a:buClr>
                <a:schemeClr val="tx2"/>
              </a:buClr>
              <a:buNone/>
            </a:pPr>
            <a:r>
              <a:rPr lang="en-US" b="1" dirty="0" smtClean="0">
                <a:solidFill>
                  <a:schemeClr val="accent3">
                    <a:lumMod val="50000"/>
                  </a:schemeClr>
                </a:solidFill>
                <a:latin typeface="Times New Roman" panose="02020603050405020304" pitchFamily="18" charset="0"/>
                <a:cs typeface="Times New Roman" panose="02020603050405020304" pitchFamily="18" charset="0"/>
              </a:rPr>
              <a:t>FEATURE </a:t>
            </a:r>
            <a:r>
              <a:rPr lang="en-US" b="1" dirty="0">
                <a:solidFill>
                  <a:schemeClr val="accent3">
                    <a:lumMod val="50000"/>
                  </a:schemeClr>
                </a:solidFill>
                <a:latin typeface="Times New Roman" panose="02020603050405020304" pitchFamily="18" charset="0"/>
                <a:cs typeface="Times New Roman" panose="02020603050405020304" pitchFamily="18" charset="0"/>
              </a:rPr>
              <a:t>TRACKING AND PROCESSING</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0"/>
              </a:spcBef>
              <a:buClr>
                <a:schemeClr val="tx2"/>
              </a:buClr>
            </a:pPr>
            <a:r>
              <a:rPr lang="en-US" dirty="0" smtClean="0">
                <a:solidFill>
                  <a:schemeClr val="tx1"/>
                </a:solidFill>
                <a:latin typeface="Times New Roman" panose="02020603050405020304" pitchFamily="18" charset="0"/>
                <a:cs typeface="Times New Roman" panose="02020603050405020304" pitchFamily="18" charset="0"/>
              </a:rPr>
              <a:t>Features </a:t>
            </a:r>
            <a:r>
              <a:rPr lang="en-US" dirty="0">
                <a:solidFill>
                  <a:schemeClr val="tx1"/>
                </a:solidFill>
                <a:latin typeface="Times New Roman" panose="02020603050405020304" pitchFamily="18" charset="0"/>
                <a:cs typeface="Times New Roman" panose="02020603050405020304" pitchFamily="18" charset="0"/>
              </a:rPr>
              <a:t>should be simple and robust towards sensing and tracking errors present in </a:t>
            </a:r>
            <a:r>
              <a:rPr lang="en-US" dirty="0" smtClean="0">
                <a:solidFill>
                  <a:schemeClr val="tx1"/>
                </a:solidFill>
                <a:latin typeface="Times New Roman" panose="02020603050405020304" pitchFamily="18" charset="0"/>
                <a:cs typeface="Times New Roman" panose="02020603050405020304" pitchFamily="18" charset="0"/>
              </a:rPr>
              <a:t>the provided hand information. </a:t>
            </a:r>
          </a:p>
          <a:p>
            <a:pPr algn="just">
              <a:lnSpc>
                <a:spcPct val="150000"/>
              </a:lnSpc>
              <a:spcBef>
                <a:spcPts val="0"/>
              </a:spcBef>
              <a:buClr>
                <a:schemeClr val="tx2"/>
              </a:buClr>
            </a:pPr>
            <a:r>
              <a:rPr lang="en-US" dirty="0" smtClean="0">
                <a:solidFill>
                  <a:schemeClr val="tx1"/>
                </a:solidFill>
                <a:latin typeface="Times New Roman" panose="02020603050405020304" pitchFamily="18" charset="0"/>
                <a:cs typeface="Times New Roman" panose="02020603050405020304" pitchFamily="18" charset="0"/>
              </a:rPr>
              <a:t>Engineer </a:t>
            </a:r>
            <a:r>
              <a:rPr lang="en-US" dirty="0">
                <a:solidFill>
                  <a:schemeClr val="tx1"/>
                </a:solidFill>
                <a:latin typeface="Times New Roman" panose="02020603050405020304" pitchFamily="18" charset="0"/>
                <a:cs typeface="Times New Roman" panose="02020603050405020304" pitchFamily="18" charset="0"/>
              </a:rPr>
              <a:t>the features </a:t>
            </a:r>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be extracted easily and fast in order to reduce computational </a:t>
            </a:r>
            <a:r>
              <a:rPr lang="en-US" dirty="0" smtClean="0">
                <a:solidFill>
                  <a:schemeClr val="tx1"/>
                </a:solidFill>
                <a:latin typeface="Times New Roman" panose="02020603050405020304" pitchFamily="18" charset="0"/>
                <a:cs typeface="Times New Roman" panose="02020603050405020304" pitchFamily="18" charset="0"/>
              </a:rPr>
              <a:t>overload </a:t>
            </a:r>
            <a:r>
              <a:rPr lang="en-US" dirty="0">
                <a:solidFill>
                  <a:schemeClr val="tx1"/>
                </a:solidFill>
                <a:latin typeface="Times New Roman" panose="02020603050405020304" pitchFamily="18" charset="0"/>
                <a:cs typeface="Times New Roman" panose="02020603050405020304" pitchFamily="18" charset="0"/>
              </a:rPr>
              <a:t>and avoid delay in the overall signal processing. </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buClr>
                <a:schemeClr val="tx2"/>
              </a:buClr>
            </a:pPr>
            <a:r>
              <a:rPr lang="en-US" dirty="0" smtClean="0">
                <a:solidFill>
                  <a:schemeClr val="tx1"/>
                </a:solidFill>
                <a:latin typeface="Times New Roman" panose="02020603050405020304" pitchFamily="18" charset="0"/>
                <a:cs typeface="Times New Roman" panose="02020603050405020304" pitchFamily="18" charset="0"/>
              </a:rPr>
              <a:t>Moreover</a:t>
            </a:r>
            <a:r>
              <a:rPr lang="en-US" dirty="0">
                <a:solidFill>
                  <a:schemeClr val="tx1"/>
                </a:solidFill>
                <a:latin typeface="Times New Roman" panose="02020603050405020304" pitchFamily="18" charset="0"/>
                <a:cs typeface="Times New Roman" panose="02020603050405020304" pitchFamily="18" charset="0"/>
              </a:rPr>
              <a:t>, to avoid dependence on the </a:t>
            </a:r>
            <a:r>
              <a:rPr lang="en-US" dirty="0" smtClean="0">
                <a:solidFill>
                  <a:schemeClr val="tx1"/>
                </a:solidFill>
                <a:latin typeface="Times New Roman" panose="02020603050405020304" pitchFamily="18" charset="0"/>
                <a:cs typeface="Times New Roman" panose="02020603050405020304" pitchFamily="18" charset="0"/>
              </a:rPr>
              <a:t>internal </a:t>
            </a:r>
            <a:r>
              <a:rPr lang="en-US" dirty="0">
                <a:solidFill>
                  <a:schemeClr val="tx1"/>
                </a:solidFill>
                <a:latin typeface="Times New Roman" panose="02020603050405020304" pitchFamily="18" charset="0"/>
                <a:cs typeface="Times New Roman" panose="02020603050405020304" pitchFamily="18" charset="0"/>
              </a:rPr>
              <a:t>feature computation processes, all features base on the hand joint positions only. </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buClr>
                <a:schemeClr val="tx2"/>
              </a:buClr>
            </a:pPr>
            <a:r>
              <a:rPr lang="en-US" dirty="0" smtClean="0">
                <a:solidFill>
                  <a:schemeClr val="tx1"/>
                </a:solidFill>
                <a:latin typeface="Times New Roman" panose="02020603050405020304" pitchFamily="18" charset="0"/>
                <a:cs typeface="Times New Roman" panose="02020603050405020304" pitchFamily="18" charset="0"/>
              </a:rPr>
              <a:t>As </a:t>
            </a:r>
            <a:r>
              <a:rPr lang="en-US" dirty="0">
                <a:solidFill>
                  <a:schemeClr val="tx1"/>
                </a:solidFill>
                <a:latin typeface="Times New Roman" panose="02020603050405020304" pitchFamily="18" charset="0"/>
                <a:cs typeface="Times New Roman" panose="02020603050405020304" pitchFamily="18" charset="0"/>
              </a:rPr>
              <a:t>such, </a:t>
            </a:r>
            <a:r>
              <a:rPr lang="en-US" dirty="0" smtClean="0">
                <a:solidFill>
                  <a:schemeClr val="tx1"/>
                </a:solidFill>
                <a:latin typeface="Times New Roman" panose="02020603050405020304" pitchFamily="18" charset="0"/>
                <a:cs typeface="Times New Roman" panose="02020603050405020304" pitchFamily="18" charset="0"/>
              </a:rPr>
              <a:t>proposed </a:t>
            </a:r>
            <a:r>
              <a:rPr lang="en-US" dirty="0">
                <a:solidFill>
                  <a:schemeClr val="tx1"/>
                </a:solidFill>
                <a:latin typeface="Times New Roman" panose="02020603050405020304" pitchFamily="18" charset="0"/>
                <a:cs typeface="Times New Roman" panose="02020603050405020304" pitchFamily="18" charset="0"/>
              </a:rPr>
              <a:t>game pipeline could also be implemented similarly without a Leap device in the future, e.g. by utilizing video-based systems with </a:t>
            </a:r>
            <a:r>
              <a:rPr lang="en-US" dirty="0" smtClean="0">
                <a:solidFill>
                  <a:schemeClr val="tx1"/>
                </a:solidFill>
                <a:latin typeface="Times New Roman" panose="02020603050405020304" pitchFamily="18" charset="0"/>
                <a:cs typeface="Times New Roman" panose="02020603050405020304" pitchFamily="18" charset="0"/>
              </a:rPr>
              <a:t>hand tracking </a:t>
            </a:r>
            <a:r>
              <a:rPr lang="en-US" dirty="0">
                <a:solidFill>
                  <a:schemeClr val="tx1"/>
                </a:solidFill>
                <a:latin typeface="Times New Roman" panose="02020603050405020304" pitchFamily="18" charset="0"/>
                <a:cs typeface="Times New Roman" panose="02020603050405020304" pitchFamily="18" charset="0"/>
              </a:rPr>
              <a:t>options such as </a:t>
            </a:r>
            <a:r>
              <a:rPr lang="en-US" dirty="0" err="1">
                <a:solidFill>
                  <a:schemeClr val="tx1"/>
                </a:solidFill>
                <a:latin typeface="Times New Roman" panose="02020603050405020304" pitchFamily="18" charset="0"/>
                <a:cs typeface="Times New Roman" panose="02020603050405020304" pitchFamily="18" charset="0"/>
              </a:rPr>
              <a:t>OpenPose</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or </a:t>
            </a:r>
            <a:r>
              <a:rPr lang="en-US" dirty="0" err="1" smtClean="0">
                <a:solidFill>
                  <a:schemeClr val="tx1"/>
                </a:solidFill>
                <a:latin typeface="Times New Roman" panose="02020603050405020304" pitchFamily="18" charset="0"/>
                <a:cs typeface="Times New Roman" panose="02020603050405020304" pitchFamily="18" charset="0"/>
              </a:rPr>
              <a:t>MediaPipe</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720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046" y="2103437"/>
            <a:ext cx="3114822" cy="1325563"/>
          </a:xfrm>
        </p:spPr>
        <p:txBody>
          <a:bodyPr>
            <a:normAutofit/>
          </a:bodyPr>
          <a:lstStyle/>
          <a:p>
            <a:r>
              <a:rPr lang="en-US" b="1" dirty="0">
                <a:latin typeface="+mj-lt"/>
                <a:cs typeface="Times New Roman" panose="02020603050405020304" pitchFamily="18" charset="0"/>
              </a:rPr>
              <a:t>     Index</a:t>
            </a:r>
          </a:p>
        </p:txBody>
      </p:sp>
      <p:sp>
        <p:nvSpPr>
          <p:cNvPr id="3" name="Content Placeholder 2"/>
          <p:cNvSpPr>
            <a:spLocks noGrp="1"/>
          </p:cNvSpPr>
          <p:nvPr>
            <p:ph idx="1"/>
          </p:nvPr>
        </p:nvSpPr>
        <p:spPr>
          <a:xfrm>
            <a:off x="3576918" y="215154"/>
            <a:ext cx="7144870" cy="6041268"/>
          </a:xfrm>
        </p:spPr>
        <p:txBody>
          <a:bodyPr>
            <a:noAutofit/>
          </a:bodyPr>
          <a:lstStyle/>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Abstract</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Introduction</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Literature Survey</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Statement of Problem</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Objectives</a:t>
            </a:r>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lvl="2">
              <a:lnSpc>
                <a:spcPct val="100000"/>
              </a:lnSpc>
            </a:pPr>
            <a:r>
              <a:rPr lang="en-US" sz="2400" dirty="0">
                <a:solidFill>
                  <a:schemeClr val="tx2">
                    <a:lumMod val="75000"/>
                  </a:schemeClr>
                </a:solidFill>
                <a:latin typeface="Times New Roman" panose="02020603050405020304" pitchFamily="18" charset="0"/>
                <a:cs typeface="Times New Roman" panose="02020603050405020304" pitchFamily="18" charset="0"/>
              </a:rPr>
              <a:t>Hardware and Software </a:t>
            </a:r>
            <a:r>
              <a:rPr lang="en-US" sz="2400" dirty="0" smtClean="0">
                <a:solidFill>
                  <a:schemeClr val="tx2">
                    <a:lumMod val="75000"/>
                  </a:schemeClr>
                </a:solidFill>
                <a:latin typeface="Times New Roman" panose="02020603050405020304" pitchFamily="18" charset="0"/>
                <a:cs typeface="Times New Roman" panose="02020603050405020304" pitchFamily="18" charset="0"/>
              </a:rPr>
              <a:t>Requirements</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Existing System</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Proposed System</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Approach and Algorithm</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UML Diagrams</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Results</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Conclusion and Future Work</a:t>
            </a:r>
          </a:p>
          <a:p>
            <a:pPr lvl="2">
              <a:lnSpc>
                <a:spcPct val="100000"/>
              </a:lnSpc>
            </a:pPr>
            <a:r>
              <a:rPr lang="en-US" sz="2400" dirty="0" smtClean="0">
                <a:solidFill>
                  <a:schemeClr val="tx2">
                    <a:lumMod val="75000"/>
                  </a:schemeClr>
                </a:solidFill>
                <a:latin typeface="Times New Roman" panose="02020603050405020304" pitchFamily="18" charset="0"/>
                <a:cs typeface="Times New Roman" panose="02020603050405020304" pitchFamily="18" charset="0"/>
              </a:rPr>
              <a:t>References </a:t>
            </a:r>
          </a:p>
          <a:p>
            <a:pPr lvl="2">
              <a:lnSpc>
                <a:spcPct val="100000"/>
              </a:lnSpc>
            </a:pPr>
            <a:endParaRPr lang="en-US" sz="2400" dirty="0" smtClean="0">
              <a:solidFill>
                <a:schemeClr val="tx2">
                  <a:lumMod val="75000"/>
                </a:schemeClr>
              </a:solidFill>
              <a:latin typeface="Times New Roman" panose="02020603050405020304" pitchFamily="18" charset="0"/>
              <a:cs typeface="Times New Roman" panose="02020603050405020304" pitchFamily="18" charset="0"/>
            </a:endParaRPr>
          </a:p>
          <a:p>
            <a:pPr lvl="2">
              <a:lnSpc>
                <a:spcPct val="100000"/>
              </a:lnSpc>
              <a:buNone/>
            </a:pP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lgn="just">
              <a:lnSpc>
                <a:spcPct val="150000"/>
              </a:lnSpc>
              <a:spcBef>
                <a:spcPts val="0"/>
              </a:spcBef>
              <a:buClr>
                <a:schemeClr val="tx2"/>
              </a:buClr>
              <a:buNone/>
            </a:pPr>
            <a:r>
              <a:rPr lang="en-US" b="1" dirty="0">
                <a:solidFill>
                  <a:schemeClr val="accent3">
                    <a:lumMod val="50000"/>
                  </a:schemeClr>
                </a:solidFill>
                <a:latin typeface="Times New Roman" panose="02020603050405020304" pitchFamily="18" charset="0"/>
                <a:cs typeface="Times New Roman" panose="02020603050405020304" pitchFamily="18" charset="0"/>
              </a:rPr>
              <a:t>FEATURE TRACKING AND PROCESSING</a:t>
            </a:r>
            <a:r>
              <a:rPr lang="en-US" dirty="0">
                <a:solidFill>
                  <a:schemeClr val="tx1"/>
                </a:solidFill>
                <a:latin typeface="Times New Roman" panose="02020603050405020304" pitchFamily="18" charset="0"/>
                <a:cs typeface="Times New Roman" panose="02020603050405020304" pitchFamily="18" charset="0"/>
              </a:rPr>
              <a:t> :</a:t>
            </a:r>
          </a:p>
          <a:p>
            <a:endParaRPr lang="en-US" dirty="0" smtClean="0"/>
          </a:p>
          <a:p>
            <a:pPr marL="457200" indent="-457200">
              <a:buAutoNum type="arabicParenR"/>
            </a:pPr>
            <a:r>
              <a:rPr lang="en-US" b="1" dirty="0" smtClean="0">
                <a:solidFill>
                  <a:srgbClr val="000000"/>
                </a:solidFill>
                <a:latin typeface="Times New Roman" panose="02020603050405020304" pitchFamily="18" charset="0"/>
                <a:ea typeface="Times New Roman" panose="02020603050405020304" pitchFamily="18" charset="0"/>
              </a:rPr>
              <a:t>MOVEMENT </a:t>
            </a:r>
            <a:r>
              <a:rPr lang="en-US" b="1" dirty="0">
                <a:solidFill>
                  <a:srgbClr val="000000"/>
                </a:solidFill>
                <a:latin typeface="Times New Roman" panose="02020603050405020304" pitchFamily="18" charset="0"/>
                <a:ea typeface="Times New Roman" panose="02020603050405020304" pitchFamily="18" charset="0"/>
              </a:rPr>
              <a:t>SEGMENTATION </a:t>
            </a:r>
            <a:r>
              <a:rPr lang="en-US" b="1" dirty="0" smtClean="0">
                <a:solidFill>
                  <a:srgbClr val="000000"/>
                </a:solidFill>
                <a:latin typeface="Times New Roman" panose="02020603050405020304" pitchFamily="18" charset="0"/>
                <a:ea typeface="Times New Roman" panose="02020603050405020304" pitchFamily="18" charset="0"/>
              </a:rPr>
              <a:t>FEATURES</a:t>
            </a:r>
          </a:p>
          <a:p>
            <a:pPr marL="457200" indent="-457200">
              <a:buAutoNum type="arabicParenR"/>
            </a:pPr>
            <a:endParaRPr lang="en-US" b="1" dirty="0">
              <a:solidFill>
                <a:srgbClr val="000000"/>
              </a:solidFill>
              <a:latin typeface="Times New Roman" panose="02020603050405020304" pitchFamily="18" charset="0"/>
              <a:ea typeface="Times New Roman" panose="02020603050405020304" pitchFamily="18" charset="0"/>
            </a:endParaRPr>
          </a:p>
          <a:p>
            <a:pPr marL="457200" lvl="0" indent="-457200">
              <a:buFont typeface="Arial" pitchFamily="34" charset="0"/>
              <a:buAutoNum type="arabicParenR"/>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SHAPE RECOGNITION FEATURES </a:t>
            </a:r>
            <a:r>
              <a:rPr lang="en-US" b="1" dirty="0" smtClean="0">
                <a:solidFill>
                  <a:srgbClr val="000000"/>
                </a:solidFill>
                <a:latin typeface="Times New Roman" panose="02020603050405020304" pitchFamily="18" charset="0"/>
                <a:ea typeface="Times New Roman" panose="02020603050405020304" pitchFamily="18" charset="0"/>
              </a:rPr>
              <a:t> </a:t>
            </a:r>
          </a:p>
          <a:p>
            <a:pPr marL="457200" indent="-457200">
              <a:buAutoNum type="arabicParenR"/>
            </a:pPr>
            <a:endParaRPr lang="en-US" b="1" dirty="0">
              <a:solidFill>
                <a:srgbClr val="000000"/>
              </a:solidFill>
              <a:latin typeface="Times New Roman" panose="02020603050405020304" pitchFamily="18" charset="0"/>
              <a:ea typeface="Times New Roman" panose="02020603050405020304" pitchFamily="18" charset="0"/>
            </a:endParaRPr>
          </a:p>
          <a:p>
            <a:pPr marL="457200" indent="-457200">
              <a:buAutoNum type="arabicParenR"/>
            </a:pPr>
            <a:endParaRPr lang="en-US" b="1" dirty="0">
              <a:solidFill>
                <a:srgbClr val="000000"/>
              </a:solidFill>
              <a:latin typeface="Times New Roman" panose="02020603050405020304" pitchFamily="18" charset="0"/>
              <a:ea typeface="Times New Roman" panose="02020603050405020304" pitchFamily="18" charset="0"/>
            </a:endParaRPr>
          </a:p>
        </p:txBody>
      </p:sp>
      <p:sp>
        <p:nvSpPr>
          <p:cNvPr id="4" name="Title 1"/>
          <p:cNvSpPr>
            <a:spLocks noGrp="1"/>
          </p:cNvSpPr>
          <p:nvPr>
            <p:ph type="title"/>
          </p:nvPr>
        </p:nvSpPr>
        <p:spPr>
          <a:xfrm>
            <a:off x="609600" y="0"/>
            <a:ext cx="10972800" cy="1164657"/>
          </a:xfrm>
        </p:spPr>
        <p:txBody>
          <a:bodyPr/>
          <a:lstStyle/>
          <a:p>
            <a:pPr algn="l"/>
            <a:r>
              <a:rPr lang="en-US" dirty="0" smtClean="0"/>
              <a:t>Algorithm</a:t>
            </a:r>
            <a:endParaRPr lang="en-US" dirty="0"/>
          </a:p>
        </p:txBody>
      </p:sp>
    </p:spTree>
    <p:extLst>
      <p:ext uri="{BB962C8B-B14F-4D97-AF65-F5344CB8AC3E}">
        <p14:creationId xmlns:p14="http://schemas.microsoft.com/office/powerpoint/2010/main" val="2863467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Algorithm</a:t>
            </a:r>
            <a:endParaRPr lang="en-US" dirty="0"/>
          </a:p>
        </p:txBody>
      </p:sp>
      <p:sp>
        <p:nvSpPr>
          <p:cNvPr id="3" name="Content Placeholder 2"/>
          <p:cNvSpPr>
            <a:spLocks noGrp="1"/>
          </p:cNvSpPr>
          <p:nvPr>
            <p:ph idx="1"/>
          </p:nvPr>
        </p:nvSpPr>
        <p:spPr/>
        <p:txBody>
          <a:bodyPr>
            <a:normAutofit/>
          </a:bodyPr>
          <a:lstStyle/>
          <a:p>
            <a:pPr marL="0" lvl="0" indent="0" algn="just">
              <a:lnSpc>
                <a:spcPct val="150000"/>
              </a:lnSpc>
              <a:spcBef>
                <a:spcPts val="0"/>
              </a:spcBef>
              <a:buNone/>
            </a:pPr>
            <a:r>
              <a:rPr lang="en-US" b="1" dirty="0">
                <a:solidFill>
                  <a:schemeClr val="accent3">
                    <a:lumMod val="50000"/>
                  </a:schemeClr>
                </a:solidFill>
                <a:latin typeface="Times New Roman" panose="02020603050405020304" pitchFamily="18" charset="0"/>
                <a:cs typeface="Times New Roman" panose="02020603050405020304" pitchFamily="18" charset="0"/>
              </a:rPr>
              <a:t>FEATURE TRACKING AND PROCESSING</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rgbClr val="000000"/>
              </a:solidFill>
              <a:latin typeface="Times New Roman" panose="02020603050405020304" pitchFamily="18" charset="0"/>
              <a:ea typeface="Times New Roman" panose="02020603050405020304" pitchFamily="18" charset="0"/>
            </a:endParaRPr>
          </a:p>
          <a:p>
            <a:pPr marL="457200" marR="0" indent="-457200" algn="just">
              <a:lnSpc>
                <a:spcPct val="150000"/>
              </a:lnSpc>
              <a:spcBef>
                <a:spcPts val="0"/>
              </a:spcBef>
              <a:spcAft>
                <a:spcPts val="0"/>
              </a:spcAft>
              <a:buAutoNum type="arabicParenR"/>
            </a:pPr>
            <a:r>
              <a:rPr lang="en-US" sz="2000" b="1" dirty="0" smtClean="0">
                <a:solidFill>
                  <a:srgbClr val="000000"/>
                </a:solidFill>
                <a:latin typeface="Times New Roman" panose="02020603050405020304" pitchFamily="18" charset="0"/>
                <a:ea typeface="Times New Roman" panose="02020603050405020304" pitchFamily="18" charset="0"/>
              </a:rPr>
              <a:t>MOVEMENT </a:t>
            </a:r>
            <a:r>
              <a:rPr lang="en-US" sz="2000" b="1" dirty="0">
                <a:solidFill>
                  <a:srgbClr val="000000"/>
                </a:solidFill>
                <a:latin typeface="Times New Roman" panose="02020603050405020304" pitchFamily="18" charset="0"/>
                <a:ea typeface="Times New Roman" panose="02020603050405020304" pitchFamily="18" charset="0"/>
              </a:rPr>
              <a:t>SEGMENTATION FEATURES </a:t>
            </a:r>
            <a:endParaRPr lang="en-US" sz="2000" b="1" dirty="0" smtClean="0">
              <a:solidFill>
                <a:srgbClr val="000000"/>
              </a:solidFill>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000" dirty="0" smtClean="0">
                <a:solidFill>
                  <a:srgbClr val="000000"/>
                </a:solidFill>
                <a:latin typeface="Times New Roman" panose="02020603050405020304" pitchFamily="18" charset="0"/>
                <a:ea typeface="Times New Roman" panose="02020603050405020304" pitchFamily="18" charset="0"/>
              </a:rPr>
              <a:t>Form </a:t>
            </a:r>
            <a:r>
              <a:rPr lang="en-US" sz="2000" dirty="0">
                <a:solidFill>
                  <a:srgbClr val="000000"/>
                </a:solidFill>
                <a:latin typeface="Times New Roman" panose="02020603050405020304" pitchFamily="18" charset="0"/>
                <a:ea typeface="Times New Roman" panose="02020603050405020304" pitchFamily="18" charset="0"/>
              </a:rPr>
              <a:t>the set of feature representations </a:t>
            </a:r>
            <a:r>
              <a:rPr lang="en-US" sz="2000" dirty="0" err="1">
                <a:solidFill>
                  <a:srgbClr val="000000"/>
                </a:solidFill>
                <a:latin typeface="Times New Roman" panose="02020603050405020304" pitchFamily="18" charset="0"/>
                <a:ea typeface="Times New Roman" panose="02020603050405020304" pitchFamily="18" charset="0"/>
              </a:rPr>
              <a:t>FSeg</a:t>
            </a:r>
            <a:r>
              <a:rPr lang="en-US" sz="2000" dirty="0">
                <a:solidFill>
                  <a:srgbClr val="000000"/>
                </a:solidFill>
                <a:latin typeface="Times New Roman" panose="02020603050405020304" pitchFamily="18" charset="0"/>
                <a:ea typeface="Times New Roman" panose="02020603050405020304" pitchFamily="18" charset="0"/>
              </a:rPr>
              <a:t> utilizing the basic velocity and direction vectors of a player’s hand. These </a:t>
            </a:r>
            <a:r>
              <a:rPr lang="en-US" sz="2000" dirty="0" smtClean="0">
                <a:solidFill>
                  <a:srgbClr val="000000"/>
                </a:solidFill>
                <a:latin typeface="Times New Roman" panose="02020603050405020304" pitchFamily="18" charset="0"/>
                <a:ea typeface="Times New Roman" panose="02020603050405020304" pitchFamily="18" charset="0"/>
              </a:rPr>
              <a:t>are              </a:t>
            </a:r>
            <a:r>
              <a:rPr lang="en-US" sz="2000" dirty="0">
                <a:solidFill>
                  <a:srgbClr val="000000"/>
                </a:solidFill>
                <a:latin typeface="Times New Roman" panose="02020603050405020304" pitchFamily="18" charset="0"/>
                <a:ea typeface="Times New Roman" panose="02020603050405020304" pitchFamily="18" charset="0"/>
              </a:rPr>
              <a:t>representing the velocity in 3D space of any joint j ∈ J </a:t>
            </a:r>
            <a:r>
              <a:rPr lang="en-US" sz="2000" dirty="0" smtClean="0">
                <a:solidFill>
                  <a:srgbClr val="000000"/>
                </a:solidFill>
                <a:latin typeface="Times New Roman" panose="02020603050405020304" pitchFamily="18" charset="0"/>
                <a:ea typeface="Times New Roman" panose="02020603050405020304" pitchFamily="18" charset="0"/>
              </a:rPr>
              <a:t>as</a:t>
            </a:r>
          </a:p>
          <a:p>
            <a:pPr marL="0" marR="0" indent="0" algn="just">
              <a:lnSpc>
                <a:spcPct val="150000"/>
              </a:lnSpc>
              <a:spcBef>
                <a:spcPts val="0"/>
              </a:spcBef>
              <a:spcAft>
                <a:spcPts val="0"/>
              </a:spcAft>
              <a:buNone/>
            </a:pPr>
            <a:endParaRPr lang="en-US" sz="2000" dirty="0">
              <a:solidFill>
                <a:srgbClr val="000000"/>
              </a:solidFill>
              <a:latin typeface="Times New Roman" panose="02020603050405020304" pitchFamily="18" charset="0"/>
              <a:ea typeface="Times New Roman" panose="02020603050405020304" pitchFamily="18" charset="0"/>
            </a:endParaRPr>
          </a:p>
          <a:p>
            <a:endParaRPr lang="en-US" dirty="0" smtClean="0"/>
          </a:p>
          <a:p>
            <a:endParaRPr lang="en-US" dirty="0"/>
          </a:p>
          <a:p>
            <a:r>
              <a:rPr lang="en-US" dirty="0">
                <a:solidFill>
                  <a:schemeClr val="tx1"/>
                </a:solidFill>
                <a:latin typeface="Times New Roman" panose="02020603050405020304" pitchFamily="18" charset="0"/>
                <a:cs typeface="Times New Roman" panose="02020603050405020304" pitchFamily="18" charset="0"/>
              </a:rPr>
              <a:t>whereas J constitutes the set of palm and finger tip joints, and </a:t>
            </a:r>
            <a:r>
              <a:rPr lang="en-US" dirty="0" smtClean="0">
                <a:solidFill>
                  <a:schemeClr val="tx1"/>
                </a:solidFill>
                <a:latin typeface="Times New Roman" panose="02020603050405020304" pitchFamily="18" charset="0"/>
                <a:cs typeface="Times New Roman" panose="02020603050405020304" pitchFamily="18" charset="0"/>
              </a:rPr>
              <a:t>         representing </a:t>
            </a:r>
            <a:r>
              <a:rPr lang="en-US" dirty="0">
                <a:solidFill>
                  <a:schemeClr val="tx1"/>
                </a:solidFill>
                <a:latin typeface="Times New Roman" panose="02020603050405020304" pitchFamily="18" charset="0"/>
                <a:cs typeface="Times New Roman" panose="02020603050405020304" pitchFamily="18" charset="0"/>
              </a:rPr>
              <a:t>relative changes of the vectors d ∈ D as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7493" y="3206496"/>
            <a:ext cx="533451" cy="4336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062" y="3640182"/>
            <a:ext cx="2599408" cy="13948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254" y="4945353"/>
            <a:ext cx="663162" cy="517898"/>
          </a:xfrm>
          <a:prstGeom prst="rect">
            <a:avLst/>
          </a:prstGeom>
        </p:spPr>
      </p:pic>
    </p:spTree>
    <p:extLst>
      <p:ext uri="{BB962C8B-B14F-4D97-AF65-F5344CB8AC3E}">
        <p14:creationId xmlns:p14="http://schemas.microsoft.com/office/powerpoint/2010/main" val="3333881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Algorithm</a:t>
            </a:r>
            <a:endParaRPr lang="en-US" dirty="0"/>
          </a:p>
        </p:txBody>
      </p:sp>
      <p:sp>
        <p:nvSpPr>
          <p:cNvPr id="3" name="Content Placeholder 2"/>
          <p:cNvSpPr>
            <a:spLocks noGrp="1"/>
          </p:cNvSpPr>
          <p:nvPr>
            <p:ph idx="1"/>
          </p:nvPr>
        </p:nvSpPr>
        <p:spPr>
          <a:xfrm>
            <a:off x="609600" y="1600201"/>
            <a:ext cx="10972800" cy="4800599"/>
          </a:xfrm>
        </p:spPr>
        <p:txBody>
          <a:bodyPr>
            <a:normAutofit lnSpcReduction="10000"/>
          </a:bodyPr>
          <a:lstStyle/>
          <a:p>
            <a:pPr marL="0" lvl="0" indent="0" algn="just">
              <a:lnSpc>
                <a:spcPct val="150000"/>
              </a:lnSpc>
              <a:spcBef>
                <a:spcPts val="0"/>
              </a:spcBef>
              <a:buNone/>
            </a:pPr>
            <a:r>
              <a:rPr lang="en-US" b="1" dirty="0">
                <a:solidFill>
                  <a:schemeClr val="accent3">
                    <a:lumMod val="50000"/>
                  </a:schemeClr>
                </a:solidFill>
                <a:latin typeface="Times New Roman" panose="02020603050405020304" pitchFamily="18" charset="0"/>
                <a:cs typeface="Times New Roman" panose="02020603050405020304" pitchFamily="18" charset="0"/>
              </a:rPr>
              <a:t>FEATURE TRACKING AND PROCESSING</a:t>
            </a:r>
            <a:r>
              <a:rPr lang="en-US" dirty="0">
                <a:solidFill>
                  <a:schemeClr val="tx1"/>
                </a:solidFill>
                <a:latin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ea typeface="Times New Roman" panose="02020603050405020304" pitchFamily="18" charset="0"/>
            </a:endParaRPr>
          </a:p>
          <a:p>
            <a:pPr marL="457200" marR="0" indent="-457200" algn="just">
              <a:lnSpc>
                <a:spcPct val="150000"/>
              </a:lnSpc>
              <a:spcBef>
                <a:spcPts val="0"/>
              </a:spcBef>
              <a:spcAft>
                <a:spcPts val="0"/>
              </a:spcAft>
              <a:buAutoNum type="arabicParenR"/>
            </a:pPr>
            <a:r>
              <a:rPr lang="en-US" sz="2000" b="1" dirty="0">
                <a:solidFill>
                  <a:srgbClr val="000000"/>
                </a:solidFill>
                <a:latin typeface="Times New Roman" panose="02020603050405020304" pitchFamily="18" charset="0"/>
                <a:ea typeface="Times New Roman" panose="02020603050405020304" pitchFamily="18" charset="0"/>
              </a:rPr>
              <a:t>MOVEMENT SEGMENTATION FEATURES </a:t>
            </a:r>
          </a:p>
          <a:p>
            <a:endParaRPr lang="en-US" dirty="0" smtClean="0"/>
          </a:p>
          <a:p>
            <a:endParaRPr lang="en-US" dirty="0"/>
          </a:p>
          <a:p>
            <a:endParaRPr lang="en-US" dirty="0" smtClean="0"/>
          </a:p>
          <a:p>
            <a:pPr marL="0" indent="0">
              <a:buNone/>
            </a:pPr>
            <a:endParaRPr lang="en-US" dirty="0" smtClean="0"/>
          </a:p>
          <a:p>
            <a:pPr marL="0" indent="0">
              <a:buNone/>
            </a:pPr>
            <a:endParaRPr lang="en-US" dirty="0" smtClean="0"/>
          </a:p>
          <a:p>
            <a:r>
              <a:rPr lang="en-US" dirty="0">
                <a:solidFill>
                  <a:schemeClr val="tx1"/>
                </a:solidFill>
                <a:latin typeface="Times New Roman" panose="02020603050405020304" pitchFamily="18" charset="0"/>
                <a:cs typeface="Times New Roman" panose="02020603050405020304" pitchFamily="18" charset="0"/>
              </a:rPr>
              <a:t>whereas D constitutes the set of normal and direction vectors of the palm and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 [2, . . . , n] with n denoting the length of a motion sequence. The final feature set is then defined as</a:t>
            </a:r>
          </a:p>
          <a:p>
            <a:r>
              <a:rPr lang="en-US" dirty="0" smtClean="0">
                <a:solidFill>
                  <a:schemeClr val="tx1"/>
                </a:solidFill>
                <a:latin typeface="Times New Roman" panose="02020603050405020304" pitchFamily="18" charset="0"/>
                <a:cs typeface="Times New Roman" panose="02020603050405020304" pitchFamily="18" charset="0"/>
              </a:rPr>
              <a:t>  			for </a:t>
            </a:r>
            <a:r>
              <a:rPr lang="en-US" dirty="0">
                <a:solidFill>
                  <a:schemeClr val="tx1"/>
                </a:solidFill>
                <a:latin typeface="Times New Roman" panose="02020603050405020304" pitchFamily="18" charset="0"/>
                <a:cs typeface="Times New Roman" panose="02020603050405020304" pitchFamily="18" charset="0"/>
              </a:rPr>
              <a:t>all j and d respectively.</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75" t="9150" r="575" b="7085"/>
          <a:stretch/>
        </p:blipFill>
        <p:spPr>
          <a:xfrm>
            <a:off x="1307292" y="2858947"/>
            <a:ext cx="4838865" cy="17553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768" y="5788679"/>
            <a:ext cx="2231316" cy="512665"/>
          </a:xfrm>
          <a:prstGeom prst="rect">
            <a:avLst/>
          </a:prstGeom>
        </p:spPr>
      </p:pic>
    </p:spTree>
    <p:extLst>
      <p:ext uri="{BB962C8B-B14F-4D97-AF65-F5344CB8AC3E}">
        <p14:creationId xmlns:p14="http://schemas.microsoft.com/office/powerpoint/2010/main" val="1383393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0"/>
            <a:ext cx="10972800" cy="1600200"/>
          </a:xfrm>
        </p:spPr>
        <p:txBody>
          <a:bodyPr/>
          <a:lstStyle/>
          <a:p>
            <a:pPr algn="l"/>
            <a:r>
              <a:rPr lang="en-US" dirty="0" smtClean="0"/>
              <a:t>Algorithm</a:t>
            </a:r>
            <a:endParaRPr lang="en-US" dirty="0"/>
          </a:p>
        </p:txBody>
      </p:sp>
      <p:sp>
        <p:nvSpPr>
          <p:cNvPr id="5" name="Content Placeholder 2"/>
          <p:cNvSpPr>
            <a:spLocks noGrp="1"/>
          </p:cNvSpPr>
          <p:nvPr>
            <p:ph idx="1"/>
          </p:nvPr>
        </p:nvSpPr>
        <p:spPr>
          <a:xfrm>
            <a:off x="609600" y="1600201"/>
            <a:ext cx="10972800" cy="4951070"/>
          </a:xfrm>
        </p:spPr>
        <p:txBody>
          <a:bodyPr>
            <a:normAutofit lnSpcReduction="10000"/>
          </a:bodyPr>
          <a:lstStyle/>
          <a:p>
            <a:pPr marL="0" lvl="0" indent="0" algn="just">
              <a:lnSpc>
                <a:spcPct val="150000"/>
              </a:lnSpc>
              <a:spcBef>
                <a:spcPts val="0"/>
              </a:spcBef>
              <a:buNone/>
            </a:pPr>
            <a:r>
              <a:rPr lang="en-US" b="1" dirty="0">
                <a:solidFill>
                  <a:schemeClr val="accent3">
                    <a:lumMod val="50000"/>
                  </a:schemeClr>
                </a:solidFill>
                <a:latin typeface="Times New Roman" panose="02020603050405020304" pitchFamily="18" charset="0"/>
                <a:cs typeface="Times New Roman" panose="02020603050405020304" pitchFamily="18" charset="0"/>
              </a:rPr>
              <a:t>FEATURE TRACKING AND PROCESSING</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t>
            </a:r>
          </a:p>
          <a:p>
            <a:pPr marL="0" lvl="0" indent="0" algn="just">
              <a:lnSpc>
                <a:spcPct val="150000"/>
              </a:lnSpc>
              <a:spcBef>
                <a:spcPts val="0"/>
              </a:spcBef>
              <a:buNone/>
            </a:pPr>
            <a:r>
              <a:rPr lang="en-US" b="1" dirty="0" smtClean="0">
                <a:solidFill>
                  <a:schemeClr val="tx1"/>
                </a:solidFill>
                <a:latin typeface="Times New Roman" panose="02020603050405020304" pitchFamily="18" charset="0"/>
                <a:cs typeface="Times New Roman" panose="02020603050405020304" pitchFamily="18" charset="0"/>
              </a:rPr>
              <a:t>2</a:t>
            </a:r>
            <a:r>
              <a:rPr lang="en-US" b="1" dirty="0">
                <a:solidFill>
                  <a:schemeClr val="tx1"/>
                </a:solidFill>
                <a:latin typeface="Times New Roman" panose="02020603050405020304" pitchFamily="18" charset="0"/>
                <a:cs typeface="Times New Roman" panose="02020603050405020304" pitchFamily="18" charset="0"/>
              </a:rPr>
              <a:t>) SHAPE RECOGNITION FEATURES </a:t>
            </a:r>
            <a:endParaRPr lang="en-US"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pPr>
            <a:r>
              <a:rPr lang="en-US" dirty="0" smtClean="0">
                <a:solidFill>
                  <a:schemeClr val="tx1"/>
                </a:solidFill>
                <a:latin typeface="Times New Roman" panose="02020603050405020304" pitchFamily="18" charset="0"/>
                <a:cs typeface="Times New Roman" panose="02020603050405020304" pitchFamily="18" charset="0"/>
              </a:rPr>
              <a:t>Utilizing </a:t>
            </a:r>
            <a:r>
              <a:rPr lang="en-US" dirty="0">
                <a:solidFill>
                  <a:schemeClr val="tx1"/>
                </a:solidFill>
                <a:latin typeface="Times New Roman" panose="02020603050405020304" pitchFamily="18" charset="0"/>
                <a:cs typeface="Times New Roman" panose="02020603050405020304" pitchFamily="18" charset="0"/>
              </a:rPr>
              <a:t>the positions </a:t>
            </a:r>
            <a:r>
              <a:rPr lang="en-US" dirty="0" smtClean="0">
                <a:solidFill>
                  <a:schemeClr val="tx1"/>
                </a:solidFill>
                <a:latin typeface="Times New Roman" panose="02020603050405020304" pitchFamily="18" charset="0"/>
                <a:cs typeface="Times New Roman" panose="02020603050405020304" pitchFamily="18" charset="0"/>
              </a:rPr>
              <a:t>of finger </a:t>
            </a:r>
            <a:r>
              <a:rPr lang="en-US" dirty="0">
                <a:solidFill>
                  <a:schemeClr val="tx1"/>
                </a:solidFill>
                <a:latin typeface="Times New Roman" panose="02020603050405020304" pitchFamily="18" charset="0"/>
                <a:cs typeface="Times New Roman" panose="02020603050405020304" pitchFamily="18" charset="0"/>
              </a:rPr>
              <a:t>joints in 3-dimensional space, the classes ’Rock’, ’Paper’ and ’Scissors’ can be uniquely described by their angular and distal relations. </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set of feature representations </a:t>
            </a:r>
            <a:r>
              <a:rPr lang="en-US" dirty="0" err="1">
                <a:solidFill>
                  <a:schemeClr val="tx1"/>
                </a:solidFill>
                <a:latin typeface="Times New Roman" panose="02020603050405020304" pitchFamily="18" charset="0"/>
                <a:cs typeface="Times New Roman" panose="02020603050405020304" pitchFamily="18" charset="0"/>
              </a:rPr>
              <a:t>FShape</a:t>
            </a:r>
            <a:r>
              <a:rPr lang="en-US" dirty="0">
                <a:solidFill>
                  <a:schemeClr val="tx1"/>
                </a:solidFill>
                <a:latin typeface="Times New Roman" panose="02020603050405020304" pitchFamily="18" charset="0"/>
                <a:cs typeface="Times New Roman" panose="02020603050405020304" pitchFamily="18" charset="0"/>
              </a:rPr>
              <a:t> therefore constitutes the normalized inter-joint angles computed from a hand’s raw joint positions</a:t>
            </a:r>
            <a:r>
              <a:rPr lang="en-US"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0"/>
              </a:spcBef>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For all neighboring finger bones, </a:t>
            </a:r>
            <a:r>
              <a:rPr lang="en-US" dirty="0" smtClean="0">
                <a:solidFill>
                  <a:schemeClr val="tx1"/>
                </a:solidFill>
                <a:latin typeface="Times New Roman" panose="02020603050405020304" pitchFamily="18" charset="0"/>
                <a:cs typeface="Times New Roman" panose="02020603050405020304" pitchFamily="18" charset="0"/>
              </a:rPr>
              <a:t>compute </a:t>
            </a:r>
            <a:r>
              <a:rPr lang="en-US" dirty="0">
                <a:solidFill>
                  <a:schemeClr val="tx1"/>
                </a:solidFill>
                <a:latin typeface="Times New Roman" panose="02020603050405020304" pitchFamily="18" charset="0"/>
                <a:cs typeface="Times New Roman" panose="02020603050405020304" pitchFamily="18" charset="0"/>
              </a:rPr>
              <a:t>the angle α of the length-normalized inner product of the two </a:t>
            </a:r>
            <a:r>
              <a:rPr lang="en-US" dirty="0" smtClean="0">
                <a:solidFill>
                  <a:schemeClr val="tx1"/>
                </a:solidFill>
                <a:latin typeface="Times New Roman" panose="02020603050405020304" pitchFamily="18" charset="0"/>
                <a:cs typeface="Times New Roman" panose="02020603050405020304" pitchFamily="18" charset="0"/>
              </a:rPr>
              <a:t>vectors              and            representing </a:t>
            </a:r>
            <a:r>
              <a:rPr lang="en-US" dirty="0">
                <a:solidFill>
                  <a:schemeClr val="tx1"/>
                </a:solidFill>
                <a:latin typeface="Times New Roman" panose="02020603050405020304" pitchFamily="18" charset="0"/>
                <a:cs typeface="Times New Roman" panose="02020603050405020304" pitchFamily="18" charset="0"/>
              </a:rPr>
              <a:t>the respective </a:t>
            </a:r>
            <a:r>
              <a:rPr lang="en-US" dirty="0" smtClean="0">
                <a:solidFill>
                  <a:schemeClr val="tx1"/>
                </a:solidFill>
                <a:latin typeface="Times New Roman" panose="02020603050405020304" pitchFamily="18" charset="0"/>
                <a:cs typeface="Times New Roman" panose="02020603050405020304" pitchFamily="18" charset="0"/>
              </a:rPr>
              <a:t>bones (J1</a:t>
            </a:r>
            <a:r>
              <a:rPr lang="en-US" dirty="0">
                <a:solidFill>
                  <a:schemeClr val="tx1"/>
                </a:solidFill>
                <a:latin typeface="Times New Roman" panose="02020603050405020304" pitchFamily="18" charset="0"/>
                <a:cs typeface="Times New Roman" panose="02020603050405020304" pitchFamily="18" charset="0"/>
              </a:rPr>
              <a:t>, J2) and (J3, J4) as</a:t>
            </a:r>
            <a:endParaRPr lang="en-US" dirty="0">
              <a:solidFill>
                <a:srgbClr val="000000"/>
              </a:solidFill>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1990" y="5330623"/>
            <a:ext cx="756148" cy="46987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5858" y="5294034"/>
            <a:ext cx="767995" cy="469870"/>
          </a:xfrm>
          <a:prstGeom prst="rect">
            <a:avLst/>
          </a:prstGeom>
        </p:spPr>
      </p:pic>
    </p:spTree>
    <p:extLst>
      <p:ext uri="{BB962C8B-B14F-4D97-AF65-F5344CB8AC3E}">
        <p14:creationId xmlns:p14="http://schemas.microsoft.com/office/powerpoint/2010/main" val="1696925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0"/>
            <a:ext cx="10972800" cy="1600200"/>
          </a:xfrm>
        </p:spPr>
        <p:txBody>
          <a:bodyPr/>
          <a:lstStyle/>
          <a:p>
            <a:pPr algn="l"/>
            <a:r>
              <a:rPr lang="en-US" dirty="0" smtClean="0"/>
              <a:t>Algorithm</a:t>
            </a:r>
            <a:endParaRPr lang="en-US" dirty="0"/>
          </a:p>
        </p:txBody>
      </p:sp>
      <p:sp>
        <p:nvSpPr>
          <p:cNvPr id="5" name="Content Placeholder 2"/>
          <p:cNvSpPr>
            <a:spLocks noGrp="1"/>
          </p:cNvSpPr>
          <p:nvPr>
            <p:ph idx="1"/>
          </p:nvPr>
        </p:nvSpPr>
        <p:spPr/>
        <p:txBody>
          <a:bodyPr>
            <a:normAutofit fontScale="92500" lnSpcReduction="10000"/>
          </a:bodyPr>
          <a:lstStyle/>
          <a:p>
            <a:pPr marL="0" lvl="0" indent="0" algn="just">
              <a:lnSpc>
                <a:spcPct val="150000"/>
              </a:lnSpc>
              <a:spcBef>
                <a:spcPts val="0"/>
              </a:spcBef>
              <a:buNone/>
            </a:pPr>
            <a:r>
              <a:rPr lang="en-US" b="1" dirty="0">
                <a:solidFill>
                  <a:schemeClr val="accent3">
                    <a:lumMod val="50000"/>
                  </a:schemeClr>
                </a:solidFill>
                <a:latin typeface="Times New Roman" panose="02020603050405020304" pitchFamily="18" charset="0"/>
                <a:cs typeface="Times New Roman" panose="02020603050405020304" pitchFamily="18" charset="0"/>
              </a:rPr>
              <a:t>FEATURE TRACKING AND PROCESSING</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t>
            </a:r>
          </a:p>
          <a:p>
            <a:pPr marL="0" lvl="0" indent="0" algn="just">
              <a:lnSpc>
                <a:spcPct val="150000"/>
              </a:lnSpc>
              <a:spcBef>
                <a:spcPts val="0"/>
              </a:spcBef>
              <a:buNone/>
            </a:pPr>
            <a:r>
              <a:rPr lang="en-US" b="1" dirty="0" smtClean="0">
                <a:solidFill>
                  <a:schemeClr val="tx1"/>
                </a:solidFill>
                <a:latin typeface="Times New Roman" panose="02020603050405020304" pitchFamily="18" charset="0"/>
                <a:cs typeface="Times New Roman" panose="02020603050405020304" pitchFamily="18" charset="0"/>
              </a:rPr>
              <a:t>2</a:t>
            </a:r>
            <a:r>
              <a:rPr lang="en-US" b="1" dirty="0">
                <a:solidFill>
                  <a:schemeClr val="tx1"/>
                </a:solidFill>
                <a:latin typeface="Times New Roman" panose="02020603050405020304" pitchFamily="18" charset="0"/>
                <a:cs typeface="Times New Roman" panose="02020603050405020304" pitchFamily="18" charset="0"/>
              </a:rPr>
              <a:t>) SHAPE RECOGNITION FEATURES </a:t>
            </a:r>
            <a:endParaRPr lang="en-US" b="1" dirty="0" smtClean="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endParaRPr lang="en-US" b="1" dirty="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endParaRPr lang="en-US" b="1" dirty="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r>
              <a:rPr lang="en-US" dirty="0">
                <a:solidFill>
                  <a:schemeClr val="tx1"/>
                </a:solidFill>
                <a:latin typeface="Times New Roman" panose="02020603050405020304" pitchFamily="18" charset="0"/>
                <a:cs typeface="Times New Roman" panose="02020603050405020304" pitchFamily="18" charset="0"/>
              </a:rPr>
              <a:t>This provides us with the angles αmm between metacarpal finger bones (respectively between proximal and metacarpal bone for the thumb and index finger), as well as the angles </a:t>
            </a:r>
            <a:r>
              <a:rPr lang="en-US" dirty="0" smtClean="0">
                <a:solidFill>
                  <a:schemeClr val="tx1"/>
                </a:solidFill>
                <a:latin typeface="Times New Roman" panose="02020603050405020304" pitchFamily="18" charset="0"/>
                <a:cs typeface="Times New Roman" panose="02020603050405020304" pitchFamily="18" charset="0"/>
              </a:rPr>
              <a:t>‘α</a:t>
            </a:r>
            <a:r>
              <a:rPr lang="en-US" dirty="0" err="1" smtClean="0">
                <a:solidFill>
                  <a:schemeClr val="tx1"/>
                </a:solidFill>
                <a:latin typeface="Times New Roman" panose="02020603050405020304" pitchFamily="18" charset="0"/>
                <a:cs typeface="Times New Roman" panose="02020603050405020304" pitchFamily="18" charset="0"/>
              </a:rPr>
              <a:t>mp</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between metacarpal and proximal bone, </a:t>
            </a:r>
            <a:r>
              <a:rPr lang="en-US" dirty="0" smtClean="0">
                <a:solidFill>
                  <a:schemeClr val="tx1"/>
                </a:solidFill>
                <a:latin typeface="Times New Roman" panose="02020603050405020304" pitchFamily="18" charset="0"/>
                <a:cs typeface="Times New Roman" panose="02020603050405020304" pitchFamily="18" charset="0"/>
              </a:rPr>
              <a:t>‘αpi’ </a:t>
            </a:r>
            <a:r>
              <a:rPr lang="en-US" dirty="0">
                <a:solidFill>
                  <a:schemeClr val="tx1"/>
                </a:solidFill>
                <a:latin typeface="Times New Roman" panose="02020603050405020304" pitchFamily="18" charset="0"/>
                <a:cs typeface="Times New Roman" panose="02020603050405020304" pitchFamily="18" charset="0"/>
              </a:rPr>
              <a:t>between proximal and intermediate bone and </a:t>
            </a:r>
            <a:r>
              <a:rPr lang="en-US" dirty="0" smtClean="0">
                <a:solidFill>
                  <a:schemeClr val="tx1"/>
                </a:solidFill>
                <a:latin typeface="Times New Roman" panose="02020603050405020304" pitchFamily="18" charset="0"/>
                <a:cs typeface="Times New Roman" panose="02020603050405020304" pitchFamily="18" charset="0"/>
              </a:rPr>
              <a:t>‘αid’ between intermediate </a:t>
            </a:r>
            <a:r>
              <a:rPr lang="en-US" dirty="0">
                <a:solidFill>
                  <a:schemeClr val="tx1"/>
                </a:solidFill>
                <a:latin typeface="Times New Roman" panose="02020603050405020304" pitchFamily="18" charset="0"/>
                <a:cs typeface="Times New Roman" panose="02020603050405020304" pitchFamily="18" charset="0"/>
              </a:rPr>
              <a:t>and distal bone of </a:t>
            </a:r>
            <a:r>
              <a:rPr lang="en-US">
                <a:solidFill>
                  <a:schemeClr val="tx1"/>
                </a:solidFill>
                <a:latin typeface="Times New Roman" panose="02020603050405020304" pitchFamily="18" charset="0"/>
                <a:cs typeface="Times New Roman" panose="02020603050405020304" pitchFamily="18" charset="0"/>
              </a:rPr>
              <a:t>every </a:t>
            </a:r>
            <a:r>
              <a:rPr lang="en-US" smtClean="0">
                <a:solidFill>
                  <a:schemeClr val="tx1"/>
                </a:solidFill>
                <a:latin typeface="Times New Roman" panose="02020603050405020304" pitchFamily="18" charset="0"/>
                <a:cs typeface="Times New Roman" panose="02020603050405020304" pitchFamily="18" charset="0"/>
              </a:rPr>
              <a:t>finger.</a:t>
            </a:r>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275" y="2858949"/>
            <a:ext cx="3835460" cy="1059165"/>
          </a:xfrm>
          <a:prstGeom prst="rect">
            <a:avLst/>
          </a:prstGeom>
        </p:spPr>
      </p:pic>
    </p:spTree>
    <p:extLst>
      <p:ext uri="{BB962C8B-B14F-4D97-AF65-F5344CB8AC3E}">
        <p14:creationId xmlns:p14="http://schemas.microsoft.com/office/powerpoint/2010/main" val="1399390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321"/>
            <a:ext cx="4039565" cy="1600200"/>
          </a:xfrm>
        </p:spPr>
        <p:txBody>
          <a:bodyPr/>
          <a:lstStyle/>
          <a:p>
            <a:r>
              <a:rPr lang="en-US" dirty="0" smtClean="0"/>
              <a:t>Algorithm</a:t>
            </a:r>
            <a:endParaRPr lang="en-US" dirty="0"/>
          </a:p>
        </p:txBody>
      </p:sp>
      <p:sp>
        <p:nvSpPr>
          <p:cNvPr id="3" name="Content Placeholder 2"/>
          <p:cNvSpPr>
            <a:spLocks noGrp="1"/>
          </p:cNvSpPr>
          <p:nvPr>
            <p:ph idx="1"/>
          </p:nvPr>
        </p:nvSpPr>
        <p:spPr/>
        <p:txBody>
          <a:bodyPr/>
          <a:lstStyle/>
          <a:p>
            <a:pPr>
              <a:lnSpc>
                <a:spcPct val="150000"/>
              </a:lnSpc>
            </a:pPr>
            <a:r>
              <a:rPr lang="en-US" dirty="0" smtClean="0">
                <a:solidFill>
                  <a:schemeClr val="tx1"/>
                </a:solidFill>
                <a:latin typeface="Times New Roman" panose="02020603050405020304" pitchFamily="18" charset="0"/>
                <a:cs typeface="Times New Roman" panose="02020603050405020304" pitchFamily="18" charset="0"/>
              </a:rPr>
              <a:t>Combine </a:t>
            </a:r>
            <a:r>
              <a:rPr lang="en-US" dirty="0">
                <a:solidFill>
                  <a:schemeClr val="tx1"/>
                </a:solidFill>
                <a:latin typeface="Times New Roman" panose="02020603050405020304" pitchFamily="18" charset="0"/>
                <a:cs typeface="Times New Roman" panose="02020603050405020304" pitchFamily="18" charset="0"/>
              </a:rPr>
              <a:t>the angles to the final feature set FShape1 = {</a:t>
            </a:r>
            <a:r>
              <a:rPr lang="el-GR" dirty="0">
                <a:solidFill>
                  <a:schemeClr val="tx1"/>
                </a:solidFill>
                <a:latin typeface="Times New Roman" panose="02020603050405020304" pitchFamily="18" charset="0"/>
                <a:cs typeface="Times New Roman" panose="02020603050405020304" pitchFamily="18" charset="0"/>
              </a:rPr>
              <a:t>α</a:t>
            </a:r>
            <a:r>
              <a:rPr lang="en-US" dirty="0">
                <a:solidFill>
                  <a:schemeClr val="tx1"/>
                </a:solidFill>
                <a:latin typeface="Times New Roman" panose="02020603050405020304" pitchFamily="18" charset="0"/>
                <a:cs typeface="Times New Roman" panose="02020603050405020304" pitchFamily="18" charset="0"/>
              </a:rPr>
              <a:t>mm, </a:t>
            </a:r>
            <a:r>
              <a:rPr lang="el-GR" dirty="0">
                <a:solidFill>
                  <a:schemeClr val="tx1"/>
                </a:solidFill>
                <a:latin typeface="Times New Roman" panose="02020603050405020304" pitchFamily="18" charset="0"/>
                <a:cs typeface="Times New Roman" panose="02020603050405020304" pitchFamily="18" charset="0"/>
              </a:rPr>
              <a:t>α</a:t>
            </a:r>
            <a:r>
              <a:rPr lang="en-US" dirty="0" err="1">
                <a:solidFill>
                  <a:schemeClr val="tx1"/>
                </a:solidFill>
                <a:latin typeface="Times New Roman" panose="02020603050405020304" pitchFamily="18" charset="0"/>
                <a:cs typeface="Times New Roman" panose="02020603050405020304" pitchFamily="18" charset="0"/>
              </a:rPr>
              <a:t>mp</a:t>
            </a:r>
            <a:r>
              <a:rPr lang="en-US" dirty="0">
                <a:solidFill>
                  <a:schemeClr val="tx1"/>
                </a:solidFill>
                <a:latin typeface="Times New Roman" panose="02020603050405020304" pitchFamily="18" charset="0"/>
                <a:cs typeface="Times New Roman" panose="02020603050405020304" pitchFamily="18" charset="0"/>
              </a:rPr>
              <a:t>, </a:t>
            </a:r>
            <a:r>
              <a:rPr lang="el-GR" dirty="0">
                <a:solidFill>
                  <a:schemeClr val="tx1"/>
                </a:solidFill>
                <a:latin typeface="Times New Roman" panose="02020603050405020304" pitchFamily="18" charset="0"/>
                <a:cs typeface="Times New Roman" panose="02020603050405020304" pitchFamily="18" charset="0"/>
              </a:rPr>
              <a:t>α</a:t>
            </a:r>
            <a:r>
              <a:rPr lang="en-US" dirty="0">
                <a:solidFill>
                  <a:schemeClr val="tx1"/>
                </a:solidFill>
                <a:latin typeface="Times New Roman" panose="02020603050405020304" pitchFamily="18" charset="0"/>
                <a:cs typeface="Times New Roman" panose="02020603050405020304" pitchFamily="18" charset="0"/>
              </a:rPr>
              <a:t>pi, </a:t>
            </a:r>
            <a:r>
              <a:rPr lang="el-GR" dirty="0">
                <a:solidFill>
                  <a:schemeClr val="tx1"/>
                </a:solidFill>
                <a:latin typeface="Times New Roman" panose="02020603050405020304" pitchFamily="18" charset="0"/>
                <a:cs typeface="Times New Roman" panose="02020603050405020304" pitchFamily="18" charset="0"/>
              </a:rPr>
              <a:t>α</a:t>
            </a:r>
            <a:r>
              <a:rPr lang="en-US" dirty="0">
                <a:solidFill>
                  <a:schemeClr val="tx1"/>
                </a:solidFill>
                <a:latin typeface="Times New Roman" panose="02020603050405020304" pitchFamily="18" charset="0"/>
                <a:cs typeface="Times New Roman" panose="02020603050405020304" pitchFamily="18" charset="0"/>
              </a:rPr>
              <a:t>id</a:t>
            </a:r>
            <a:r>
              <a:rPr lang="en-US" dirty="0" smtClean="0">
                <a:solidFill>
                  <a:schemeClr val="tx1"/>
                </a:solidFill>
                <a:latin typeface="Times New Roman" panose="02020603050405020304" pitchFamily="18" charset="0"/>
                <a:cs typeface="Times New Roman" panose="02020603050405020304" pitchFamily="18" charset="0"/>
              </a:rPr>
              <a:t>}.</a:t>
            </a:r>
          </a:p>
          <a:p>
            <a:pPr>
              <a:lnSpc>
                <a:spcPct val="150000"/>
              </a:lnSpc>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For subsequent comparison, </a:t>
            </a:r>
          </a:p>
          <a:p>
            <a:pPr>
              <a:lnSpc>
                <a:spcPct val="150000"/>
              </a:lnSpc>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furthermore build a second set FShape2 = {</a:t>
            </a:r>
            <a:r>
              <a:rPr lang="el-GR" dirty="0">
                <a:solidFill>
                  <a:schemeClr val="tx1"/>
                </a:solidFill>
                <a:latin typeface="Times New Roman" panose="02020603050405020304" pitchFamily="18" charset="0"/>
                <a:cs typeface="Times New Roman" panose="02020603050405020304" pitchFamily="18" charset="0"/>
              </a:rPr>
              <a:t>α</a:t>
            </a:r>
            <a:r>
              <a:rPr lang="en-US" dirty="0" err="1">
                <a:solidFill>
                  <a:schemeClr val="tx1"/>
                </a:solidFill>
                <a:latin typeface="Times New Roman" panose="02020603050405020304" pitchFamily="18" charset="0"/>
                <a:cs typeface="Times New Roman" panose="02020603050405020304" pitchFamily="18" charset="0"/>
              </a:rPr>
              <a:t>pp</a:t>
            </a:r>
            <a:r>
              <a:rPr lang="en-US" dirty="0">
                <a:solidFill>
                  <a:schemeClr val="tx1"/>
                </a:solidFill>
                <a:latin typeface="Times New Roman" panose="02020603050405020304" pitchFamily="18" charset="0"/>
                <a:cs typeface="Times New Roman" panose="02020603050405020304" pitchFamily="18" charset="0"/>
              </a:rPr>
              <a:t>[thumb-index], </a:t>
            </a:r>
            <a:r>
              <a:rPr lang="el-GR" dirty="0">
                <a:solidFill>
                  <a:schemeClr val="tx1"/>
                </a:solidFill>
                <a:latin typeface="Times New Roman" panose="02020603050405020304" pitchFamily="18" charset="0"/>
                <a:cs typeface="Times New Roman" panose="02020603050405020304" pitchFamily="18" charset="0"/>
              </a:rPr>
              <a:t>α</a:t>
            </a:r>
            <a:r>
              <a:rPr lang="en-US" dirty="0" err="1">
                <a:solidFill>
                  <a:schemeClr val="tx1"/>
                </a:solidFill>
                <a:latin typeface="Times New Roman" panose="02020603050405020304" pitchFamily="18" charset="0"/>
                <a:cs typeface="Times New Roman" panose="02020603050405020304" pitchFamily="18" charset="0"/>
              </a:rPr>
              <a:t>mp</a:t>
            </a:r>
            <a:r>
              <a:rPr lang="en-US" dirty="0">
                <a:solidFill>
                  <a:schemeClr val="tx1"/>
                </a:solidFill>
                <a:latin typeface="Times New Roman" panose="02020603050405020304" pitchFamily="18" charset="0"/>
                <a:cs typeface="Times New Roman" panose="02020603050405020304" pitchFamily="18" charset="0"/>
              </a:rPr>
              <a:t>, </a:t>
            </a:r>
            <a:r>
              <a:rPr lang="el-GR" dirty="0">
                <a:solidFill>
                  <a:schemeClr val="tx1"/>
                </a:solidFill>
                <a:latin typeface="Times New Roman" panose="02020603050405020304" pitchFamily="18" charset="0"/>
                <a:cs typeface="Times New Roman" panose="02020603050405020304" pitchFamily="18" charset="0"/>
              </a:rPr>
              <a:t>α</a:t>
            </a:r>
            <a:r>
              <a:rPr lang="en-US" dirty="0">
                <a:solidFill>
                  <a:schemeClr val="tx1"/>
                </a:solidFill>
                <a:latin typeface="Times New Roman" panose="02020603050405020304" pitchFamily="18" charset="0"/>
                <a:cs typeface="Times New Roman" panose="02020603050405020304" pitchFamily="18" charset="0"/>
              </a:rPr>
              <a:t>pi} with reduced </a:t>
            </a:r>
            <a:r>
              <a:rPr lang="en-US" dirty="0" smtClean="0">
                <a:solidFill>
                  <a:schemeClr val="tx1"/>
                </a:solidFill>
                <a:latin typeface="Times New Roman" panose="02020603050405020304" pitchFamily="18" charset="0"/>
                <a:cs typeface="Times New Roman" panose="02020603050405020304" pitchFamily="18" charset="0"/>
              </a:rPr>
              <a:t>morphological information.</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16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UML Diagrams</a:t>
            </a:r>
            <a:endParaRPr lang="en-US" dirty="0"/>
          </a:p>
        </p:txBody>
      </p:sp>
      <p:sp>
        <p:nvSpPr>
          <p:cNvPr id="3" name="Content Placeholder 2"/>
          <p:cNvSpPr>
            <a:spLocks noGrp="1"/>
          </p:cNvSpPr>
          <p:nvPr>
            <p:ph idx="1"/>
          </p:nvPr>
        </p:nvSpPr>
        <p:spPr/>
        <p:txBody>
          <a:bodyPr/>
          <a:lstStyle/>
          <a:p>
            <a:pPr marL="0" marR="0" indent="0" algn="just">
              <a:lnSpc>
                <a:spcPct val="150000"/>
              </a:lnSpc>
              <a:spcBef>
                <a:spcPts val="0"/>
              </a:spcBef>
              <a:spcAft>
                <a:spcPts val="0"/>
              </a:spcAft>
              <a:buNone/>
            </a:pPr>
            <a:endParaRPr lang="en-US" sz="2000" dirty="0" smtClean="0">
              <a:solidFill>
                <a:srgbClr val="000000"/>
              </a:solidFill>
              <a:latin typeface="Times New Roman" panose="02020603050405020304" pitchFamily="18" charset="0"/>
              <a:ea typeface="Times New Roman" panose="02020603050405020304" pitchFamily="18" charset="0"/>
            </a:endParaRPr>
          </a:p>
          <a:p>
            <a:endParaRPr lang="en-US" dirty="0"/>
          </a:p>
        </p:txBody>
      </p:sp>
      <p:pic>
        <p:nvPicPr>
          <p:cNvPr id="4"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a:xfrm>
            <a:off x="340660" y="1524000"/>
            <a:ext cx="4840942" cy="4091176"/>
          </a:xfrm>
          <a:prstGeom prst="rect">
            <a:avLst/>
          </a:prstGeom>
        </p:spPr>
      </p:pic>
      <p:sp>
        <p:nvSpPr>
          <p:cNvPr id="5" name="TextBox 4"/>
          <p:cNvSpPr txBox="1"/>
          <p:nvPr/>
        </p:nvSpPr>
        <p:spPr>
          <a:xfrm>
            <a:off x="1243706" y="5923600"/>
            <a:ext cx="3937896" cy="584775"/>
          </a:xfrm>
          <a:prstGeom prst="rect">
            <a:avLst/>
          </a:prstGeom>
          <a:noFill/>
        </p:spPr>
        <p:txBody>
          <a:bodyPr wrap="square" rtlCol="0">
            <a:spAutoFit/>
          </a:bodyPr>
          <a:lstStyle/>
          <a:p>
            <a:r>
              <a:rPr lang="en-US" sz="3200" dirty="0">
                <a:latin typeface="+mj-lt"/>
              </a:rPr>
              <a:t>Use Case Diagram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286" y="2151529"/>
            <a:ext cx="5317654" cy="3092824"/>
          </a:xfrm>
          <a:prstGeom prst="rect">
            <a:avLst/>
          </a:prstGeom>
        </p:spPr>
      </p:pic>
      <p:sp>
        <p:nvSpPr>
          <p:cNvPr id="7" name="Title 1"/>
          <p:cNvSpPr txBox="1">
            <a:spLocks/>
          </p:cNvSpPr>
          <p:nvPr/>
        </p:nvSpPr>
        <p:spPr>
          <a:xfrm>
            <a:off x="6974541" y="5821364"/>
            <a:ext cx="3155576" cy="609599"/>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sz="3200" smtClean="0">
                <a:solidFill>
                  <a:schemeClr val="tx1"/>
                </a:solidFill>
                <a:latin typeface="+mj-lt"/>
              </a:rPr>
              <a:t>Class Diagram</a:t>
            </a:r>
            <a:endParaRPr lang="en-US" sz="3200" dirty="0">
              <a:solidFill>
                <a:schemeClr val="tx1"/>
              </a:solidFill>
              <a:latin typeface="+mj-lt"/>
            </a:endParaRPr>
          </a:p>
        </p:txBody>
      </p:sp>
    </p:spTree>
    <p:extLst>
      <p:ext uri="{BB962C8B-B14F-4D97-AF65-F5344CB8AC3E}">
        <p14:creationId xmlns:p14="http://schemas.microsoft.com/office/powerpoint/2010/main" val="1287216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2753" y="1819834"/>
            <a:ext cx="5889812" cy="4053511"/>
            <a:chOff x="0" y="0"/>
            <a:chExt cx="5389245" cy="474472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89245" cy="4744720"/>
            </a:xfrm>
            <a:prstGeom prst="rect">
              <a:avLst/>
            </a:prstGeom>
          </p:spPr>
        </p:pic>
        <p:grpSp>
          <p:nvGrpSpPr>
            <p:cNvPr id="8" name="Group 7"/>
            <p:cNvGrpSpPr/>
            <p:nvPr/>
          </p:nvGrpSpPr>
          <p:grpSpPr>
            <a:xfrm>
              <a:off x="1336964" y="803564"/>
              <a:ext cx="2424546" cy="3713018"/>
              <a:chOff x="0" y="0"/>
              <a:chExt cx="2424546" cy="3713018"/>
            </a:xfrm>
          </p:grpSpPr>
          <p:grpSp>
            <p:nvGrpSpPr>
              <p:cNvPr id="9" name="Group 8"/>
              <p:cNvGrpSpPr/>
              <p:nvPr/>
            </p:nvGrpSpPr>
            <p:grpSpPr>
              <a:xfrm>
                <a:off x="0" y="602672"/>
                <a:ext cx="2209800" cy="2729346"/>
                <a:chOff x="0" y="0"/>
                <a:chExt cx="2209800" cy="2729346"/>
              </a:xfrm>
            </p:grpSpPr>
            <p:sp>
              <p:nvSpPr>
                <p:cNvPr id="13" name="Text Box 27"/>
                <p:cNvSpPr txBox="1"/>
                <p:nvPr/>
              </p:nvSpPr>
              <p:spPr>
                <a:xfrm>
                  <a:off x="0" y="0"/>
                  <a:ext cx="1537855" cy="3671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Read Frame</a:t>
                  </a:r>
                  <a:endParaRPr lang="en-US" sz="140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rPr>
                    <a:t> </a:t>
                  </a:r>
                </a:p>
              </p:txBody>
            </p:sp>
            <p:sp>
              <p:nvSpPr>
                <p:cNvPr id="14" name="Text Box 28"/>
                <p:cNvSpPr txBox="1"/>
                <p:nvPr/>
              </p:nvSpPr>
              <p:spPr>
                <a:xfrm>
                  <a:off x="644236" y="429491"/>
                  <a:ext cx="1537855" cy="3671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Starts Timer</a:t>
                  </a:r>
                  <a:endParaRPr lang="en-US" sz="140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rPr>
                    <a:t> </a:t>
                  </a:r>
                </a:p>
              </p:txBody>
            </p:sp>
            <p:sp>
              <p:nvSpPr>
                <p:cNvPr id="15" name="Text Box 29"/>
                <p:cNvSpPr txBox="1"/>
                <p:nvPr/>
              </p:nvSpPr>
              <p:spPr>
                <a:xfrm>
                  <a:off x="671945" y="838200"/>
                  <a:ext cx="1537855" cy="3671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Make Hand Gesture</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a:t>
                  </a:r>
                </a:p>
              </p:txBody>
            </p:sp>
            <p:sp>
              <p:nvSpPr>
                <p:cNvPr id="16" name="Text Box 30"/>
                <p:cNvSpPr txBox="1"/>
                <p:nvPr/>
              </p:nvSpPr>
              <p:spPr>
                <a:xfrm>
                  <a:off x="235527" y="1461655"/>
                  <a:ext cx="1773382" cy="41563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Generate random RPS</a:t>
                  </a:r>
                  <a:endParaRPr lang="en-US" sz="1400">
                    <a:solidFill>
                      <a:srgbClr val="000000"/>
                    </a:solidFill>
                    <a:effectLst/>
                    <a:latin typeface="Times New Roman" panose="02020603050405020304" pitchFamily="18" charset="0"/>
                    <a:ea typeface="Times New Roman" panose="02020603050405020304" pitchFamily="18" charset="0"/>
                  </a:endParaRPr>
                </a:p>
              </p:txBody>
            </p:sp>
            <p:sp>
              <p:nvSpPr>
                <p:cNvPr id="17" name="Text Box 31"/>
                <p:cNvSpPr txBox="1"/>
                <p:nvPr/>
              </p:nvSpPr>
              <p:spPr>
                <a:xfrm>
                  <a:off x="69273" y="1877291"/>
                  <a:ext cx="1537855" cy="3671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Recognizes</a:t>
                  </a:r>
                  <a:endParaRPr lang="en-US" sz="1400">
                    <a:solidFill>
                      <a:srgbClr val="000000"/>
                    </a:solidFill>
                    <a:effectLst/>
                    <a:latin typeface="Times New Roman" panose="02020603050405020304" pitchFamily="18" charset="0"/>
                    <a:ea typeface="Times New Roman" panose="02020603050405020304" pitchFamily="18" charset="0"/>
                  </a:endParaRPr>
                </a:p>
              </p:txBody>
            </p:sp>
            <p:sp>
              <p:nvSpPr>
                <p:cNvPr id="18" name="Text Box 32"/>
                <p:cNvSpPr txBox="1"/>
                <p:nvPr/>
              </p:nvSpPr>
              <p:spPr>
                <a:xfrm>
                  <a:off x="41564" y="2362200"/>
                  <a:ext cx="1537855" cy="3671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Evaluates</a:t>
                  </a:r>
                  <a:endParaRPr lang="en-US" sz="1400">
                    <a:solidFill>
                      <a:srgbClr val="000000"/>
                    </a:solidFill>
                    <a:effectLst/>
                    <a:latin typeface="Times New Roman" panose="02020603050405020304" pitchFamily="18" charset="0"/>
                    <a:ea typeface="Times New Roman" panose="02020603050405020304" pitchFamily="18" charset="0"/>
                  </a:endParaRPr>
                </a:p>
              </p:txBody>
            </p:sp>
          </p:grpSp>
          <p:grpSp>
            <p:nvGrpSpPr>
              <p:cNvPr id="10" name="Group 9"/>
              <p:cNvGrpSpPr/>
              <p:nvPr/>
            </p:nvGrpSpPr>
            <p:grpSpPr>
              <a:xfrm>
                <a:off x="734291" y="0"/>
                <a:ext cx="1690255" cy="3713018"/>
                <a:chOff x="0" y="0"/>
                <a:chExt cx="1690255" cy="3713018"/>
              </a:xfrm>
            </p:grpSpPr>
            <p:sp>
              <p:nvSpPr>
                <p:cNvPr id="11" name="Text Box 26"/>
                <p:cNvSpPr txBox="1"/>
                <p:nvPr/>
              </p:nvSpPr>
              <p:spPr>
                <a:xfrm>
                  <a:off x="0" y="0"/>
                  <a:ext cx="1537855" cy="3671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Input Frame</a:t>
                  </a:r>
                  <a:endParaRPr lang="en-US" sz="140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rPr>
                    <a:t> </a:t>
                  </a:r>
                </a:p>
              </p:txBody>
            </p:sp>
            <p:sp>
              <p:nvSpPr>
                <p:cNvPr id="12" name="Text Box 33"/>
                <p:cNvSpPr txBox="1"/>
                <p:nvPr/>
              </p:nvSpPr>
              <p:spPr>
                <a:xfrm>
                  <a:off x="152400" y="3345872"/>
                  <a:ext cx="1537855" cy="3671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Declare Winner</a:t>
                  </a:r>
                  <a:endParaRPr lang="en-US" sz="1400">
                    <a:solidFill>
                      <a:srgbClr val="000000"/>
                    </a:solidFill>
                    <a:effectLst/>
                    <a:latin typeface="Times New Roman" panose="02020603050405020304" pitchFamily="18" charset="0"/>
                    <a:ea typeface="Times New Roman" panose="02020603050405020304" pitchFamily="18" charset="0"/>
                  </a:endParaRPr>
                </a:p>
              </p:txBody>
            </p:sp>
          </p:grpSp>
        </p:grpSp>
      </p:grpSp>
      <p:sp>
        <p:nvSpPr>
          <p:cNvPr id="19" name="Title 1"/>
          <p:cNvSpPr>
            <a:spLocks noGrp="1"/>
          </p:cNvSpPr>
          <p:nvPr>
            <p:ph type="title"/>
          </p:nvPr>
        </p:nvSpPr>
        <p:spPr>
          <a:xfrm>
            <a:off x="502074" y="5676606"/>
            <a:ext cx="4007224" cy="721060"/>
          </a:xfrm>
          <a:noFill/>
        </p:spPr>
        <p:txBody>
          <a:bodyPr/>
          <a:lstStyle/>
          <a:p>
            <a:pPr algn="l"/>
            <a:r>
              <a:rPr lang="en-US" sz="3200" dirty="0" smtClean="0">
                <a:solidFill>
                  <a:schemeClr val="tx1"/>
                </a:solidFill>
                <a:latin typeface="+mj-lt"/>
              </a:rPr>
              <a:t>Sequence</a:t>
            </a:r>
            <a:r>
              <a:rPr lang="en-US" sz="2800" dirty="0" smtClean="0">
                <a:solidFill>
                  <a:schemeClr val="tx1"/>
                </a:solidFill>
                <a:latin typeface="+mj-lt"/>
              </a:rPr>
              <a:t> Diagram</a:t>
            </a:r>
            <a:endParaRPr lang="en-US" sz="2800" dirty="0">
              <a:solidFill>
                <a:schemeClr val="tx1"/>
              </a:solidFill>
              <a:latin typeface="+mj-lt"/>
            </a:endParaRPr>
          </a:p>
        </p:txBody>
      </p:sp>
      <p:sp>
        <p:nvSpPr>
          <p:cNvPr id="20" name="Title 1"/>
          <p:cNvSpPr txBox="1">
            <a:spLocks/>
          </p:cNvSpPr>
          <p:nvPr/>
        </p:nvSpPr>
        <p:spPr>
          <a:xfrm>
            <a:off x="609600" y="0"/>
            <a:ext cx="109728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dirty="0" smtClean="0">
                <a:effectLst/>
              </a:rPr>
              <a:t> </a:t>
            </a:r>
            <a:r>
              <a:rPr lang="en-US" dirty="0"/>
              <a:t>UML Diagrams</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184" y="2519097"/>
            <a:ext cx="5778275" cy="2436407"/>
          </a:xfrm>
          <a:prstGeom prst="rect">
            <a:avLst/>
          </a:prstGeom>
        </p:spPr>
      </p:pic>
      <p:sp>
        <p:nvSpPr>
          <p:cNvPr id="22" name="Title 1"/>
          <p:cNvSpPr txBox="1">
            <a:spLocks/>
          </p:cNvSpPr>
          <p:nvPr/>
        </p:nvSpPr>
        <p:spPr>
          <a:xfrm>
            <a:off x="5827059" y="5396160"/>
            <a:ext cx="4823012" cy="690282"/>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smtClean="0">
                <a:solidFill>
                  <a:schemeClr val="tx1"/>
                </a:solidFill>
                <a:latin typeface="+mj-lt"/>
              </a:rPr>
              <a:t>Collaboration Diagram</a:t>
            </a:r>
            <a:endParaRPr lang="en-US" sz="3200" dirty="0">
              <a:solidFill>
                <a:schemeClr val="tx1"/>
              </a:solidFill>
              <a:latin typeface="+mj-lt"/>
            </a:endParaRPr>
          </a:p>
        </p:txBody>
      </p:sp>
    </p:spTree>
    <p:extLst>
      <p:ext uri="{BB962C8B-B14F-4D97-AF65-F5344CB8AC3E}">
        <p14:creationId xmlns:p14="http://schemas.microsoft.com/office/powerpoint/2010/main" val="2390037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1318"/>
            <a:ext cx="5362937" cy="914400"/>
          </a:xfrm>
        </p:spPr>
        <p:txBody>
          <a:bodyPr/>
          <a:lstStyle/>
          <a:p>
            <a:r>
              <a:rPr lang="en-US" dirty="0">
                <a:effectLst/>
              </a:rPr>
              <a:t> </a:t>
            </a:r>
            <a:r>
              <a:rPr lang="en-US" dirty="0"/>
              <a:t>UML Diagrams</a:t>
            </a:r>
            <a:br>
              <a:rPr lang="en-US" dirty="0"/>
            </a:b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09600" y="1882589"/>
            <a:ext cx="5029198" cy="4016188"/>
          </a:xfrm>
          <a:prstGeom prst="rect">
            <a:avLst/>
          </a:prstGeom>
        </p:spPr>
      </p:pic>
      <p:sp>
        <p:nvSpPr>
          <p:cNvPr id="6" name="Title 1"/>
          <p:cNvSpPr txBox="1">
            <a:spLocks/>
          </p:cNvSpPr>
          <p:nvPr/>
        </p:nvSpPr>
        <p:spPr>
          <a:xfrm>
            <a:off x="1214716" y="5898777"/>
            <a:ext cx="3818965" cy="735105"/>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sz="3200" smtClean="0">
                <a:solidFill>
                  <a:schemeClr val="tx1"/>
                </a:solidFill>
                <a:latin typeface="+mj-lt"/>
              </a:rPr>
              <a:t>Activity Diagram</a:t>
            </a:r>
            <a:endParaRPr lang="en-US" sz="3200" dirty="0">
              <a:solidFill>
                <a:schemeClr val="tx1"/>
              </a:solidFill>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907" y="1084729"/>
            <a:ext cx="4210078" cy="4814048"/>
          </a:xfrm>
          <a:prstGeom prst="rect">
            <a:avLst/>
          </a:prstGeom>
        </p:spPr>
      </p:pic>
      <p:sp>
        <p:nvSpPr>
          <p:cNvPr id="8" name="Title 1"/>
          <p:cNvSpPr txBox="1">
            <a:spLocks/>
          </p:cNvSpPr>
          <p:nvPr/>
        </p:nvSpPr>
        <p:spPr>
          <a:xfrm>
            <a:off x="7141538" y="5692588"/>
            <a:ext cx="3442447" cy="860611"/>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sz="3200" smtClean="0">
                <a:solidFill>
                  <a:schemeClr val="tx1"/>
                </a:solidFill>
                <a:latin typeface="+mj-lt"/>
              </a:rPr>
              <a:t>State Diagram</a:t>
            </a:r>
            <a:endParaRPr lang="en-US" sz="3200" dirty="0">
              <a:solidFill>
                <a:schemeClr val="tx1"/>
              </a:solidFill>
              <a:latin typeface="+mj-lt"/>
            </a:endParaRPr>
          </a:p>
        </p:txBody>
      </p:sp>
    </p:spTree>
    <p:extLst>
      <p:ext uri="{BB962C8B-B14F-4D97-AF65-F5344CB8AC3E}">
        <p14:creationId xmlns:p14="http://schemas.microsoft.com/office/powerpoint/2010/main" val="100645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356314"/>
            <a:ext cx="4902751" cy="2386015"/>
          </a:xfrm>
          <a:prstGeom prst="rect">
            <a:avLst/>
          </a:prstGeom>
        </p:spPr>
      </p:pic>
      <p:sp>
        <p:nvSpPr>
          <p:cNvPr id="6" name="Title 1"/>
          <p:cNvSpPr txBox="1">
            <a:spLocks/>
          </p:cNvSpPr>
          <p:nvPr/>
        </p:nvSpPr>
        <p:spPr>
          <a:xfrm>
            <a:off x="609600" y="5112961"/>
            <a:ext cx="4625788" cy="9144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smtClean="0">
                <a:solidFill>
                  <a:schemeClr val="tx1"/>
                </a:solidFill>
                <a:latin typeface="+mj-lt"/>
              </a:rPr>
              <a:t>Component Diagram</a:t>
            </a:r>
            <a:endParaRPr lang="en-US" sz="3200" dirty="0">
              <a:solidFill>
                <a:schemeClr val="tx1"/>
              </a:solidFill>
              <a:latin typeface="+mj-lt"/>
            </a:endParaRPr>
          </a:p>
        </p:txBody>
      </p:sp>
      <p:sp>
        <p:nvSpPr>
          <p:cNvPr id="7" name="Title 1"/>
          <p:cNvSpPr txBox="1">
            <a:spLocks/>
          </p:cNvSpPr>
          <p:nvPr/>
        </p:nvSpPr>
        <p:spPr>
          <a:xfrm>
            <a:off x="609600" y="0"/>
            <a:ext cx="109728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b="1" dirty="0" smtClean="0">
                <a:effectLst/>
              </a:rPr>
              <a:t>UML Diagrams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215" y="2243470"/>
            <a:ext cx="5765984" cy="2498859"/>
          </a:xfrm>
          <a:prstGeom prst="rect">
            <a:avLst/>
          </a:prstGeom>
        </p:spPr>
      </p:pic>
      <p:sp>
        <p:nvSpPr>
          <p:cNvPr id="9" name="Title 1"/>
          <p:cNvSpPr>
            <a:spLocks noGrp="1"/>
          </p:cNvSpPr>
          <p:nvPr>
            <p:ph type="title"/>
          </p:nvPr>
        </p:nvSpPr>
        <p:spPr>
          <a:xfrm>
            <a:off x="6700277" y="5355009"/>
            <a:ext cx="4607859" cy="672352"/>
          </a:xfrm>
        </p:spPr>
        <p:txBody>
          <a:bodyPr/>
          <a:lstStyle/>
          <a:p>
            <a:pPr algn="l"/>
            <a:r>
              <a:rPr lang="en-US" sz="3200" dirty="0" smtClean="0">
                <a:solidFill>
                  <a:schemeClr val="tx1"/>
                </a:solidFill>
                <a:latin typeface="+mj-lt"/>
              </a:rPr>
              <a:t>Deployment</a:t>
            </a:r>
            <a:r>
              <a:rPr lang="en-US" dirty="0" smtClean="0">
                <a:solidFill>
                  <a:schemeClr val="tx1"/>
                </a:solidFill>
              </a:rPr>
              <a:t> </a:t>
            </a:r>
            <a:r>
              <a:rPr lang="en-US" sz="3200" dirty="0" smtClean="0">
                <a:solidFill>
                  <a:schemeClr val="tx1"/>
                </a:solidFill>
                <a:latin typeface="+mj-lt"/>
              </a:rPr>
              <a:t>Diagram</a:t>
            </a:r>
            <a:endParaRPr lang="en-US" sz="3200" dirty="0">
              <a:solidFill>
                <a:schemeClr val="tx1"/>
              </a:solidFill>
              <a:latin typeface="+mj-lt"/>
            </a:endParaRPr>
          </a:p>
        </p:txBody>
      </p:sp>
    </p:spTree>
    <p:extLst>
      <p:ext uri="{BB962C8B-B14F-4D97-AF65-F5344CB8AC3E}">
        <p14:creationId xmlns:p14="http://schemas.microsoft.com/office/powerpoint/2010/main" val="572553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20" y="-87682"/>
            <a:ext cx="6564573" cy="996793"/>
          </a:xfrm>
        </p:spPr>
        <p:txBody>
          <a:bodyPr>
            <a:normAutofit/>
          </a:bodyPr>
          <a:lstStyle/>
          <a:p>
            <a:pPr algn="l"/>
            <a:r>
              <a:rPr lang="en-US" sz="3200" b="1" dirty="0" smtClean="0">
                <a:latin typeface="Times New Roman" panose="02020603050405020304" pitchFamily="18" charset="0"/>
                <a:cs typeface="Times New Roman" panose="02020603050405020304" pitchFamily="18" charset="0"/>
              </a:rPr>
              <a:t>ABSTRACT:</a:t>
            </a:r>
            <a:endParaRPr lang="en-US"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491320" y="859007"/>
            <a:ext cx="11445984" cy="3970318"/>
          </a:xfrm>
          <a:prstGeom prst="rect">
            <a:avLst/>
          </a:prstGeom>
        </p:spPr>
        <p:txBody>
          <a:bodyPr wrap="square">
            <a:spAutoFit/>
          </a:bodyPr>
          <a:lstStyle/>
          <a:p>
            <a:pPr marR="62865" algn="just">
              <a:lnSpc>
                <a:spcPct val="150000"/>
              </a:lnSpc>
            </a:pPr>
            <a:r>
              <a:rPr lang="en-US" dirty="0">
                <a:latin typeface="Times New Roman" panose="02020603050405020304" pitchFamily="18" charset="0"/>
                <a:ea typeface="Times New Roman" panose="02020603050405020304" pitchFamily="18" charset="0"/>
              </a:rPr>
              <a:t>In this modern era, day to day life became smarter and interlinked with technology. We can chat with AI chat bots, we can play with AI machines.</a:t>
            </a:r>
            <a:r>
              <a:rPr lang="en-US" sz="1600" dirty="0">
                <a:solidFill>
                  <a:srgbClr val="000000"/>
                </a:solidFill>
                <a:latin typeface="Verdana" panose="020B0604030504040204" pitchFamily="34"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 many of the cases AI machines are defeating human players.  All age group people are like to play these games. The computer gaming industry has found Artificial Intelligence as a necessary element to make more entertaining and challenging. This is an implementation of a Rock-Paper-Scissors (RPS) game interaction with </a:t>
            </a:r>
            <a:r>
              <a:rPr lang="en-US" dirty="0" smtClean="0">
                <a:latin typeface="Times New Roman" panose="02020603050405020304" pitchFamily="18" charset="0"/>
                <a:ea typeface="Times New Roman" panose="02020603050405020304" pitchFamily="18" charset="0"/>
              </a:rPr>
              <a:t>an AI machine. </a:t>
            </a:r>
            <a:r>
              <a:rPr lang="en-US" dirty="0">
                <a:latin typeface="Times New Roman" panose="02020603050405020304" pitchFamily="18" charset="0"/>
                <a:ea typeface="Times New Roman" panose="02020603050405020304" pitchFamily="18" charset="0"/>
              </a:rPr>
              <a:t>The framework is tailored to be computationally lightweight, as well as entertaining and visually </a:t>
            </a:r>
            <a:r>
              <a:rPr lang="en-US" dirty="0" smtClean="0">
                <a:latin typeface="Times New Roman" panose="02020603050405020304" pitchFamily="18" charset="0"/>
                <a:ea typeface="Times New Roman" panose="02020603050405020304" pitchFamily="18" charset="0"/>
              </a:rPr>
              <a:t>appealing. </a:t>
            </a:r>
            <a:r>
              <a:rPr lang="en-US" dirty="0">
                <a:latin typeface="Times New Roman" panose="02020603050405020304" pitchFamily="18" charset="0"/>
                <a:ea typeface="Times New Roman" panose="02020603050405020304" pitchFamily="18" charset="0"/>
              </a:rPr>
              <a:t>The fundamental gesture recognition pipeline employs a Leap motion device and two separate machine learning architectures to evaluate kinematic hand data on-the-fly in Python. This proposed system will offer a powerful application for the subsequent exploration of social human-machine interaction.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3890682" cy="1600200"/>
          </a:xfrm>
        </p:spPr>
        <p:txBody>
          <a:bodyPr/>
          <a:lstStyle/>
          <a:p>
            <a:r>
              <a:rPr lang="en-US" dirty="0" smtClean="0"/>
              <a:t>Results</a:t>
            </a:r>
            <a:endParaRPr lang="en-US" dirty="0"/>
          </a:p>
        </p:txBody>
      </p:sp>
      <p:pic>
        <p:nvPicPr>
          <p:cNvPr id="3" name="Picture 2"/>
          <p:cNvPicPr/>
          <p:nvPr/>
        </p:nvPicPr>
        <p:blipFill rotWithShape="1">
          <a:blip r:embed="rId2" cstate="print">
            <a:extLst>
              <a:ext uri="{28A0092B-C50C-407E-A947-70E740481C1C}">
                <a14:useLocalDpi xmlns:a14="http://schemas.microsoft.com/office/drawing/2010/main" val="0"/>
              </a:ext>
            </a:extLst>
          </a:blip>
          <a:srcRect r="2744" b="6302"/>
          <a:stretch/>
        </p:blipFill>
        <p:spPr>
          <a:xfrm>
            <a:off x="609600" y="1532965"/>
            <a:ext cx="5351929" cy="3998259"/>
          </a:xfrm>
          <a:prstGeom prst="rect">
            <a:avLst/>
          </a:prstGeom>
        </p:spPr>
      </p:pic>
      <p:pic>
        <p:nvPicPr>
          <p:cNvPr id="4" name="Picture 3"/>
          <p:cNvPicPr/>
          <p:nvPr/>
        </p:nvPicPr>
        <p:blipFill rotWithShape="1">
          <a:blip r:embed="rId3" cstate="print">
            <a:extLst>
              <a:ext uri="{28A0092B-C50C-407E-A947-70E740481C1C}">
                <a14:useLocalDpi xmlns:a14="http://schemas.microsoft.com/office/drawing/2010/main" val="0"/>
              </a:ext>
            </a:extLst>
          </a:blip>
          <a:srcRect b="9641"/>
          <a:stretch/>
        </p:blipFill>
        <p:spPr>
          <a:xfrm>
            <a:off x="6159463" y="1600200"/>
            <a:ext cx="5502910" cy="3998259"/>
          </a:xfrm>
          <a:prstGeom prst="rect">
            <a:avLst/>
          </a:prstGeom>
        </p:spPr>
      </p:pic>
      <p:sp>
        <p:nvSpPr>
          <p:cNvPr id="6" name="TextBox 5"/>
          <p:cNvSpPr txBox="1"/>
          <p:nvPr/>
        </p:nvSpPr>
        <p:spPr>
          <a:xfrm>
            <a:off x="842682" y="5827060"/>
            <a:ext cx="5235388"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Fg</a:t>
            </a:r>
            <a:r>
              <a:rPr lang="en-US" dirty="0" smtClean="0">
                <a:latin typeface="Times New Roman" panose="02020603050405020304" pitchFamily="18" charset="0"/>
                <a:cs typeface="Times New Roman" panose="02020603050405020304" pitchFamily="18" charset="0"/>
              </a:rPr>
              <a:t>. Game UI while Playing</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93224" y="5827060"/>
            <a:ext cx="5235388"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Fg</a:t>
            </a:r>
            <a:r>
              <a:rPr lang="en-US" dirty="0" smtClean="0">
                <a:latin typeface="Times New Roman" panose="02020603050405020304" pitchFamily="18" charset="0"/>
                <a:cs typeface="Times New Roman" panose="02020603050405020304" pitchFamily="18" charset="0"/>
              </a:rPr>
              <a:t>. Game UI  after Declaring Winner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787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295835"/>
            <a:ext cx="5163671" cy="1214718"/>
          </a:xfrm>
        </p:spPr>
        <p:txBody>
          <a:bodyPr/>
          <a:lstStyle/>
          <a:p>
            <a:r>
              <a:rPr lang="en-US" dirty="0" smtClean="0"/>
              <a:t>Conclusion</a:t>
            </a:r>
            <a:endParaRPr lang="en-US" dirty="0"/>
          </a:p>
        </p:txBody>
      </p:sp>
      <p:sp>
        <p:nvSpPr>
          <p:cNvPr id="3" name="TextBox 2"/>
          <p:cNvSpPr txBox="1"/>
          <p:nvPr/>
        </p:nvSpPr>
        <p:spPr>
          <a:xfrm>
            <a:off x="878541" y="2052918"/>
            <a:ext cx="10936941"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based </a:t>
            </a:r>
            <a:r>
              <a:rPr lang="en-US" dirty="0" smtClean="0">
                <a:latin typeface="Times New Roman" panose="02020603050405020304" pitchFamily="18" charset="0"/>
                <a:cs typeface="Times New Roman" panose="02020603050405020304" pitchFamily="18" charset="0"/>
              </a:rPr>
              <a:t>RPS (Rock-</a:t>
            </a:r>
            <a:r>
              <a:rPr lang="en-US" dirty="0" smtClean="0">
                <a:latin typeface="Times New Roman" panose="02020603050405020304" pitchFamily="18" charset="0"/>
                <a:cs typeface="Times New Roman" panose="02020603050405020304" pitchFamily="18" charset="0"/>
              </a:rPr>
              <a:t>Paper-Scissors)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proposed in this paper. The palm detection model and hand landmark model were used to identify the hand and its landmarks. </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 in-built image processing algorithms which preprocesses the frames captured and displays output as required by the user. Therefore, the application provides interactive environment between human player and AI (computer).</a:t>
            </a:r>
          </a:p>
          <a:p>
            <a:endParaRPr lang="en-US" dirty="0"/>
          </a:p>
        </p:txBody>
      </p:sp>
    </p:spTree>
    <p:extLst>
      <p:ext uri="{BB962C8B-B14F-4D97-AF65-F5344CB8AC3E}">
        <p14:creationId xmlns:p14="http://schemas.microsoft.com/office/powerpoint/2010/main" val="294298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4572000" cy="1600200"/>
          </a:xfrm>
        </p:spPr>
        <p:txBody>
          <a:bodyPr/>
          <a:lstStyle/>
          <a:p>
            <a:r>
              <a:rPr lang="en-US" dirty="0" smtClean="0"/>
              <a:t>Future Work</a:t>
            </a:r>
            <a:endParaRPr lang="en-US" dirty="0"/>
          </a:p>
        </p:txBody>
      </p:sp>
      <p:sp>
        <p:nvSpPr>
          <p:cNvPr id="3" name="TextBox 2"/>
          <p:cNvSpPr txBox="1"/>
          <p:nvPr/>
        </p:nvSpPr>
        <p:spPr>
          <a:xfrm>
            <a:off x="1057835" y="2303929"/>
            <a:ext cx="9986683" cy="2446824"/>
          </a:xfrm>
          <a:prstGeom prst="rect">
            <a:avLst/>
          </a:prstGeom>
          <a:noFill/>
        </p:spPr>
        <p:txBody>
          <a:bodyPr wrap="square" rtlCol="0">
            <a:spAutoFit/>
          </a:bodyPr>
          <a:lstStyle/>
          <a:p>
            <a:pPr marL="285750" lvl="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application can be converted into a mobile application.</a:t>
            </a:r>
          </a:p>
          <a:p>
            <a:pPr marL="285750" lvl="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can be enhanced by linking this software with the Robotic Hand to play against the user.</a:t>
            </a:r>
          </a:p>
          <a:p>
            <a:pPr marL="285750" lvl="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will be helpful in training the Robots to make relevant Hand Gestures.</a:t>
            </a:r>
          </a:p>
          <a:p>
            <a:pPr marL="285750" lvl="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we can include Machine Learning models to predict the user and generate hand gestures according to that, other than making random gestures.</a:t>
            </a:r>
          </a:p>
          <a:p>
            <a:r>
              <a:rPr lang="en-US" dirty="0"/>
              <a:t> </a:t>
            </a:r>
          </a:p>
        </p:txBody>
      </p:sp>
    </p:spTree>
    <p:extLst>
      <p:ext uri="{BB962C8B-B14F-4D97-AF65-F5344CB8AC3E}">
        <p14:creationId xmlns:p14="http://schemas.microsoft.com/office/powerpoint/2010/main" val="29638311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Box 2"/>
          <p:cNvSpPr txBox="1"/>
          <p:nvPr/>
        </p:nvSpPr>
        <p:spPr>
          <a:xfrm>
            <a:off x="744071" y="1990165"/>
            <a:ext cx="10838329" cy="4255011"/>
          </a:xfrm>
          <a:prstGeom prst="rect">
            <a:avLst/>
          </a:prstGeom>
          <a:noFill/>
        </p:spPr>
        <p:txBody>
          <a:bodyPr wrap="square" rtlCol="0">
            <a:spAutoFit/>
          </a:bodyPr>
          <a:lstStyle/>
          <a:p>
            <a:pPr marL="457200" marR="0" indent="-457200" algn="just">
              <a:lnSpc>
                <a:spcPct val="115000"/>
              </a:lnSpc>
              <a:spcBef>
                <a:spcPts val="925"/>
              </a:spcBef>
              <a:spcAft>
                <a:spcPts val="0"/>
              </a:spcAft>
            </a:pPr>
            <a:r>
              <a:rPr lang="en-US" dirty="0">
                <a:solidFill>
                  <a:srgbClr val="000000"/>
                </a:solidFill>
                <a:latin typeface="Times New Roman" panose="02020603050405020304" pitchFamily="18" charset="0"/>
                <a:ea typeface="Times New Roman" panose="02020603050405020304" pitchFamily="18" charset="0"/>
              </a:rPr>
              <a:t>[1] 	Heike Brock 1, (Member, IEEE), Javier Ponce Chulani2, Luis Merino 2, (Member, IEEE), Deborah Szapiro3, (Member, IEEE), And Randy Gomez 1, (Member, IEEE),”</a:t>
            </a:r>
            <a:r>
              <a:rPr lang="en-US" sz="2000"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Developing a Lightweight Rock-Paper-Scissors Framework for Human-Robot Collaborative Gaming” Oct. 2020.</a:t>
            </a:r>
            <a:endParaRPr lang="en-US" sz="2000" dirty="0">
              <a:solidFill>
                <a:srgbClr val="000000"/>
              </a:solidFill>
              <a:latin typeface="Times New Roman" panose="02020603050405020304" pitchFamily="18" charset="0"/>
              <a:ea typeface="Times New Roman" panose="02020603050405020304" pitchFamily="18" charset="0"/>
            </a:endParaRPr>
          </a:p>
          <a:p>
            <a:pPr marL="457200" marR="0" indent="-457200" algn="just">
              <a:lnSpc>
                <a:spcPct val="115000"/>
              </a:lnSpc>
              <a:spcBef>
                <a:spcPts val="925"/>
              </a:spcBef>
              <a:spcAft>
                <a:spcPts val="0"/>
              </a:spcAft>
            </a:pPr>
            <a:r>
              <a:rPr lang="en-US" dirty="0">
                <a:solidFill>
                  <a:srgbClr val="000000"/>
                </a:solidFill>
                <a:latin typeface="Times New Roman" panose="02020603050405020304" pitchFamily="18" charset="0"/>
                <a:ea typeface="Times New Roman" panose="02020603050405020304" pitchFamily="18" charset="0"/>
              </a:rPr>
              <a:t>[2]   </a:t>
            </a:r>
            <a:r>
              <a:rPr lang="en-US" dirty="0" smtClean="0">
                <a:solidFill>
                  <a:srgbClr val="000000"/>
                </a:solidFill>
                <a:latin typeface="Times New Roman" panose="02020603050405020304" pitchFamily="18" charset="0"/>
                <a:ea typeface="Times New Roman" panose="02020603050405020304" pitchFamily="18" charset="0"/>
              </a:rPr>
              <a:t>H</a:t>
            </a:r>
            <a:r>
              <a:rPr lang="en-US" dirty="0">
                <a:solidFill>
                  <a:srgbClr val="000000"/>
                </a:solidFill>
                <a:latin typeface="Times New Roman" panose="02020603050405020304" pitchFamily="18" charset="0"/>
                <a:ea typeface="Times New Roman" panose="02020603050405020304" pitchFamily="18" charset="0"/>
              </a:rPr>
              <a:t>. Brock, S. </a:t>
            </a:r>
            <a:r>
              <a:rPr lang="en-US" dirty="0" err="1">
                <a:solidFill>
                  <a:srgbClr val="000000"/>
                </a:solidFill>
                <a:latin typeface="Times New Roman" panose="02020603050405020304" pitchFamily="18" charset="0"/>
                <a:ea typeface="Times New Roman" panose="02020603050405020304" pitchFamily="18" charset="0"/>
              </a:rPr>
              <a:t>Sabanovic</a:t>
            </a:r>
            <a:r>
              <a:rPr lang="en-US" dirty="0">
                <a:solidFill>
                  <a:srgbClr val="000000"/>
                </a:solidFill>
                <a:latin typeface="Times New Roman" panose="02020603050405020304" pitchFamily="18" charset="0"/>
                <a:ea typeface="Times New Roman" panose="02020603050405020304" pitchFamily="18" charset="0"/>
              </a:rPr>
              <a:t>, K. Nakamura, and R. Gomez, ‘‘Robust real-time hand gestural recognition for non-verbal communication with tabletop robot </a:t>
            </a:r>
            <a:r>
              <a:rPr lang="en-US" dirty="0" err="1">
                <a:solidFill>
                  <a:srgbClr val="000000"/>
                </a:solidFill>
                <a:latin typeface="Times New Roman" panose="02020603050405020304" pitchFamily="18" charset="0"/>
                <a:ea typeface="Times New Roman" panose="02020603050405020304" pitchFamily="18" charset="0"/>
              </a:rPr>
              <a:t>haru</a:t>
            </a:r>
            <a:r>
              <a:rPr lang="en-US" dirty="0">
                <a:solidFill>
                  <a:srgbClr val="000000"/>
                </a:solidFill>
                <a:latin typeface="Times New Roman" panose="02020603050405020304" pitchFamily="18" charset="0"/>
                <a:ea typeface="Times New Roman" panose="02020603050405020304" pitchFamily="18" charset="0"/>
              </a:rPr>
              <a:t>,’’ in Proc. 29th IEEE Int. Conf. Robot Human Interact. </a:t>
            </a:r>
            <a:r>
              <a:rPr lang="en-US" dirty="0" err="1">
                <a:solidFill>
                  <a:srgbClr val="000000"/>
                </a:solidFill>
                <a:latin typeface="Times New Roman" panose="02020603050405020304" pitchFamily="18" charset="0"/>
                <a:ea typeface="Times New Roman" panose="02020603050405020304" pitchFamily="18" charset="0"/>
              </a:rPr>
              <a:t>Commun</a:t>
            </a:r>
            <a:r>
              <a:rPr lang="en-US" dirty="0">
                <a:solidFill>
                  <a:srgbClr val="000000"/>
                </a:solidFill>
                <a:latin typeface="Times New Roman" panose="02020603050405020304" pitchFamily="18" charset="0"/>
                <a:ea typeface="Times New Roman" panose="02020603050405020304" pitchFamily="18" charset="0"/>
              </a:rPr>
              <a:t>. (RO-MAN), Aug. 2020, pp. 891–898.</a:t>
            </a:r>
            <a:endParaRPr lang="en-US" sz="2000" dirty="0">
              <a:solidFill>
                <a:srgbClr val="000000"/>
              </a:solidFill>
              <a:latin typeface="Times New Roman" panose="02020603050405020304" pitchFamily="18" charset="0"/>
              <a:ea typeface="Times New Roman" panose="02020603050405020304" pitchFamily="18" charset="0"/>
            </a:endParaRPr>
          </a:p>
          <a:p>
            <a:pPr marL="457200" marR="0" indent="-457200" algn="just">
              <a:lnSpc>
                <a:spcPct val="115000"/>
              </a:lnSpc>
              <a:spcBef>
                <a:spcPts val="925"/>
              </a:spcBef>
              <a:spcAft>
                <a:spcPts val="0"/>
              </a:spcAft>
            </a:pPr>
            <a:r>
              <a:rPr lang="en-US" dirty="0">
                <a:solidFill>
                  <a:srgbClr val="000000"/>
                </a:solidFill>
                <a:latin typeface="Times New Roman" panose="02020603050405020304" pitchFamily="18" charset="0"/>
                <a:ea typeface="Times New Roman" panose="02020603050405020304" pitchFamily="18" charset="0"/>
              </a:rPr>
              <a:t>[3] 	R. Gomez, K. Nakamura, D. </a:t>
            </a:r>
            <a:r>
              <a:rPr lang="en-US" dirty="0" err="1">
                <a:solidFill>
                  <a:srgbClr val="000000"/>
                </a:solidFill>
                <a:latin typeface="Times New Roman" panose="02020603050405020304" pitchFamily="18" charset="0"/>
                <a:ea typeface="Times New Roman" panose="02020603050405020304" pitchFamily="18" charset="0"/>
              </a:rPr>
              <a:t>Szapiro</a:t>
            </a:r>
            <a:r>
              <a:rPr lang="en-US" dirty="0">
                <a:solidFill>
                  <a:srgbClr val="000000"/>
                </a:solidFill>
                <a:latin typeface="Times New Roman" panose="02020603050405020304" pitchFamily="18" charset="0"/>
                <a:ea typeface="Times New Roman" panose="02020603050405020304" pitchFamily="18" charset="0"/>
              </a:rPr>
              <a:t>, and L. Merino, ‘‘A holistic approach in designing tabletop robot’s expressivity,’’ in Proc. IEEE Int. Conf. Robot. Automat. (ICRA), May/Aug. 2020, pp. 1970–1976.</a:t>
            </a:r>
            <a:endParaRPr lang="en-US" sz="2000" dirty="0">
              <a:solidFill>
                <a:srgbClr val="000000"/>
              </a:solidFill>
              <a:latin typeface="Times New Roman" panose="02020603050405020304" pitchFamily="18" charset="0"/>
              <a:ea typeface="Times New Roman" panose="02020603050405020304" pitchFamily="18" charset="0"/>
            </a:endParaRPr>
          </a:p>
          <a:p>
            <a:pPr marL="457200" marR="0" indent="-457200" algn="just">
              <a:lnSpc>
                <a:spcPct val="115000"/>
              </a:lnSpc>
              <a:spcBef>
                <a:spcPts val="925"/>
              </a:spcBef>
              <a:spcAft>
                <a:spcPts val="0"/>
              </a:spcAft>
            </a:pPr>
            <a:r>
              <a:rPr lang="en-US" dirty="0">
                <a:solidFill>
                  <a:srgbClr val="000000"/>
                </a:solidFill>
                <a:latin typeface="Times New Roman" panose="02020603050405020304" pitchFamily="18" charset="0"/>
                <a:ea typeface="Times New Roman" panose="02020603050405020304" pitchFamily="18" charset="0"/>
              </a:rPr>
              <a:t>[4] 	C. </a:t>
            </a:r>
            <a:r>
              <a:rPr lang="en-US" dirty="0" err="1">
                <a:solidFill>
                  <a:srgbClr val="000000"/>
                </a:solidFill>
                <a:latin typeface="Times New Roman" panose="02020603050405020304" pitchFamily="18" charset="0"/>
                <a:ea typeface="Times New Roman" panose="02020603050405020304" pitchFamily="18" charset="0"/>
              </a:rPr>
              <a:t>Lugaresi</a:t>
            </a:r>
            <a:r>
              <a:rPr lang="en-US" dirty="0">
                <a:solidFill>
                  <a:srgbClr val="000000"/>
                </a:solidFill>
                <a:latin typeface="Times New Roman" panose="02020603050405020304" pitchFamily="18" charset="0"/>
                <a:ea typeface="Times New Roman" panose="02020603050405020304" pitchFamily="18" charset="0"/>
              </a:rPr>
              <a:t>, J. Tang, H. Nash, C. McClanahan, E. </a:t>
            </a:r>
            <a:r>
              <a:rPr lang="en-US" dirty="0" err="1">
                <a:solidFill>
                  <a:srgbClr val="000000"/>
                </a:solidFill>
                <a:latin typeface="Times New Roman" panose="02020603050405020304" pitchFamily="18" charset="0"/>
                <a:ea typeface="Times New Roman" panose="02020603050405020304" pitchFamily="18" charset="0"/>
              </a:rPr>
              <a:t>Uboweja</a:t>
            </a:r>
            <a:r>
              <a:rPr lang="en-US" dirty="0">
                <a:solidFill>
                  <a:srgbClr val="000000"/>
                </a:solidFill>
                <a:latin typeface="Times New Roman" panose="02020603050405020304" pitchFamily="18" charset="0"/>
                <a:ea typeface="Times New Roman" panose="02020603050405020304" pitchFamily="18" charset="0"/>
              </a:rPr>
              <a:t>, M. Hays, F. Zhang, C.-L. Chang, M. </a:t>
            </a:r>
            <a:r>
              <a:rPr lang="en-US" dirty="0" err="1">
                <a:solidFill>
                  <a:srgbClr val="000000"/>
                </a:solidFill>
                <a:latin typeface="Times New Roman" panose="02020603050405020304" pitchFamily="18" charset="0"/>
                <a:ea typeface="Times New Roman" panose="02020603050405020304" pitchFamily="18" charset="0"/>
              </a:rPr>
              <a:t>Guang</a:t>
            </a:r>
            <a:r>
              <a:rPr lang="en-US" dirty="0">
                <a:solidFill>
                  <a:srgbClr val="000000"/>
                </a:solidFill>
                <a:latin typeface="Times New Roman" panose="02020603050405020304" pitchFamily="18" charset="0"/>
                <a:ea typeface="Times New Roman" panose="02020603050405020304" pitchFamily="18" charset="0"/>
              </a:rPr>
              <a:t> Yong, J. Lee, W.-T. Chang, W. Hua, M. Georg, and M. </a:t>
            </a:r>
            <a:r>
              <a:rPr lang="en-US" dirty="0" err="1">
                <a:solidFill>
                  <a:srgbClr val="000000"/>
                </a:solidFill>
                <a:latin typeface="Times New Roman" panose="02020603050405020304" pitchFamily="18" charset="0"/>
                <a:ea typeface="Times New Roman" panose="02020603050405020304" pitchFamily="18" charset="0"/>
              </a:rPr>
              <a:t>Grundmann</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MediaPipe</a:t>
            </a:r>
            <a:r>
              <a:rPr lang="en-US" dirty="0">
                <a:solidFill>
                  <a:srgbClr val="000000"/>
                </a:solidFill>
                <a:latin typeface="Times New Roman" panose="02020603050405020304" pitchFamily="18" charset="0"/>
                <a:ea typeface="Times New Roman" panose="02020603050405020304" pitchFamily="18" charset="0"/>
              </a:rPr>
              <a:t>: A framework for building perception pipelines,’’ 2019, arXiv:1906.08172. [Online]. Available: http://arxiv.org/abs/1906.08172</a:t>
            </a:r>
            <a:endParaRPr lang="en-US" sz="2000" dirty="0">
              <a:solidFill>
                <a:srgbClr val="000000"/>
              </a:solidFill>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32578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39" y="341194"/>
            <a:ext cx="9976513" cy="6141493"/>
          </a:xfrm>
          <a:prstGeom prst="rect">
            <a:avLst/>
          </a:prstGeom>
        </p:spPr>
      </p:pic>
    </p:spTree>
    <p:extLst>
      <p:ext uri="{BB962C8B-B14F-4D97-AF65-F5344CB8AC3E}">
        <p14:creationId xmlns:p14="http://schemas.microsoft.com/office/powerpoint/2010/main" val="349079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79" y="174056"/>
            <a:ext cx="8397666" cy="1026947"/>
          </a:xfrm>
        </p:spPr>
        <p:txBody>
          <a:bodyPr>
            <a:normAutofit/>
          </a:bodyPr>
          <a:lstStyle/>
          <a:p>
            <a:pPr algn="l"/>
            <a:r>
              <a:rPr lang="en-IN" sz="3200" b="1" dirty="0" smtClean="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574" y="1350942"/>
            <a:ext cx="11049001" cy="5199797"/>
          </a:xfrm>
        </p:spPr>
        <p:txBody>
          <a:bodyPr>
            <a:normAutofit fontScale="92500"/>
          </a:bodyPr>
          <a:lstStyle/>
          <a:p>
            <a:pPr algn="just">
              <a:lnSpc>
                <a:spcPct val="150000"/>
              </a:lnSpc>
            </a:pPr>
            <a:r>
              <a:rPr lang="en-US" sz="2000" dirty="0" smtClean="0">
                <a:solidFill>
                  <a:schemeClr val="tx1"/>
                </a:solidFill>
                <a:latin typeface="Times New Roman" pitchFamily="18" charset="0"/>
                <a:cs typeface="Times New Roman" pitchFamily="18" charset="0"/>
              </a:rPr>
              <a:t>Today the development of artificial intelligence (AI) systems that can organize a natural human-machine interaction (through voice, communication, gestures, facial expressions, etc.) are gaining in popularity. </a:t>
            </a:r>
          </a:p>
          <a:p>
            <a:pPr algn="just">
              <a:lnSpc>
                <a:spcPct val="150000"/>
              </a:lnSpc>
            </a:pPr>
            <a:r>
              <a:rPr lang="en-US" sz="2000" dirty="0" smtClean="0">
                <a:solidFill>
                  <a:schemeClr val="tx1"/>
                </a:solidFill>
                <a:latin typeface="Times New Roman" pitchFamily="18" charset="0"/>
                <a:cs typeface="Times New Roman" pitchFamily="18" charset="0"/>
              </a:rPr>
              <a:t>One of the most studied and popular was the direction of interaction, based on the understanding of the machine by the machine of the natural human language. </a:t>
            </a:r>
          </a:p>
          <a:p>
            <a:pPr algn="just">
              <a:lnSpc>
                <a:spcPct val="150000"/>
              </a:lnSpc>
            </a:pPr>
            <a:r>
              <a:rPr lang="en-US" sz="2000" dirty="0" smtClean="0">
                <a:solidFill>
                  <a:schemeClr val="tx1"/>
                </a:solidFill>
                <a:latin typeface="Times New Roman" pitchFamily="18" charset="0"/>
                <a:cs typeface="Times New Roman" pitchFamily="18" charset="0"/>
              </a:rPr>
              <a:t>The </a:t>
            </a:r>
            <a:r>
              <a:rPr lang="en-US" sz="2000" dirty="0">
                <a:solidFill>
                  <a:schemeClr val="tx1"/>
                </a:solidFill>
                <a:latin typeface="Times New Roman" pitchFamily="18" charset="0"/>
                <a:cs typeface="Times New Roman" pitchFamily="18" charset="0"/>
              </a:rPr>
              <a:t>classic Rock-Paper-Scissors (RPS) game constitutes a simple action and effect interaction with long-standing fascination for various research domains</a:t>
            </a:r>
            <a:r>
              <a:rPr lang="en-US" sz="2000" dirty="0" smtClean="0">
                <a:solidFill>
                  <a:schemeClr val="tx1"/>
                </a:solidFill>
                <a:latin typeface="Times New Roman" pitchFamily="18" charset="0"/>
                <a:cs typeface="Times New Roman" pitchFamily="18" charset="0"/>
              </a:rPr>
              <a:t>.</a:t>
            </a:r>
          </a:p>
          <a:p>
            <a:pPr algn="just">
              <a:lnSpc>
                <a:spcPct val="150000"/>
              </a:lnSpc>
            </a:pPr>
            <a:r>
              <a:rPr lang="en-US" sz="1800" dirty="0" smtClean="0">
                <a:solidFill>
                  <a:schemeClr val="tx1"/>
                </a:solidFill>
                <a:latin typeface="Times New Roman" pitchFamily="18" charset="0"/>
                <a:cs typeface="Times New Roman" pitchFamily="18" charset="0"/>
              </a:rPr>
              <a:t>For </a:t>
            </a:r>
            <a:r>
              <a:rPr lang="en-US" sz="1800" dirty="0">
                <a:solidFill>
                  <a:schemeClr val="tx1"/>
                </a:solidFill>
                <a:latin typeface="Times New Roman" pitchFamily="18" charset="0"/>
                <a:cs typeface="Times New Roman" pitchFamily="18" charset="0"/>
              </a:rPr>
              <a:t>psychology, analysis of the basic gestural play can be interesting to identify patterns or strategies in human decision-making process </a:t>
            </a:r>
            <a:r>
              <a:rPr lang="en-US" sz="1800" dirty="0" smtClean="0">
                <a:solidFill>
                  <a:schemeClr val="tx1"/>
                </a:solidFill>
                <a:latin typeface="Times New Roman" pitchFamily="18" charset="0"/>
                <a:cs typeface="Times New Roman" pitchFamily="18" charset="0"/>
              </a:rPr>
              <a:t>.</a:t>
            </a:r>
          </a:p>
          <a:p>
            <a:pPr algn="just">
              <a:lnSpc>
                <a:spcPct val="150000"/>
              </a:lnSpc>
            </a:pP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In engineering and robotics, RPS game interactions between a human and a robot player build the base for two main research questions: basic technological </a:t>
            </a:r>
            <a:r>
              <a:rPr lang="en-US" sz="1800" dirty="0" smtClean="0">
                <a:solidFill>
                  <a:schemeClr val="tx1"/>
                </a:solidFill>
                <a:latin typeface="Times New Roman" pitchFamily="18" charset="0"/>
                <a:cs typeface="Times New Roman" pitchFamily="18" charset="0"/>
              </a:rPr>
              <a:t>development </a:t>
            </a:r>
            <a:r>
              <a:rPr lang="en-US" sz="1800" dirty="0">
                <a:solidFill>
                  <a:schemeClr val="tx1"/>
                </a:solidFill>
                <a:latin typeface="Times New Roman" pitchFamily="18" charset="0"/>
                <a:cs typeface="Times New Roman" pitchFamily="18" charset="0"/>
              </a:rPr>
              <a:t>on the one hand, and its deployment in Human-Machine-Interaction </a:t>
            </a:r>
            <a:r>
              <a:rPr lang="en-US" sz="1800" dirty="0" smtClean="0">
                <a:solidFill>
                  <a:schemeClr val="tx1"/>
                </a:solidFill>
                <a:latin typeface="Times New Roman" pitchFamily="18" charset="0"/>
                <a:cs typeface="Times New Roman" pitchFamily="18" charset="0"/>
              </a:rPr>
              <a:t>studies </a:t>
            </a:r>
            <a:r>
              <a:rPr lang="en-US" sz="1800" dirty="0">
                <a:solidFill>
                  <a:schemeClr val="tx1"/>
                </a:solidFill>
                <a:latin typeface="Times New Roman" pitchFamily="18" charset="0"/>
                <a:cs typeface="Times New Roman" pitchFamily="18" charset="0"/>
              </a:rPr>
              <a:t>on the </a:t>
            </a:r>
            <a:r>
              <a:rPr lang="en-US" sz="1800" dirty="0" smtClean="0">
                <a:solidFill>
                  <a:schemeClr val="tx1"/>
                </a:solidFill>
                <a:latin typeface="Times New Roman" pitchFamily="18" charset="0"/>
                <a:cs typeface="Times New Roman" pitchFamily="18" charset="0"/>
              </a:rPr>
              <a:t>other.</a:t>
            </a: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0526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219" y="0"/>
            <a:ext cx="5974080" cy="886885"/>
          </a:xfrm>
        </p:spPr>
        <p:txBody>
          <a:bodyPr/>
          <a:lstStyle/>
          <a:p>
            <a:r>
              <a:rPr lang="en-US" dirty="0" smtClean="0"/>
              <a:t>Literature Survey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14506428"/>
              </p:ext>
            </p:extLst>
          </p:nvPr>
        </p:nvGraphicFramePr>
        <p:xfrm>
          <a:off x="219184" y="886885"/>
          <a:ext cx="11781324" cy="5760720"/>
        </p:xfrm>
        <a:graphic>
          <a:graphicData uri="http://schemas.openxmlformats.org/drawingml/2006/table">
            <a:tbl>
              <a:tblPr firstRow="1" bandRow="1">
                <a:tableStyleId>{5C22544A-7EE6-4342-B048-85BDC9FD1C3A}</a:tableStyleId>
              </a:tblPr>
              <a:tblGrid>
                <a:gridCol w="2945331"/>
                <a:gridCol w="2997746"/>
                <a:gridCol w="2892916"/>
                <a:gridCol w="2945331"/>
              </a:tblGrid>
              <a:tr h="341136">
                <a:tc>
                  <a:txBody>
                    <a:bodyPr/>
                    <a:lstStyle/>
                    <a:p>
                      <a:r>
                        <a:rPr lang="en-US" dirty="0" smtClean="0"/>
                        <a:t>Authors and Year</a:t>
                      </a:r>
                      <a:endParaRPr lang="en-US" dirty="0"/>
                    </a:p>
                  </a:txBody>
                  <a:tcPr/>
                </a:tc>
                <a:tc>
                  <a:txBody>
                    <a:bodyPr/>
                    <a:lstStyle/>
                    <a:p>
                      <a:r>
                        <a:rPr lang="en-US" dirty="0" smtClean="0"/>
                        <a:t>Title</a:t>
                      </a:r>
                      <a:endParaRPr lang="en-US" dirty="0"/>
                    </a:p>
                  </a:txBody>
                  <a:tcPr/>
                </a:tc>
                <a:tc>
                  <a:txBody>
                    <a:bodyPr/>
                    <a:lstStyle/>
                    <a:p>
                      <a:r>
                        <a:rPr lang="en-US" dirty="0" smtClean="0"/>
                        <a:t>Proposed</a:t>
                      </a:r>
                      <a:r>
                        <a:rPr lang="en-US" baseline="0" dirty="0" smtClean="0"/>
                        <a:t> </a:t>
                      </a:r>
                      <a:endParaRPr lang="en-US" dirty="0"/>
                    </a:p>
                  </a:txBody>
                  <a:tcPr/>
                </a:tc>
                <a:tc>
                  <a:txBody>
                    <a:bodyPr/>
                    <a:lstStyle/>
                    <a:p>
                      <a:r>
                        <a:rPr lang="en-US" dirty="0" smtClean="0"/>
                        <a:t>Outcomes</a:t>
                      </a:r>
                      <a:endParaRPr lang="en-US" dirty="0"/>
                    </a:p>
                  </a:txBody>
                  <a:tcPr/>
                </a:tc>
              </a:tr>
              <a:tr h="2132100">
                <a:tc>
                  <a:txBody>
                    <a:bodyPr/>
                    <a:lstStyle/>
                    <a:p>
                      <a:pPr algn="l"/>
                      <a:r>
                        <a:rPr lang="en-US" dirty="0" smtClean="0">
                          <a:latin typeface="Times New Roman" panose="02020603050405020304" pitchFamily="18" charset="0"/>
                          <a:cs typeface="Times New Roman" panose="02020603050405020304" pitchFamily="18" charset="0"/>
                        </a:rPr>
                        <a:t>Heike Brock 1, Javier Ponce Chulani2, Luis Merino 2, Deborah Szapiro3, And Randy Gomez 1(2020)</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mn-lt"/>
                          <a:ea typeface="+mn-ea"/>
                          <a:cs typeface="+mn-cs"/>
                        </a:rPr>
                        <a:t>“Developing a Scalable Rock-Paper-Scissors Framework for Human-Robot Collaborative Gaming”. </a:t>
                      </a:r>
                      <a:endParaRPr lang="en-US" dirty="0"/>
                    </a:p>
                  </a:txBody>
                  <a:tcPr/>
                </a:tc>
                <a:tc>
                  <a:txBody>
                    <a:bodyPr/>
                    <a:lstStyle/>
                    <a:p>
                      <a:r>
                        <a:rPr lang="en-US" sz="1800" kern="1200" dirty="0" smtClean="0">
                          <a:solidFill>
                            <a:schemeClr val="dk1"/>
                          </a:solidFill>
                          <a:effectLst/>
                          <a:latin typeface="+mn-lt"/>
                          <a:ea typeface="+mn-ea"/>
                          <a:cs typeface="+mn-cs"/>
                        </a:rPr>
                        <a:t>The implementation of the Rock-Paper-Scissors game interaction with a computer is presented. With the teamwork of both designers and animators, this game is designed to the final stage.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system will analyze the user play pattern in the real world. It’s a great window to a new way of interaction between a human and a machine.</a:t>
                      </a:r>
                    </a:p>
                    <a:p>
                      <a:endParaRPr lang="en-US" dirty="0"/>
                    </a:p>
                  </a:txBody>
                  <a:tcPr/>
                </a:tc>
              </a:tr>
              <a:tr h="30208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H. Brock, S.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Sabanovic</a:t>
                      </a: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K. Nakamura, and R. Gomez(2020),</a:t>
                      </a:r>
                    </a:p>
                    <a:p>
                      <a:endParaRPr lang="en-US" dirty="0"/>
                    </a:p>
                  </a:txBody>
                  <a:tcPr/>
                </a:tc>
                <a:tc>
                  <a:txBody>
                    <a:bodyPr/>
                    <a:lstStyle/>
                    <a:p>
                      <a:r>
                        <a:rPr lang="en-US" sz="1800" kern="1200" dirty="0" smtClean="0">
                          <a:solidFill>
                            <a:schemeClr val="dk1"/>
                          </a:solidFill>
                          <a:effectLst/>
                          <a:latin typeface="+mn-lt"/>
                          <a:ea typeface="+mn-ea"/>
                          <a:cs typeface="+mn-cs"/>
                        </a:rPr>
                        <a:t>"Robust real-time hand gestural recognition for nonverbal communication with tabletop robot </a:t>
                      </a:r>
                      <a:r>
                        <a:rPr lang="en-US" sz="1800" kern="1200" dirty="0" err="1" smtClean="0">
                          <a:solidFill>
                            <a:schemeClr val="dk1"/>
                          </a:solidFill>
                          <a:effectLst/>
                          <a:latin typeface="+mn-lt"/>
                          <a:ea typeface="+mn-ea"/>
                          <a:cs typeface="+mn-cs"/>
                        </a:rPr>
                        <a:t>Haru</a:t>
                      </a:r>
                      <a:r>
                        <a:rPr lang="en-US" sz="1800" kern="1200" dirty="0" smtClean="0">
                          <a:solidFill>
                            <a:schemeClr val="dk1"/>
                          </a:solidFill>
                          <a:effectLst/>
                          <a:latin typeface="+mn-lt"/>
                          <a:ea typeface="+mn-ea"/>
                          <a:cs typeface="+mn-cs"/>
                        </a:rPr>
                        <a:t>,"</a:t>
                      </a:r>
                      <a:endParaRPr lang="en-US" dirty="0"/>
                    </a:p>
                  </a:txBody>
                  <a:tcPr/>
                </a:tc>
                <a:tc>
                  <a:txBody>
                    <a:bodyPr/>
                    <a:lstStyle/>
                    <a:p>
                      <a:r>
                        <a:rPr lang="en-US" sz="1800" kern="1200" dirty="0" smtClean="0">
                          <a:solidFill>
                            <a:schemeClr val="dk1"/>
                          </a:solidFill>
                          <a:effectLst/>
                          <a:latin typeface="+mn-lt"/>
                          <a:ea typeface="+mn-ea"/>
                          <a:cs typeface="+mn-cs"/>
                        </a:rPr>
                        <a:t>The hand gesture recognition system is created by Leap motion to train the machine learning architecture for user hand gesture recognition. </a:t>
                      </a:r>
                      <a:endParaRPr lang="en-US" dirty="0"/>
                    </a:p>
                  </a:txBody>
                  <a:tcPr/>
                </a:tc>
                <a:tc>
                  <a:txBody>
                    <a:bodyPr/>
                    <a:lstStyle/>
                    <a:p>
                      <a:r>
                        <a:rPr lang="en-US" sz="1800" kern="1200" dirty="0" smtClean="0">
                          <a:solidFill>
                            <a:schemeClr val="dk1"/>
                          </a:solidFill>
                          <a:effectLst/>
                          <a:latin typeface="+mn-lt"/>
                          <a:ea typeface="+mn-ea"/>
                          <a:cs typeface="+mn-cs"/>
                        </a:rPr>
                        <a:t>The system is evaluated using data from simulations of real-world human-robot </a:t>
                      </a:r>
                    </a:p>
                    <a:p>
                      <a:r>
                        <a:rPr lang="en-US" sz="1800" kern="1200" dirty="0" smtClean="0">
                          <a:solidFill>
                            <a:schemeClr val="dk1"/>
                          </a:solidFill>
                          <a:effectLst/>
                          <a:latin typeface="+mn-lt"/>
                          <a:ea typeface="+mn-ea"/>
                          <a:cs typeface="+mn-cs"/>
                        </a:rPr>
                        <a:t>interactions, investigate the behaviour of the system with help of the performance variables like the pattern of movement, timing, and posture.</a:t>
                      </a:r>
                    </a:p>
                    <a:p>
                      <a:endParaRPr lang="en-US" dirty="0"/>
                    </a:p>
                  </a:txBody>
                  <a:tcPr/>
                </a:tc>
              </a:tr>
            </a:tbl>
          </a:graphicData>
        </a:graphic>
      </p:graphicFrame>
    </p:spTree>
    <p:extLst>
      <p:ext uri="{BB962C8B-B14F-4D97-AF65-F5344CB8AC3E}">
        <p14:creationId xmlns:p14="http://schemas.microsoft.com/office/powerpoint/2010/main" val="365633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84583"/>
          </a:xfrm>
        </p:spPr>
        <p:txBody>
          <a:bodyPr/>
          <a:lstStyle/>
          <a:p>
            <a:pPr algn="l"/>
            <a:r>
              <a:rPr lang="en-US" dirty="0" smtClean="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736755"/>
              </p:ext>
            </p:extLst>
          </p:nvPr>
        </p:nvGraphicFramePr>
        <p:xfrm>
          <a:off x="218660" y="755374"/>
          <a:ext cx="11698356" cy="5969938"/>
        </p:xfrm>
        <a:graphic>
          <a:graphicData uri="http://schemas.openxmlformats.org/drawingml/2006/table">
            <a:tbl>
              <a:tblPr firstRow="1" bandRow="1">
                <a:tableStyleId>{5C22544A-7EE6-4342-B048-85BDC9FD1C3A}</a:tableStyleId>
              </a:tblPr>
              <a:tblGrid>
                <a:gridCol w="2924589"/>
                <a:gridCol w="2671142"/>
                <a:gridCol w="2981739"/>
                <a:gridCol w="3120886"/>
              </a:tblGrid>
              <a:tr h="5739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Authors and Year</a:t>
                      </a:r>
                    </a:p>
                    <a:p>
                      <a:endParaRPr lang="en-US" dirty="0"/>
                    </a:p>
                  </a:txBody>
                  <a:tcPr/>
                </a:tc>
                <a:tc>
                  <a:txBody>
                    <a:bodyPr/>
                    <a:lstStyle/>
                    <a:p>
                      <a:r>
                        <a:rPr lang="en-US" dirty="0" smtClean="0"/>
                        <a:t>Title</a:t>
                      </a:r>
                      <a:endParaRPr lang="en-US" dirty="0"/>
                    </a:p>
                  </a:txBody>
                  <a:tcPr/>
                </a:tc>
                <a:tc>
                  <a:txBody>
                    <a:bodyPr/>
                    <a:lstStyle/>
                    <a:p>
                      <a:r>
                        <a:rPr lang="en-US" dirty="0" smtClean="0"/>
                        <a:t>Proposed</a:t>
                      </a:r>
                      <a:endParaRPr lang="en-US" dirty="0"/>
                    </a:p>
                  </a:txBody>
                  <a:tcPr/>
                </a:tc>
                <a:tc>
                  <a:txBody>
                    <a:bodyPr/>
                    <a:lstStyle/>
                    <a:p>
                      <a:r>
                        <a:rPr lang="en-US" dirty="0" smtClean="0"/>
                        <a:t>Outcomes</a:t>
                      </a:r>
                      <a:endParaRPr lang="en-US" dirty="0"/>
                    </a:p>
                  </a:txBody>
                  <a:tcPr/>
                </a:tc>
              </a:tr>
              <a:tr h="2295939">
                <a:tc>
                  <a:txBody>
                    <a:bodyPr/>
                    <a:lstStyle/>
                    <a:p>
                      <a:r>
                        <a:rPr lang="en-US" dirty="0" err="1" smtClean="0">
                          <a:latin typeface="Times New Roman" panose="02020603050405020304" pitchFamily="18" charset="0"/>
                          <a:cs typeface="Times New Roman" panose="02020603050405020304" pitchFamily="18" charset="0"/>
                        </a:rPr>
                        <a:t>Farag</a:t>
                      </a:r>
                      <a:r>
                        <a:rPr lang="en-US" dirty="0" smtClean="0">
                          <a:latin typeface="Times New Roman" panose="02020603050405020304" pitchFamily="18" charset="0"/>
                          <a:cs typeface="Times New Roman" panose="02020603050405020304" pitchFamily="18" charset="0"/>
                        </a:rPr>
                        <a:t> and H. Brock (2019),</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 Learning motion disfluencies for automatic sign language segmentation," </a:t>
                      </a:r>
                      <a:endParaRPr lang="en-US" dirty="0"/>
                    </a:p>
                  </a:txBody>
                  <a:tcPr/>
                </a:tc>
                <a:tc>
                  <a:txBody>
                    <a:bodyPr/>
                    <a:lstStyle/>
                    <a:p>
                      <a:r>
                        <a:rPr lang="en-US" sz="1800" kern="1200" dirty="0" smtClean="0">
                          <a:solidFill>
                            <a:schemeClr val="dk1"/>
                          </a:solidFill>
                          <a:effectLst/>
                          <a:latin typeface="+mn-lt"/>
                          <a:ea typeface="+mn-ea"/>
                          <a:cs typeface="+mn-cs"/>
                        </a:rPr>
                        <a:t>a novel technique for automatically detecting words within sentence expressions in Sign Language of japan from 3-dimensional body joint positions, was introduced.</a:t>
                      </a:r>
                      <a:endParaRPr lang="en-US" dirty="0"/>
                    </a:p>
                  </a:txBody>
                  <a:tcPr/>
                </a:tc>
                <a:tc>
                  <a:txBody>
                    <a:bodyPr/>
                    <a:lstStyle/>
                    <a:p>
                      <a:r>
                        <a:rPr lang="en-US" sz="1800" kern="1200" dirty="0" smtClean="0">
                          <a:solidFill>
                            <a:schemeClr val="dk1"/>
                          </a:solidFill>
                          <a:effectLst/>
                          <a:latin typeface="+mn-lt"/>
                          <a:ea typeface="+mn-ea"/>
                          <a:cs typeface="+mn-cs"/>
                        </a:rPr>
                        <a:t>The classifier's output </a:t>
                      </a:r>
                      <a:r>
                        <a:rPr lang="en-IN" sz="1800" kern="1200" dirty="0" smtClean="0">
                          <a:solidFill>
                            <a:schemeClr val="dk1"/>
                          </a:solidFill>
                          <a:effectLst/>
                          <a:latin typeface="+mn-lt"/>
                          <a:ea typeface="+mn-ea"/>
                          <a:cs typeface="+mn-cs"/>
                        </a:rPr>
                        <a:t>is used to propose an automatic word generation method that achieves reliable and very accurate sentence formation with a good average frame-wise F1 score of 0.89.</a:t>
                      </a:r>
                      <a:endParaRPr lang="en-US" dirty="0"/>
                    </a:p>
                  </a:txBody>
                  <a:tcPr/>
                </a:tc>
              </a:tr>
              <a:tr h="30339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C.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Lugaresi</a:t>
                      </a: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J. Tang, H. Nash, C. McClanahan, E.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Uboweja</a:t>
                      </a: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M.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Hays,F</a:t>
                      </a: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Zhang, C.-L. Chang, M.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Guang</a:t>
                      </a: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Yong, J. Lee, W.-T. Chang, W. Hua, M. Georg, and M.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Grundmann</a:t>
                      </a: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(2019),</a:t>
                      </a:r>
                    </a:p>
                    <a:p>
                      <a:endParaRPr lang="en-US" dirty="0"/>
                    </a:p>
                  </a:txBody>
                  <a:tcPr/>
                </a:tc>
                <a:tc>
                  <a:txBody>
                    <a:bodyPr/>
                    <a:lstStyle/>
                    <a:p>
                      <a:r>
                        <a:rPr lang="en-US" sz="1800" kern="1200" dirty="0" smtClean="0">
                          <a:solidFill>
                            <a:schemeClr val="dk1"/>
                          </a:solidFill>
                          <a:effectLst/>
                          <a:latin typeface="+mn-lt"/>
                          <a:ea typeface="+mn-ea"/>
                          <a:cs typeface="+mn-cs"/>
                        </a:rPr>
                        <a:t>‘’A framework for making pipelines for perception’’</a:t>
                      </a:r>
                      <a:endParaRPr lang="en-US" dirty="0"/>
                    </a:p>
                  </a:txBody>
                  <a:tcPr/>
                </a:tc>
                <a:tc>
                  <a:txBody>
                    <a:bodyPr/>
                    <a:lstStyle/>
                    <a:p>
                      <a:r>
                        <a:rPr lang="en-US" sz="1800" kern="1200" dirty="0" smtClean="0">
                          <a:solidFill>
                            <a:schemeClr val="dk1"/>
                          </a:solidFill>
                          <a:effectLst/>
                          <a:latin typeface="+mn-lt"/>
                          <a:ea typeface="+mn-ea"/>
                          <a:cs typeface="+mn-cs"/>
                        </a:rPr>
                        <a:t>They created applications to perceive the world around them even though it’s difficult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Algorithm or model making while using Media-Pipe as an environment for exponentially developing their application with results that are reliable and reproducible on multiple platforms and devices.</a:t>
                      </a:r>
                    </a:p>
                    <a:p>
                      <a:endParaRPr lang="en-US" dirty="0"/>
                    </a:p>
                  </a:txBody>
                  <a:tcPr/>
                </a:tc>
              </a:tr>
            </a:tbl>
          </a:graphicData>
        </a:graphic>
      </p:graphicFrame>
    </p:spTree>
    <p:extLst>
      <p:ext uri="{BB962C8B-B14F-4D97-AF65-F5344CB8AC3E}">
        <p14:creationId xmlns:p14="http://schemas.microsoft.com/office/powerpoint/2010/main" val="166957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553" y="748554"/>
            <a:ext cx="6615953" cy="851647"/>
          </a:xfrm>
        </p:spPr>
        <p:txBody>
          <a:bodyPr/>
          <a:lstStyle/>
          <a:p>
            <a:pPr algn="l"/>
            <a:r>
              <a:rPr lang="en-US" sz="4400" dirty="0" smtClean="0"/>
              <a:t>Statement of Problem</a:t>
            </a:r>
            <a:endParaRPr lang="en-US" sz="4400" dirty="0"/>
          </a:p>
        </p:txBody>
      </p:sp>
      <p:sp>
        <p:nvSpPr>
          <p:cNvPr id="3" name="Content Placeholder 2"/>
          <p:cNvSpPr>
            <a:spLocks noGrp="1"/>
          </p:cNvSpPr>
          <p:nvPr>
            <p:ph idx="1"/>
          </p:nvPr>
        </p:nvSpPr>
        <p:spPr>
          <a:xfrm>
            <a:off x="869576" y="1600202"/>
            <a:ext cx="10712824" cy="1994646"/>
          </a:xfrm>
        </p:spPr>
        <p:txBody>
          <a:bodyPr/>
          <a:lstStyle/>
          <a:p>
            <a:pPr marL="0" indent="0">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Developing a game interface between a human and a system using </a:t>
            </a:r>
            <a:r>
              <a:rPr lang="en-US" sz="2000" dirty="0" err="1">
                <a:solidFill>
                  <a:schemeClr val="tx1"/>
                </a:solidFill>
                <a:latin typeface="Times New Roman" panose="02020603050405020304" pitchFamily="18" charset="0"/>
                <a:cs typeface="Times New Roman" panose="02020603050405020304" pitchFamily="18" charset="0"/>
              </a:rPr>
              <a:t>OpenCV</a:t>
            </a:r>
            <a:r>
              <a:rPr lang="en-US" sz="2000" dirty="0">
                <a:solidFill>
                  <a:schemeClr val="tx1"/>
                </a:solidFill>
                <a:latin typeface="Times New Roman" panose="02020603050405020304" pitchFamily="18" charset="0"/>
                <a:cs typeface="Times New Roman" panose="02020603050405020304" pitchFamily="18" charset="0"/>
              </a:rPr>
              <a:t> techniques and the Python programming language to recognize the person's hand gesture and play against the person by picking one of three hand gestures.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188" y="3281082"/>
            <a:ext cx="4408114" cy="29180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6168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US" dirty="0"/>
          </a:p>
        </p:txBody>
      </p:sp>
      <p:sp>
        <p:nvSpPr>
          <p:cNvPr id="3" name="Content Placeholder 2"/>
          <p:cNvSpPr>
            <a:spLocks noGrp="1"/>
          </p:cNvSpPr>
          <p:nvPr>
            <p:ph idx="1"/>
          </p:nvPr>
        </p:nvSpPr>
        <p:spPr/>
        <p:txBody>
          <a:bodyPr/>
          <a:lstStyle/>
          <a:p>
            <a:pPr marR="913130" lvl="0" algn="just">
              <a:lnSpc>
                <a:spcPct val="150000"/>
              </a:lnSpc>
              <a:spcBef>
                <a:spcPts val="0"/>
              </a:spcBef>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To build a framework for reading human inputs.</a:t>
            </a:r>
            <a:endParaRPr lang="en-US"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R="913130" lvl="0" algn="just">
              <a:lnSpc>
                <a:spcPct val="150000"/>
              </a:lnSpc>
              <a:spcBef>
                <a:spcPts val="0"/>
              </a:spcBef>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To detect the presence of human hands in the frame.</a:t>
            </a:r>
            <a:endParaRPr lang="en-US"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R="913130" lvl="0" algn="just">
              <a:lnSpc>
                <a:spcPct val="150000"/>
              </a:lnSpc>
              <a:spcBef>
                <a:spcPts val="0"/>
              </a:spcBef>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To classify whether the hand gesture is a paper, rock, or scissors based on human input.</a:t>
            </a:r>
            <a:endParaRPr lang="en-US"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R="913130" lvl="0" algn="just">
              <a:lnSpc>
                <a:spcPct val="150000"/>
              </a:lnSpc>
              <a:spcBef>
                <a:spcPts val="0"/>
              </a:spcBef>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To select the victor by using winning criteria.</a:t>
            </a:r>
            <a:endParaRPr lang="en-US"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R="913130" lvl="0" algn="just">
              <a:lnSpc>
                <a:spcPct val="150000"/>
              </a:lnSpc>
              <a:spcBef>
                <a:spcPts val="0"/>
              </a:spcBef>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To determine the final winner, who reaches a score of 3 at the outset.</a:t>
            </a:r>
            <a:endParaRPr lang="en-US"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84085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833" y="187889"/>
            <a:ext cx="11156514" cy="764087"/>
          </a:xfrm>
        </p:spPr>
        <p:txBody>
          <a:bodyPr>
            <a:noAutofit/>
          </a:bodyPr>
          <a:lstStyle/>
          <a:p>
            <a:pPr algn="l"/>
            <a:r>
              <a:rPr lang="en-US" sz="3200" b="1" dirty="0">
                <a:solidFill>
                  <a:schemeClr val="accent1"/>
                </a:solidFill>
                <a:latin typeface="Times New Roman" panose="02020603050405020304" pitchFamily="18" charset="0"/>
                <a:cs typeface="Times New Roman" panose="02020603050405020304" pitchFamily="18" charset="0"/>
              </a:rPr>
              <a:t>Hardware and Software </a:t>
            </a:r>
            <a:r>
              <a:rPr lang="en-US" sz="3200" b="1" dirty="0" smtClean="0">
                <a:solidFill>
                  <a:schemeClr val="accent1"/>
                </a:solidFill>
                <a:latin typeface="Times New Roman" panose="02020603050405020304" pitchFamily="18" charset="0"/>
                <a:cs typeface="Times New Roman" panose="02020603050405020304" pitchFamily="18" charset="0"/>
              </a:rPr>
              <a:t>Requirements:</a:t>
            </a:r>
            <a:endParaRPr lang="en-US" sz="3200" b="1" dirty="0">
              <a:solidFill>
                <a:srgbClr val="FFFF00"/>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26301" y="1127016"/>
            <a:ext cx="10931045" cy="4865427"/>
          </a:xfrm>
        </p:spPr>
        <p:txBody>
          <a:bodyPr>
            <a:normAutofit fontScale="92500" lnSpcReduction="10000"/>
          </a:bodyPr>
          <a:lstStyle/>
          <a:p>
            <a:pPr marL="0" indent="0" algn="just">
              <a:lnSpc>
                <a:spcPct val="150000"/>
              </a:lnSpc>
              <a:buNone/>
            </a:pPr>
            <a:r>
              <a:rPr lang="en-IN" b="1" dirty="0">
                <a:solidFill>
                  <a:schemeClr val="tx1"/>
                </a:solidFill>
                <a:latin typeface="Times New Roman" panose="02020603050405020304" pitchFamily="18" charset="0"/>
                <a:cs typeface="Times New Roman" panose="02020603050405020304" pitchFamily="18" charset="0"/>
              </a:rPr>
              <a:t>Software Requirements: </a:t>
            </a:r>
            <a:endParaRPr lang="en-IN" b="1"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	Languages </a:t>
            </a:r>
            <a:r>
              <a:rPr lang="en-IN" dirty="0">
                <a:solidFill>
                  <a:schemeClr val="tx1"/>
                </a:solidFill>
                <a:latin typeface="Times New Roman" panose="02020603050405020304" pitchFamily="18" charset="0"/>
                <a:cs typeface="Times New Roman" panose="02020603050405020304" pitchFamily="18" charset="0"/>
              </a:rPr>
              <a:t>: Python 3.6 or high version. </a:t>
            </a:r>
            <a:endParaRPr lang="en-IN"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	Packages </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Mediapipe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Numpy</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OpenCV</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Pygame</a:t>
            </a:r>
            <a:r>
              <a:rPr lang="en-IN" dirty="0">
                <a:solidFill>
                  <a:schemeClr val="tx1"/>
                </a:solidFill>
                <a:latin typeface="Times New Roman" panose="02020603050405020304" pitchFamily="18" charset="0"/>
                <a:cs typeface="Times New Roman" panose="02020603050405020304" pitchFamily="18" charset="0"/>
              </a:rPr>
              <a:t>, Time.</a:t>
            </a:r>
          </a:p>
          <a:p>
            <a:pPr marL="0" indent="0" algn="just">
              <a:lnSpc>
                <a:spcPct val="150000"/>
              </a:lnSpc>
              <a:buNone/>
            </a:pPr>
            <a:r>
              <a:rPr lang="en-IN" b="1" dirty="0">
                <a:solidFill>
                  <a:schemeClr val="tx1"/>
                </a:solidFill>
                <a:latin typeface="Times New Roman" panose="02020603050405020304" pitchFamily="18" charset="0"/>
                <a:cs typeface="Times New Roman" panose="02020603050405020304" pitchFamily="18" charset="0"/>
              </a:rPr>
              <a:t>Hardware Requirements:</a:t>
            </a:r>
          </a:p>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	Operating </a:t>
            </a:r>
            <a:r>
              <a:rPr lang="en-IN" dirty="0">
                <a:solidFill>
                  <a:schemeClr val="tx1"/>
                </a:solidFill>
                <a:latin typeface="Times New Roman" panose="02020603050405020304" pitchFamily="18" charset="0"/>
                <a:cs typeface="Times New Roman" panose="02020603050405020304" pitchFamily="18" charset="0"/>
              </a:rPr>
              <a:t>Systems : Windows 10 </a:t>
            </a:r>
            <a:endParaRPr lang="en-IN"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	Processors </a:t>
            </a:r>
            <a:r>
              <a:rPr lang="en-IN" dirty="0">
                <a:solidFill>
                  <a:schemeClr val="tx1"/>
                </a:solidFill>
                <a:latin typeface="Times New Roman" panose="02020603050405020304" pitchFamily="18" charset="0"/>
                <a:cs typeface="Times New Roman" panose="02020603050405020304" pitchFamily="18" charset="0"/>
              </a:rPr>
              <a:t>: Any Intel or AMD x86-64 </a:t>
            </a:r>
            <a:endParaRPr lang="en-IN"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	RAM </a:t>
            </a:r>
            <a:r>
              <a:rPr lang="en-IN" dirty="0">
                <a:solidFill>
                  <a:schemeClr val="tx1"/>
                </a:solidFill>
                <a:latin typeface="Times New Roman" panose="02020603050405020304" pitchFamily="18" charset="0"/>
                <a:cs typeface="Times New Roman" panose="02020603050405020304" pitchFamily="18" charset="0"/>
              </a:rPr>
              <a:t>: 4 GB </a:t>
            </a:r>
            <a:endParaRPr lang="en-IN"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	Hard </a:t>
            </a:r>
            <a:r>
              <a:rPr lang="en-IN" dirty="0">
                <a:solidFill>
                  <a:schemeClr val="tx1"/>
                </a:solidFill>
                <a:latin typeface="Times New Roman" panose="02020603050405020304" pitchFamily="18" charset="0"/>
                <a:cs typeface="Times New Roman" panose="02020603050405020304" pitchFamily="18" charset="0"/>
              </a:rPr>
              <a:t>disc or SSD : More than 500 GB</a:t>
            </a:r>
          </a:p>
          <a:p>
            <a:pPr marL="0" indent="0" algn="just">
              <a:lnSpc>
                <a:spcPct val="150000"/>
              </a:lnSpc>
              <a:buNone/>
            </a:pPr>
            <a:r>
              <a:rPr lang="en-IN" dirty="0" smtClean="0">
                <a:solidFill>
                  <a:schemeClr val="tx1"/>
                </a:solidFill>
                <a:latin typeface="Times New Roman" panose="02020603050405020304" pitchFamily="18" charset="0"/>
                <a:cs typeface="Times New Roman" panose="02020603050405020304" pitchFamily="18" charset="0"/>
              </a:rPr>
              <a:t>	Camera </a:t>
            </a:r>
            <a:r>
              <a:rPr lang="en-IN" dirty="0">
                <a:solidFill>
                  <a:schemeClr val="tx1"/>
                </a:solidFill>
                <a:latin typeface="Times New Roman" panose="02020603050405020304" pitchFamily="18" charset="0"/>
                <a:cs typeface="Times New Roman" panose="02020603050405020304" pitchFamily="18" charset="0"/>
              </a:rPr>
              <a:t>: Internal or external</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213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4552</TotalTime>
  <Words>2250</Words>
  <Application>Microsoft Office PowerPoint</Application>
  <PresentationFormat>Widescreen</PresentationFormat>
  <Paragraphs>231</Paragraphs>
  <Slides>34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Century Gothic</vt:lpstr>
      <vt:lpstr>charter</vt:lpstr>
      <vt:lpstr>Courier New</vt:lpstr>
      <vt:lpstr>Palatino Linotype</vt:lpstr>
      <vt:lpstr>Symbol</vt:lpstr>
      <vt:lpstr>Times New Roman</vt:lpstr>
      <vt:lpstr>Verdana</vt:lpstr>
      <vt:lpstr>Wingdings</vt:lpstr>
      <vt:lpstr>Executive</vt:lpstr>
      <vt:lpstr>Playing Rock-Paper-Scissors with AI</vt:lpstr>
      <vt:lpstr>     Index</vt:lpstr>
      <vt:lpstr>ABSTRACT:</vt:lpstr>
      <vt:lpstr>INTRODUCTION:</vt:lpstr>
      <vt:lpstr>Literature Survey</vt:lpstr>
      <vt:lpstr>Literature Survey</vt:lpstr>
      <vt:lpstr>Statement of Problem</vt:lpstr>
      <vt:lpstr>Objectives</vt:lpstr>
      <vt:lpstr>Hardware and Software Requirements:</vt:lpstr>
      <vt:lpstr>Existing System</vt:lpstr>
      <vt:lpstr>Existing System</vt:lpstr>
      <vt:lpstr>Proposed System</vt:lpstr>
      <vt:lpstr>System Architecture</vt:lpstr>
      <vt:lpstr>PowerPoint Presentation</vt:lpstr>
      <vt:lpstr> Build a Hand Gesture Recognizer</vt:lpstr>
      <vt:lpstr>PowerPoint Presentation</vt:lpstr>
      <vt:lpstr>PowerPoint Presentation</vt:lpstr>
      <vt:lpstr>PowerPoint Presentation</vt:lpstr>
      <vt:lpstr>Algorithm</vt:lpstr>
      <vt:lpstr>Algorithm</vt:lpstr>
      <vt:lpstr>Algorithm</vt:lpstr>
      <vt:lpstr>Algorithm</vt:lpstr>
      <vt:lpstr>Algorithm</vt:lpstr>
      <vt:lpstr>Algorithm</vt:lpstr>
      <vt:lpstr>Algorithm</vt:lpstr>
      <vt:lpstr>UML Diagrams</vt:lpstr>
      <vt:lpstr>Sequence Diagram</vt:lpstr>
      <vt:lpstr> UML Diagrams </vt:lpstr>
      <vt:lpstr>Deployment Diagram</vt:lpstr>
      <vt:lpstr>Results</vt:lpstr>
      <vt:lpstr>Conclusion</vt:lpstr>
      <vt:lpstr>Future Work</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prudvi raj</cp:lastModifiedBy>
  <cp:revision>444</cp:revision>
  <dcterms:created xsi:type="dcterms:W3CDTF">2020-06-29T09:16:21Z</dcterms:created>
  <dcterms:modified xsi:type="dcterms:W3CDTF">2022-05-07T17:31:44Z</dcterms:modified>
</cp:coreProperties>
</file>