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/>
    <p:restoredTop sz="94694"/>
  </p:normalViewPr>
  <p:slideViewPr>
    <p:cSldViewPr snapToGrid="0" showGuides="1">
      <p:cViewPr>
        <p:scale>
          <a:sx n="136" d="100"/>
          <a:sy n="136" d="100"/>
        </p:scale>
        <p:origin x="5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AA78-6170-32FD-DD97-53DFD746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E6F81-2295-63D5-5F97-6956BC9B6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F740-CA1D-4EA0-539C-2884F42B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48E7-32CA-2826-263A-94D6A65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063C-2C08-1A74-8464-51412E01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723E-2537-567C-D8E4-99666FAA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C3929-2343-3A8A-8A39-7BD7E94A0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B7F1-A381-02FF-56CE-B019AD6C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43FE-3F0D-8138-F0F2-BA032B45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6339-EF01-FBBD-7C40-17E9B780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0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04825-7378-8566-DE9F-816295D2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D978-DD87-F6C8-2800-65DEF0BE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CFE3-1CB4-C009-AADC-575B2FA9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AF60-BA8E-F2EA-FA5D-9259F370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8CB1-D583-0834-B28F-C12A25B0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3CAA-4CFB-BF40-E400-4D2317E4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C6E7-024D-B55C-7BF4-7FAECD88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58AA-6B06-9F36-7D04-8777BB9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7485-B0D7-81D2-56C5-B2431EB9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99AE-A9A7-46F7-FBB0-8F482325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EE22-1C5F-FDD3-9634-D550E6AD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005A-A131-CAF6-AAA1-61F5C3092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B21C0-0C5E-28FC-09D9-3424E73F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D3D3-EBD2-42F7-EF81-5D5BA32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FAF6-7275-BD78-FFDA-EE466899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0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00BC-DAAF-06D2-9467-C5F00530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C00-2804-13BE-5CD9-D2BE95828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15C12-BB24-BAF5-F570-C230DB217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CB56-C266-A331-5BB1-086AE6D6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3A7AC-F4D9-D2BE-DFB3-EE0F2F7D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FD33-3BD1-869E-402A-453455FD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140D-72B6-FD57-D877-B5505854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7D59-A21B-DA78-1479-2A158B6B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F1BD4-091A-AF03-68E9-ACA42483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08B0A-05D6-43B6-4352-C4052434A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A54CE-9236-5B19-9012-2EAD53D7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D15F3-DAC7-0980-F190-C61959A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D9A30-34A2-0163-4769-27102527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26B77-F9A8-EED7-709B-482FB1AA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CFE-DFC9-87AA-7E54-F80F981C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1CD21-D98D-8D29-71C1-5FCC4141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6D778-398E-0E84-64CA-567B412F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D28C-5810-67F7-38E5-5F6DFE29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C294-D28B-75D2-AE19-04100323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53215-20E5-C8C2-D911-20A1CDA5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7B21-61EB-8D1D-3889-06E1C6CF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49DD-1926-B1B3-AD02-39E59103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2EC5-055E-17AB-A4DD-8A495599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72110-4DFD-6F15-156E-9089A7CD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CDD56-56B1-1D8C-3E84-22537D18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7C17-04A8-F794-4109-CE56FCA8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0D5C-BF18-5622-4346-3E75D746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4CBB-4C91-57FA-AB0D-807F0D4A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CD390-91C1-C2F8-0039-C3FEE3E77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DD9FA-586D-0B3C-F0C9-01BF3BE1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59B5C-AD00-B47F-FCAC-65E55ACF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7C0A6-FFC9-6D26-7419-FA0DA06E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C5D1-375F-F4C4-863E-0ED3DC1D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C31F1-C7F9-1665-91E7-EAFF0B3C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52D83-484C-4BEE-5853-6DA7F24E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DE3E3-8AD6-41D6-8615-F2E7E1EB3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BAE-B413-6540-9786-51CDB8B4E967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C19C-BD71-8B00-54A4-0064E020F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2CB4-5DAE-F5E8-3226-37B3EAB70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DE74-71A6-F340-9A34-4222A71F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lds.stanford.edu/datasets/#povertyma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2-4292/12/15/2503" TargetMode="External"/><Relationship Id="rId2" Type="http://schemas.openxmlformats.org/officeDocument/2006/relationships/hyperlink" Target="https://www.mdpi.com/2073-445X/10/3/2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F288-C48C-13DD-0A66-91DC7EC03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resources for the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D36F3-2B08-DCEF-6F01-92C32E53D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2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EF19-5D03-B834-F181-ED9C2095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6834-04AD-A000-F26D-93F9A63A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point we give you is for </a:t>
            </a:r>
            <a:r>
              <a:rPr lang="en-US" dirty="0" err="1"/>
              <a:t>XGBoost</a:t>
            </a:r>
            <a:r>
              <a:rPr lang="en-US" dirty="0"/>
              <a:t>, not for DNNs.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Training a CNN takes hours, training </a:t>
            </a:r>
            <a:r>
              <a:rPr lang="en-US" dirty="0" err="1"/>
              <a:t>XGBoost</a:t>
            </a:r>
            <a:r>
              <a:rPr lang="en-US" dirty="0"/>
              <a:t>: minutes.</a:t>
            </a:r>
          </a:p>
          <a:p>
            <a:pPr lvl="1"/>
            <a:r>
              <a:rPr lang="en-US" dirty="0"/>
              <a:t>Training CNN effectively requires GPU, a very limited resource on Datahub / </a:t>
            </a:r>
            <a:r>
              <a:rPr lang="en-US" dirty="0" err="1"/>
              <a:t>Vocareum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People can download and use own GPU: unfair to students </a:t>
            </a:r>
            <a:r>
              <a:rPr lang="en-US" dirty="0" err="1"/>
              <a:t>w.o.</a:t>
            </a:r>
            <a:r>
              <a:rPr lang="en-US" dirty="0"/>
              <a:t> private resources.</a:t>
            </a:r>
          </a:p>
          <a:p>
            <a:pPr lvl="1"/>
            <a:r>
              <a:rPr lang="en-US" dirty="0"/>
              <a:t>The submission </a:t>
            </a:r>
            <a:r>
              <a:rPr lang="en-US" dirty="0" err="1"/>
              <a:t>zode</a:t>
            </a:r>
            <a:r>
              <a:rPr lang="en-US" dirty="0"/>
              <a:t> should fit in a 10MB zip file.</a:t>
            </a:r>
          </a:p>
        </p:txBody>
      </p:sp>
    </p:spTree>
    <p:extLst>
      <p:ext uri="{BB962C8B-B14F-4D97-AF65-F5344CB8AC3E}">
        <p14:creationId xmlns:p14="http://schemas.microsoft.com/office/powerpoint/2010/main" val="12192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47B2-69E3-8F48-615F-86527AF2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655" y="1410"/>
            <a:ext cx="3323897" cy="1325563"/>
          </a:xfrm>
        </p:spPr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CB42-F2BF-9E5D-9AC0-FB4F1CDE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207" y="2067363"/>
            <a:ext cx="415393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https://wilds.stanford.edu/datasets/#povertymap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Paper on using CNN: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Using publicly available satellite imagery and deep learning to understand economic well-being in Africa</a:t>
            </a:r>
          </a:p>
          <a:p>
            <a:pPr lvl="1"/>
            <a:r>
              <a:rPr lang="en-US" dirty="0"/>
              <a:t>Yeh, Christopher and Perez, Anthony and Driscoll, Anne and </a:t>
            </a:r>
            <a:r>
              <a:rPr lang="en-US" dirty="0" err="1"/>
              <a:t>Azzari</a:t>
            </a:r>
            <a:r>
              <a:rPr lang="en-US" dirty="0"/>
              <a:t>, George and Tang, </a:t>
            </a:r>
            <a:r>
              <a:rPr lang="en-US" dirty="0" err="1"/>
              <a:t>Zhongyi</a:t>
            </a:r>
            <a:r>
              <a:rPr lang="en-US" dirty="0"/>
              <a:t> and Lobell, David and </a:t>
            </a:r>
            <a:r>
              <a:rPr lang="en-US" dirty="0" err="1"/>
              <a:t>Ermon</a:t>
            </a:r>
            <a:r>
              <a:rPr lang="en-US" dirty="0"/>
              <a:t>, Stefano and Burke, Marshall</a:t>
            </a:r>
          </a:p>
          <a:p>
            <a:pPr lvl="1"/>
            <a:r>
              <a:rPr lang="en-US" dirty="0"/>
              <a:t>Nature Communications 2020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E37E40-670C-3D97-25CA-F0B1676F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44" y="1070002"/>
            <a:ext cx="5864772" cy="56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6E42-2AF6-9988-E8B7-CD4E2085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126A-2CEA-5DEC-D5A5-8FD33A3C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A Modified Bare Soil Index to Identify Bare Land Features during Agricultural Fallow-Period in Southeast Asia Using Landsat 8: </a:t>
            </a:r>
            <a:r>
              <a:rPr lang="en-US" b="0" i="0" u="sng" strike="noStrike" dirty="0">
                <a:solidFill>
                  <a:srgbClr val="463F5C"/>
                </a:solidFill>
                <a:effectLst/>
                <a:latin typeface="Merriweather" panose="020F0502020204030204" pitchFamily="34" charset="0"/>
                <a:hlinkClick r:id="rId2"/>
              </a:rPr>
              <a:t>https://www.mdpi.com/2073-445X/10/3/231</a:t>
            </a:r>
            <a:endParaRPr lang="en-US" b="0" i="0" u="sng" strike="noStrike" dirty="0">
              <a:solidFill>
                <a:srgbClr val="463F5C"/>
              </a:solidFill>
              <a:effectLst/>
              <a:latin typeface="Merriweather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u="none" strike="noStrike" dirty="0">
              <a:solidFill>
                <a:srgbClr val="333333"/>
              </a:solidFill>
              <a:effectLst/>
              <a:latin typeface="Merriweather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Classification of Urban Area Using Multispectral Indices for Urban Planning: </a:t>
            </a:r>
            <a:r>
              <a:rPr lang="en-US" b="0" i="0" u="sng" strike="noStrike" dirty="0">
                <a:solidFill>
                  <a:srgbClr val="463F5C"/>
                </a:solidFill>
                <a:effectLst/>
                <a:latin typeface="Merriweather" panose="020F0502020204030204" pitchFamily="34" charset="0"/>
                <a:hlinkClick r:id="rId3"/>
              </a:rPr>
              <a:t>https://www.mdpi.com/2072-4292/12/15/2503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3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E903-37EF-36FD-6843-E56AC017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Format:</a:t>
            </a:r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B51C3FE-D753-376F-CB60-10044FA13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291" y="2225417"/>
            <a:ext cx="5772665" cy="3929925"/>
          </a:xfrm>
        </p:spPr>
      </p:pic>
    </p:spTree>
    <p:extLst>
      <p:ext uri="{BB962C8B-B14F-4D97-AF65-F5344CB8AC3E}">
        <p14:creationId xmlns:p14="http://schemas.microsoft.com/office/powerpoint/2010/main" val="315103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2C3-CE6A-4EDC-A6C4-C5B89DCE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</a:t>
            </a:r>
            <a:r>
              <a:rPr lang="en-US" dirty="0" err="1"/>
              <a:t>explanation.md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041A8E1-9042-C379-4995-A12D55D86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79"/>
          <a:stretch/>
        </p:blipFill>
        <p:spPr>
          <a:xfrm>
            <a:off x="1962957" y="1825625"/>
            <a:ext cx="8266086" cy="4130332"/>
          </a:xfrm>
        </p:spPr>
      </p:pic>
    </p:spTree>
    <p:extLst>
      <p:ext uri="{BB962C8B-B14F-4D97-AF65-F5344CB8AC3E}">
        <p14:creationId xmlns:p14="http://schemas.microsoft.com/office/powerpoint/2010/main" val="37720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922D-31AE-734B-9605-0139E8E5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F550-B730-4960-804A-97496E35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Files: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5124   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country_test_reduct.csv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3637   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random_test_reduct.csv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10911  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train.csv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19672   TOTAL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Columns: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filename,country,wealthpooled,urban,label,nl_mean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image7716.npz,21,-1.0900524854660034,False,0,-0.097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0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6ACE-1EB0-ADC0-9D15-D1D0C99F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the error on the test 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3461-A907-3CF5-7C14-7E3331D9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train into train2 and validation. </a:t>
            </a:r>
          </a:p>
          <a:p>
            <a:r>
              <a:rPr lang="en-US" dirty="0"/>
              <a:t>Train on train2, evaluate  on validation</a:t>
            </a:r>
          </a:p>
          <a:p>
            <a:pPr lvl="1"/>
            <a:r>
              <a:rPr lang="en-US" dirty="0"/>
              <a:t>If by country: split by country ID.</a:t>
            </a:r>
          </a:p>
          <a:p>
            <a:r>
              <a:rPr lang="en-US" dirty="0"/>
              <a:t>Repeat to get distribution of validation error.</a:t>
            </a:r>
          </a:p>
          <a:p>
            <a:endParaRPr lang="en-US" dirty="0"/>
          </a:p>
          <a:p>
            <a:r>
              <a:rPr lang="en-US" dirty="0"/>
              <a:t>Using variance of performance:</a:t>
            </a:r>
          </a:p>
          <a:p>
            <a:pPr lvl="1"/>
            <a:r>
              <a:rPr lang="en-US" dirty="0"/>
              <a:t>Give a confidence interval on test error. -  use for optimization.</a:t>
            </a:r>
          </a:p>
          <a:p>
            <a:pPr lvl="1"/>
            <a:r>
              <a:rPr lang="en-US" dirty="0"/>
              <a:t>Identify examples on which prediction is unstable: use for IDK</a:t>
            </a:r>
          </a:p>
          <a:p>
            <a:r>
              <a:rPr lang="en-US" dirty="0"/>
              <a:t>Use boosting score instead of classification: more refined estimate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C345-2D4C-7279-0634-FF5C09B8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65CF-0E49-799E-8A0A-2E1F8CBD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Defining new “colors”</a:t>
            </a:r>
          </a:p>
          <a:p>
            <a:r>
              <a:rPr lang="en-US" dirty="0"/>
              <a:t>Varying  resolution – large vs. small features</a:t>
            </a:r>
          </a:p>
          <a:p>
            <a:r>
              <a:rPr lang="en-US" dirty="0"/>
              <a:t>Segmenting by color to identify roads, etc.</a:t>
            </a:r>
          </a:p>
          <a:p>
            <a:r>
              <a:rPr lang="en-US" dirty="0"/>
              <a:t>Define shape-based weak rules.</a:t>
            </a:r>
          </a:p>
          <a:p>
            <a:endParaRPr lang="en-US" dirty="0"/>
          </a:p>
          <a:p>
            <a:r>
              <a:rPr lang="en-US" dirty="0"/>
              <a:t>Visualizing: what are the image parts that explain the prediction: roads, pools, vegetation in urban areas.</a:t>
            </a:r>
          </a:p>
          <a:p>
            <a:endParaRPr lang="en-US" dirty="0"/>
          </a:p>
          <a:p>
            <a:r>
              <a:rPr lang="en-US" dirty="0"/>
              <a:t>Run many small experiments to learn before a few big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401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Merriweather</vt:lpstr>
      <vt:lpstr>Monaco</vt:lpstr>
      <vt:lpstr>Office Theme</vt:lpstr>
      <vt:lpstr> resources for the competition</vt:lpstr>
      <vt:lpstr>No DNNs</vt:lpstr>
      <vt:lpstr>Background:</vt:lpstr>
      <vt:lpstr>Digging Further</vt:lpstr>
      <vt:lpstr>Submission Format:</vt:lpstr>
      <vt:lpstr>A good explanation.md</vt:lpstr>
      <vt:lpstr>Meta-information</vt:lpstr>
      <vt:lpstr>How to estimate the error on the test sets?</vt:lpstr>
      <vt:lpstr>Directions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resources for the competition</dc:title>
  <dc:creator>yoav freund</dc:creator>
  <cp:lastModifiedBy>yoav freund</cp:lastModifiedBy>
  <cp:revision>1</cp:revision>
  <dcterms:created xsi:type="dcterms:W3CDTF">2023-05-25T16:47:38Z</dcterms:created>
  <dcterms:modified xsi:type="dcterms:W3CDTF">2023-05-28T15:33:27Z</dcterms:modified>
</cp:coreProperties>
</file>