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7" r:id="rId3"/>
    <p:sldId id="278" r:id="rId4"/>
    <p:sldId id="275" r:id="rId5"/>
    <p:sldId id="276" r:id="rId6"/>
    <p:sldId id="279" r:id="rId7"/>
    <p:sldId id="269" r:id="rId8"/>
    <p:sldId id="280" r:id="rId9"/>
    <p:sldId id="272" r:id="rId10"/>
    <p:sldId id="281" r:id="rId11"/>
    <p:sldId id="270" r:id="rId12"/>
    <p:sldId id="271" r:id="rId13"/>
    <p:sldId id="274" r:id="rId14"/>
    <p:sldId id="256" r:id="rId15"/>
    <p:sldId id="257" r:id="rId16"/>
    <p:sldId id="259" r:id="rId17"/>
    <p:sldId id="260" r:id="rId18"/>
    <p:sldId id="266" r:id="rId19"/>
    <p:sldId id="267" r:id="rId20"/>
    <p:sldId id="268" r:id="rId21"/>
    <p:sldId id="262" r:id="rId22"/>
    <p:sldId id="258" r:id="rId23"/>
    <p:sldId id="263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3"/>
    <p:restoredTop sz="94694"/>
  </p:normalViewPr>
  <p:slideViewPr>
    <p:cSldViewPr snapToGrid="0" snapToObjects="1">
      <p:cViewPr>
        <p:scale>
          <a:sx n="120" d="100"/>
          <a:sy n="120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D08E-0191-F018-5758-65393A93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894F-F42E-65BD-2688-E8E02FBA3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C556-28E6-427C-55C6-B7510553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57C9-6F62-1CD7-A3BF-480D70B7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6313A-2FFB-F050-78C8-1F74F846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F240-8146-98F7-0DD6-53D43485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9B908-D970-5D64-A5E7-9BBCE5D9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0839-8902-C189-80C9-CEE6DF00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604A-DC37-25E5-8E8D-A54E554E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8905-830D-3EAF-D40A-8CF59BFA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A4129-D316-52D0-85B0-DB8EBF538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ED1A1-4BDC-0167-8081-260926EB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60C4-6E2F-1329-ACA1-05B6ECC9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10E3-3E28-1967-A992-E44092B9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F52A9-F650-8021-0E4F-72B3AD72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6E3F-48E4-1745-50CB-13AFAE48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4901-FC53-0BA4-4978-4623A937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30F1-1DF7-805F-5579-6E7344C8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AEF8-8905-5637-B89A-DB9BCEE8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1F2D-2519-969D-97AD-1051E7AA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4B94-92F7-B758-BF58-B43124C1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FE8AF-00B4-B2A5-91D6-C96179B2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945F-E43A-A6F3-E0D2-86E7B97F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35E0-A318-5000-1C65-5A99C41A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269C-4575-ABE9-57B9-600CA4A1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CA3A-CE55-6DEA-D165-5577F192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56C0-0DDF-E31B-D3E3-F0672DBC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FDFD3-D2D5-5059-DB8D-B384296AE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137CD-42FC-F4D4-647D-5B12A435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4069-3FBE-7F43-C878-C2D93352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FF5B-1935-934A-744E-56F3A2C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CAD7-4107-85E3-2788-3219D43A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E20E-BD4F-CDC3-08C4-2B78F2C3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9FE7-400D-E7F7-3F08-5C5FBAE8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17024-01E1-95D8-863C-DFE183210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0BA9-6B6F-21CA-B93D-65461C75E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A2B1F-129B-797A-80EC-0AD73EB6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FC1C-CC9B-383C-0962-B4662B83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B5E32-8571-EA37-C530-5FBF0FA0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BBAF-9211-58E2-C443-E28A238D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7836F-DD4E-2121-312C-BDEEA9C7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B8ED4-4E18-E1EF-A486-4263DB33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6007-9A93-E888-C4C8-BB7A1ED6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099F4-2EA5-DCB6-DA82-90E35572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D5DB6-D7BC-10F8-D7B7-1C8F89B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5E5E3-375F-D459-4EA9-5105DA97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87B8-17D4-2EBC-2DDE-CE25F3B1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CC22-9AC9-0556-560E-7630A679A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CDF2-A660-CC66-3C0C-001E513D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5ABEA-2BDF-1A1F-2D3A-B0F0ACEB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CE5C7-9814-E438-8A4D-F572BFAF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5E6D5-1401-3D7F-D220-2E6D8CC3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AC5B-7D8E-4FB3-A6DD-38FB87A3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7DFC4-5C96-C001-2A4C-4FAA50AB7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99409-7012-EE8B-0F4C-6F791C846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38B7-7D72-225E-9415-9BDA395D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445A-0336-08C7-AF0E-894E2947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B8083-C634-B24F-707C-6122A61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6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AA8D-5A96-7E80-B9C3-5C85A9EB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DB0A7-5E2F-D153-C859-38486D64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B269-1F33-C139-9C6B-2A189782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C1CD-23C0-8D4A-8A68-F52596A862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C4D9-AE06-1213-D959-815417F33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A55D-2A91-A6E9-061F-B15EAB6B7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1ADD-3EC7-B243-93AB-303D44ED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8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avfreund/Poverty_Analysis/blob/main/autograder/readm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B93C2-F48B-D5F5-6F1A-E7122E86D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HW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B562BB-FE14-E0A9-656F-3F26D1C3A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846B-71CD-CA50-DFAF-9DC51F48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and </a:t>
            </a:r>
            <a:r>
              <a:rPr lang="en-US" dirty="0" err="1"/>
              <a:t>asymetric</a:t>
            </a:r>
            <a:r>
              <a:rPr lang="en-US" dirty="0"/>
              <a:t>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C803-A459-1760-DF5E-C563C87B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Symmetric loss: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Asymetric</a:t>
            </a:r>
            <a:r>
              <a:rPr lang="en-US" dirty="0"/>
              <a:t> loss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7A90EA-D092-A45B-5EAB-EA9D5A20D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50010"/>
              </p:ext>
            </p:extLst>
          </p:nvPr>
        </p:nvGraphicFramePr>
        <p:xfrm>
          <a:off x="2159591" y="2288483"/>
          <a:ext cx="8127999" cy="114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2094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03605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2338402"/>
                    </a:ext>
                  </a:extLst>
                </a:gridCol>
              </a:tblGrid>
              <a:tr h="399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prediction: above </a:t>
                      </a:r>
                      <a:r>
                        <a:rPr lang="en-US" dirty="0" err="1"/>
                        <a:t>thr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Prediction: below </a:t>
                      </a:r>
                      <a:r>
                        <a:rPr lang="en-US" dirty="0" err="1"/>
                        <a:t>thr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2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Outcome: above </a:t>
                      </a:r>
                      <a:r>
                        <a:rPr lang="en-US" dirty="0" err="1"/>
                        <a:t>thr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2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Outcome: below </a:t>
                      </a:r>
                      <a:r>
                        <a:rPr lang="en-US" dirty="0" err="1"/>
                        <a:t>thr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42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5FAEAC-F409-2DC3-69FC-5A99EDA0E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99705"/>
              </p:ext>
            </p:extLst>
          </p:nvPr>
        </p:nvGraphicFramePr>
        <p:xfrm>
          <a:off x="2159590" y="450483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925">
                  <a:extLst>
                    <a:ext uri="{9D8B030D-6E8A-4147-A177-3AD203B41FA5}">
                      <a16:colId xmlns:a16="http://schemas.microsoft.com/office/drawing/2014/main" val="1232094902"/>
                    </a:ext>
                  </a:extLst>
                </a:gridCol>
                <a:gridCol w="1570075">
                  <a:extLst>
                    <a:ext uri="{9D8B030D-6E8A-4147-A177-3AD203B41FA5}">
                      <a16:colId xmlns:a16="http://schemas.microsoft.com/office/drawing/2014/main" val="27203605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4527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2338402"/>
                    </a:ext>
                  </a:extLst>
                </a:gridCol>
              </a:tblGrid>
              <a:tr h="399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prediction:</a:t>
                      </a:r>
                      <a:br>
                        <a:rPr lang="en-US" dirty="0"/>
                      </a:br>
                      <a:r>
                        <a:rPr lang="en-US" dirty="0"/>
                        <a:t> above </a:t>
                      </a:r>
                      <a:r>
                        <a:rPr lang="en-US" dirty="0" err="1"/>
                        <a:t>thr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Prediction:</a:t>
                      </a:r>
                    </a:p>
                    <a:p>
                      <a:r>
                        <a:rPr lang="en-US" dirty="0"/>
                        <a:t>IDK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Prediction: </a:t>
                      </a:r>
                      <a:br>
                        <a:rPr lang="en-US" dirty="0"/>
                      </a:br>
                      <a:r>
                        <a:rPr lang="en-US" dirty="0"/>
                        <a:t>below </a:t>
                      </a:r>
                      <a:r>
                        <a:rPr lang="en-US" dirty="0" err="1"/>
                        <a:t>thr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2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Outcome: above </a:t>
                      </a:r>
                      <a:r>
                        <a:rPr lang="en-US" dirty="0" err="1"/>
                        <a:t>thr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2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Outcome: below </a:t>
                      </a:r>
                      <a:r>
                        <a:rPr lang="en-US" dirty="0" err="1"/>
                        <a:t>thr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4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96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267D-67A1-35F4-FC21-95EC2C6D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AC27-9BCA-EB46-2999-5E9BD402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Country test: select 25% of rows such that they contain all rows for test countries.</a:t>
            </a:r>
          </a:p>
          <a:p>
            <a:r>
              <a:rPr lang="en-US" dirty="0"/>
              <a:t>Random test: select 25% (out of remaining 75%) by selecting rows at random.</a:t>
            </a:r>
          </a:p>
          <a:p>
            <a:r>
              <a:rPr lang="en-US" dirty="0"/>
              <a:t>The rest is training data.</a:t>
            </a:r>
          </a:p>
          <a:p>
            <a:r>
              <a:rPr lang="en-US" dirty="0"/>
              <a:t>You have access to all images.</a:t>
            </a:r>
          </a:p>
          <a:p>
            <a:r>
              <a:rPr lang="en-US" dirty="0"/>
              <a:t>You don’t have access to the label / country on the test sets.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D58D-6B0A-F02C-8DBD-847ED888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0D6D-3084-BF71-43B3-75B3DC6C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On-going competitions your grade is determined by your last submission.</a:t>
            </a:r>
          </a:p>
          <a:p>
            <a:r>
              <a:rPr lang="en-US" dirty="0"/>
              <a:t>At most one submission per day per person.</a:t>
            </a:r>
          </a:p>
          <a:p>
            <a:r>
              <a:rPr lang="en-US" dirty="0"/>
              <a:t>Reported test error = true error + 1% label noise</a:t>
            </a:r>
          </a:p>
          <a:p>
            <a:pPr lvl="1"/>
            <a:r>
              <a:rPr lang="en-US" dirty="0"/>
              <a:t>Why – </a:t>
            </a:r>
            <a:r>
              <a:rPr lang="en-US"/>
              <a:t>to discourage </a:t>
            </a:r>
            <a:r>
              <a:rPr lang="en-US" dirty="0"/>
              <a:t>hyper-parameter tuning.</a:t>
            </a:r>
          </a:p>
          <a:p>
            <a:r>
              <a:rPr lang="en-US" dirty="0"/>
              <a:t>Competition and leaderboard is managed using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>
                <a:hlinkClick r:id="rId2"/>
              </a:rPr>
              <a:t>https://github.com/yoavfreund/Poverty_Analysis/blob/main/autograder/readme.md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3138-412F-CAE4-1333-BA64CFC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7986-ED78-C8E0-C319-6CABBD8B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based on </a:t>
            </a:r>
            <a:r>
              <a:rPr lang="en-US" dirty="0" err="1"/>
              <a:t>Kdtrees</a:t>
            </a:r>
            <a:r>
              <a:rPr lang="en-US" dirty="0"/>
              <a:t> and Boosting</a:t>
            </a:r>
          </a:p>
          <a:p>
            <a:r>
              <a:rPr lang="en-US" dirty="0"/>
              <a:t>Two solutions based  on DNNs</a:t>
            </a:r>
          </a:p>
          <a:p>
            <a:endParaRPr lang="en-US" dirty="0"/>
          </a:p>
          <a:p>
            <a:r>
              <a:rPr lang="en-US" dirty="0"/>
              <a:t>All available from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39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F165-C395-8C53-6914-8B25C86D1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Stability, Margins and specialization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BDB32-B163-FBFE-99B2-D8A0FCA7F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D9-8333-1E91-B80D-E02253D6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 based on a scoring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B0C061-D0E0-9692-B4FC-E6A37DA803FC}"/>
              </a:ext>
            </a:extLst>
          </p:cNvPr>
          <p:cNvSpPr/>
          <p:nvPr/>
        </p:nvSpPr>
        <p:spPr>
          <a:xfrm>
            <a:off x="1902371" y="2711669"/>
            <a:ext cx="1608083" cy="1387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CE468A-D2AE-8ADD-F66E-D6D2933CDEB0}"/>
              </a:ext>
            </a:extLst>
          </p:cNvPr>
          <p:cNvGrpSpPr/>
          <p:nvPr/>
        </p:nvGrpSpPr>
        <p:grpSpPr>
          <a:xfrm>
            <a:off x="3510454" y="2711669"/>
            <a:ext cx="3710153" cy="1387365"/>
            <a:chOff x="3510454" y="2711669"/>
            <a:chExt cx="3710153" cy="138736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C49C0D8-D012-972D-C368-1DF2F0559A13}"/>
                </a:ext>
              </a:extLst>
            </p:cNvPr>
            <p:cNvSpPr/>
            <p:nvPr/>
          </p:nvSpPr>
          <p:spPr>
            <a:xfrm>
              <a:off x="4656083" y="2711669"/>
              <a:ext cx="2564524" cy="1387365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Learning Algorithm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F93D7F9-0A76-EE31-D108-D26B778A0A06}"/>
                </a:ext>
              </a:extLst>
            </p:cNvPr>
            <p:cNvCxnSpPr>
              <a:cxnSpLocks/>
              <a:stCxn id="4" idx="3"/>
              <a:endCxn id="6" idx="5"/>
            </p:cNvCxnSpPr>
            <p:nvPr/>
          </p:nvCxnSpPr>
          <p:spPr>
            <a:xfrm>
              <a:off x="3510454" y="3405352"/>
              <a:ext cx="13190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3F8A4-0325-F74D-7B9B-59E34D3F97FF}"/>
              </a:ext>
            </a:extLst>
          </p:cNvPr>
          <p:cNvGrpSpPr/>
          <p:nvPr/>
        </p:nvGrpSpPr>
        <p:grpSpPr>
          <a:xfrm>
            <a:off x="7047186" y="2844116"/>
            <a:ext cx="3883568" cy="1061545"/>
            <a:chOff x="7047186" y="2844116"/>
            <a:chExt cx="3883568" cy="106154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362995-5929-7945-C0E3-79C0AF58A1BA}"/>
                </a:ext>
              </a:extLst>
            </p:cNvPr>
            <p:cNvSpPr/>
            <p:nvPr/>
          </p:nvSpPr>
          <p:spPr>
            <a:xfrm>
              <a:off x="8660520" y="2844116"/>
              <a:ext cx="2270234" cy="106154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Scoring Function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8D2554-9BD4-1BF4-5DC1-51B64E719046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flipV="1">
              <a:off x="7047186" y="3374889"/>
              <a:ext cx="1613334" cy="304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550F07-58F3-FC89-A242-6B9B59ED2AC1}"/>
                  </a:ext>
                </a:extLst>
              </p:cNvPr>
              <p:cNvSpPr txBox="1"/>
              <p:nvPr/>
            </p:nvSpPr>
            <p:spPr>
              <a:xfrm>
                <a:off x="596462" y="4912929"/>
                <a:ext cx="1960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True label</a:t>
                </a:r>
                <a:r>
                  <a:rPr lang="en-US" sz="2400" b="0" dirty="0"/>
                  <a:t>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550F07-58F3-FC89-A242-6B9B59ED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2" y="4912929"/>
                <a:ext cx="1960179" cy="646331"/>
              </a:xfrm>
              <a:prstGeom prst="rect">
                <a:avLst/>
              </a:prstGeom>
              <a:blipFill>
                <a:blip r:embed="rId2"/>
                <a:stretch>
                  <a:fillRect l="-516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6CF496-C582-A9AD-4F16-CE216119F631}"/>
                  </a:ext>
                </a:extLst>
              </p:cNvPr>
              <p:cNvSpPr txBox="1"/>
              <p:nvPr/>
            </p:nvSpPr>
            <p:spPr>
              <a:xfrm>
                <a:off x="2349058" y="5027008"/>
                <a:ext cx="1219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?≠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6CF496-C582-A9AD-4F16-CE216119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058" y="5027008"/>
                <a:ext cx="1219201" cy="523220"/>
              </a:xfrm>
              <a:prstGeom prst="rect">
                <a:avLst/>
              </a:prstGeom>
              <a:blipFill>
                <a:blip r:embed="rId3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81729C2-BFCB-AA5C-AF96-5B9FF08AF155}"/>
              </a:ext>
            </a:extLst>
          </p:cNvPr>
          <p:cNvGrpSpPr/>
          <p:nvPr/>
        </p:nvGrpSpPr>
        <p:grpSpPr>
          <a:xfrm>
            <a:off x="9390988" y="1726476"/>
            <a:ext cx="809297" cy="1117640"/>
            <a:chOff x="9390988" y="1726476"/>
            <a:chExt cx="809297" cy="1117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8A3BB6-CC97-B89D-99F6-5D4584FAC59D}"/>
                    </a:ext>
                  </a:extLst>
                </p:cNvPr>
                <p:cNvSpPr txBox="1"/>
                <p:nvPr/>
              </p:nvSpPr>
              <p:spPr>
                <a:xfrm>
                  <a:off x="9390988" y="1726476"/>
                  <a:ext cx="8092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8A3BB6-CC97-B89D-99F6-5D4584FAC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0988" y="1726476"/>
                  <a:ext cx="809297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22B787-026D-616F-0A3D-F8F934D017B3}"/>
                </a:ext>
              </a:extLst>
            </p:cNvPr>
            <p:cNvCxnSpPr>
              <a:cxnSpLocks/>
              <a:stCxn id="16" idx="2"/>
              <a:endCxn id="7" idx="0"/>
            </p:cNvCxnSpPr>
            <p:nvPr/>
          </p:nvCxnSpPr>
          <p:spPr>
            <a:xfrm>
              <a:off x="9795637" y="2372807"/>
              <a:ext cx="0" cy="4713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5C0CB4-A419-81E7-FE23-0B467F925F58}"/>
              </a:ext>
            </a:extLst>
          </p:cNvPr>
          <p:cNvGrpSpPr/>
          <p:nvPr/>
        </p:nvGrpSpPr>
        <p:grpSpPr>
          <a:xfrm>
            <a:off x="9448800" y="3905661"/>
            <a:ext cx="809297" cy="1653599"/>
            <a:chOff x="9448800" y="3905661"/>
            <a:chExt cx="809297" cy="1653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F2BFAE-D6E1-D5CA-804D-A124195E8E3B}"/>
                    </a:ext>
                  </a:extLst>
                </p:cNvPr>
                <p:cNvSpPr txBox="1"/>
                <p:nvPr/>
              </p:nvSpPr>
              <p:spPr>
                <a:xfrm>
                  <a:off x="9448800" y="4912929"/>
                  <a:ext cx="8092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F2BFAE-D6E1-D5CA-804D-A124195E8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800" y="4912929"/>
                  <a:ext cx="80929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125" r="-43750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DDFEEB-1D38-3029-22BD-B9A12C886F81}"/>
                </a:ext>
              </a:extLst>
            </p:cNvPr>
            <p:cNvCxnSpPr>
              <a:cxnSpLocks/>
              <a:stCxn id="7" idx="4"/>
              <a:endCxn id="14" idx="0"/>
            </p:cNvCxnSpPr>
            <p:nvPr/>
          </p:nvCxnSpPr>
          <p:spPr>
            <a:xfrm>
              <a:off x="9795637" y="3905661"/>
              <a:ext cx="57812" cy="10072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FF10F0-E73D-1AC6-3613-E52F90626FE4}"/>
              </a:ext>
            </a:extLst>
          </p:cNvPr>
          <p:cNvGrpSpPr/>
          <p:nvPr/>
        </p:nvGrpSpPr>
        <p:grpSpPr>
          <a:xfrm>
            <a:off x="6421820" y="4728971"/>
            <a:ext cx="3026980" cy="1014249"/>
            <a:chOff x="6421820" y="4728971"/>
            <a:chExt cx="3026980" cy="1014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646DF2-1F20-1731-CB9E-73EA008E4EB4}"/>
                    </a:ext>
                  </a:extLst>
                </p:cNvPr>
                <p:cNvSpPr/>
                <p:nvPr/>
              </p:nvSpPr>
              <p:spPr>
                <a:xfrm>
                  <a:off x="6421820" y="4728971"/>
                  <a:ext cx="2270233" cy="1014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646DF2-1F20-1731-CB9E-73EA008E4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0" y="4728971"/>
                  <a:ext cx="2270233" cy="10142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B8706D-CBC1-EBD5-B7F2-67B4B02B1B8F}"/>
                </a:ext>
              </a:extLst>
            </p:cNvPr>
            <p:cNvCxnSpPr>
              <a:cxnSpLocks/>
              <a:stCxn id="14" idx="1"/>
              <a:endCxn id="17" idx="6"/>
            </p:cNvCxnSpPr>
            <p:nvPr/>
          </p:nvCxnSpPr>
          <p:spPr>
            <a:xfrm flipH="1">
              <a:off x="8692053" y="5236095"/>
              <a:ext cx="75674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76920C-DB72-D595-2C69-9FD395CC6B49}"/>
              </a:ext>
            </a:extLst>
          </p:cNvPr>
          <p:cNvGrpSpPr/>
          <p:nvPr/>
        </p:nvGrpSpPr>
        <p:grpSpPr>
          <a:xfrm>
            <a:off x="3715406" y="4912929"/>
            <a:ext cx="2706414" cy="646331"/>
            <a:chOff x="3715406" y="4912929"/>
            <a:chExt cx="2706414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C62BA1-1914-95A1-EA7E-A9E6371E9826}"/>
                    </a:ext>
                  </a:extLst>
                </p:cNvPr>
                <p:cNvSpPr txBox="1"/>
                <p:nvPr/>
              </p:nvSpPr>
              <p:spPr>
                <a:xfrm>
                  <a:off x="3715406" y="4912929"/>
                  <a:ext cx="19601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Prediction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C62BA1-1914-95A1-EA7E-A9E6371E9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06" y="4912929"/>
                  <a:ext cx="196017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516" t="-7692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BAD6C0-E92D-2662-A5A5-893A17F13F4C}"/>
                </a:ext>
              </a:extLst>
            </p:cNvPr>
            <p:cNvCxnSpPr>
              <a:cxnSpLocks/>
              <a:stCxn id="17" idx="2"/>
              <a:endCxn id="18" idx="3"/>
            </p:cNvCxnSpPr>
            <p:nvPr/>
          </p:nvCxnSpPr>
          <p:spPr>
            <a:xfrm flipH="1" flipV="1">
              <a:off x="5675585" y="5236095"/>
              <a:ext cx="74623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95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D9-8333-1E91-B80D-E02253D6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with respect to training set.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B0C061-D0E0-9692-B4FC-E6A37DA803FC}"/>
              </a:ext>
            </a:extLst>
          </p:cNvPr>
          <p:cNvSpPr/>
          <p:nvPr/>
        </p:nvSpPr>
        <p:spPr>
          <a:xfrm>
            <a:off x="1902371" y="2711669"/>
            <a:ext cx="1608083" cy="1387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Data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CE468A-D2AE-8ADD-F66E-D6D2933CDEB0}"/>
              </a:ext>
            </a:extLst>
          </p:cNvPr>
          <p:cNvGrpSpPr/>
          <p:nvPr/>
        </p:nvGrpSpPr>
        <p:grpSpPr>
          <a:xfrm>
            <a:off x="3510454" y="2711669"/>
            <a:ext cx="3710153" cy="1387365"/>
            <a:chOff x="3510454" y="2711669"/>
            <a:chExt cx="3710153" cy="138736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C49C0D8-D012-972D-C368-1DF2F0559A13}"/>
                </a:ext>
              </a:extLst>
            </p:cNvPr>
            <p:cNvSpPr/>
            <p:nvPr/>
          </p:nvSpPr>
          <p:spPr>
            <a:xfrm>
              <a:off x="4656083" y="2711669"/>
              <a:ext cx="2564524" cy="1387365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Learning Algorithm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F93D7F9-0A76-EE31-D108-D26B778A0A06}"/>
                </a:ext>
              </a:extLst>
            </p:cNvPr>
            <p:cNvCxnSpPr>
              <a:cxnSpLocks/>
              <a:stCxn id="4" idx="3"/>
              <a:endCxn id="6" idx="5"/>
            </p:cNvCxnSpPr>
            <p:nvPr/>
          </p:nvCxnSpPr>
          <p:spPr>
            <a:xfrm>
              <a:off x="3510454" y="3405352"/>
              <a:ext cx="13190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3F8A4-0325-F74D-7B9B-59E34D3F97FF}"/>
              </a:ext>
            </a:extLst>
          </p:cNvPr>
          <p:cNvGrpSpPr/>
          <p:nvPr/>
        </p:nvGrpSpPr>
        <p:grpSpPr>
          <a:xfrm>
            <a:off x="7047186" y="2844116"/>
            <a:ext cx="3883568" cy="1061545"/>
            <a:chOff x="7047186" y="2844116"/>
            <a:chExt cx="3883568" cy="106154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362995-5929-7945-C0E3-79C0AF58A1BA}"/>
                </a:ext>
              </a:extLst>
            </p:cNvPr>
            <p:cNvSpPr/>
            <p:nvPr/>
          </p:nvSpPr>
          <p:spPr>
            <a:xfrm>
              <a:off x="8660520" y="2844116"/>
              <a:ext cx="2270234" cy="106154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Scoring Function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8D2554-9BD4-1BF4-5DC1-51B64E719046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flipV="1">
              <a:off x="7047186" y="3374889"/>
              <a:ext cx="1613334" cy="304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550F07-58F3-FC89-A242-6B9B59ED2AC1}"/>
                  </a:ext>
                </a:extLst>
              </p:cNvPr>
              <p:cNvSpPr txBox="1"/>
              <p:nvPr/>
            </p:nvSpPr>
            <p:spPr>
              <a:xfrm>
                <a:off x="596462" y="4912929"/>
                <a:ext cx="1960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True label</a:t>
                </a:r>
                <a:r>
                  <a:rPr lang="en-US" sz="2400" b="0" dirty="0"/>
                  <a:t>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550F07-58F3-FC89-A242-6B9B59ED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2" y="4912929"/>
                <a:ext cx="1960179" cy="646331"/>
              </a:xfrm>
              <a:prstGeom prst="rect">
                <a:avLst/>
              </a:prstGeom>
              <a:blipFill>
                <a:blip r:embed="rId2"/>
                <a:stretch>
                  <a:fillRect l="-516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6CF496-C582-A9AD-4F16-CE216119F631}"/>
                  </a:ext>
                </a:extLst>
              </p:cNvPr>
              <p:cNvSpPr txBox="1"/>
              <p:nvPr/>
            </p:nvSpPr>
            <p:spPr>
              <a:xfrm>
                <a:off x="2349058" y="5027008"/>
                <a:ext cx="1219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?≠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6CF496-C582-A9AD-4F16-CE216119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058" y="5027008"/>
                <a:ext cx="1219201" cy="523220"/>
              </a:xfrm>
              <a:prstGeom prst="rect">
                <a:avLst/>
              </a:prstGeom>
              <a:blipFill>
                <a:blip r:embed="rId3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81729C2-BFCB-AA5C-AF96-5B9FF08AF155}"/>
              </a:ext>
            </a:extLst>
          </p:cNvPr>
          <p:cNvGrpSpPr/>
          <p:nvPr/>
        </p:nvGrpSpPr>
        <p:grpSpPr>
          <a:xfrm>
            <a:off x="9390988" y="1726476"/>
            <a:ext cx="809297" cy="1117640"/>
            <a:chOff x="9390988" y="1726476"/>
            <a:chExt cx="809297" cy="1117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8A3BB6-CC97-B89D-99F6-5D4584FAC59D}"/>
                    </a:ext>
                  </a:extLst>
                </p:cNvPr>
                <p:cNvSpPr txBox="1"/>
                <p:nvPr/>
              </p:nvSpPr>
              <p:spPr>
                <a:xfrm>
                  <a:off x="9390988" y="1726476"/>
                  <a:ext cx="8092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8A3BB6-CC97-B89D-99F6-5D4584FAC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0988" y="1726476"/>
                  <a:ext cx="809297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22B787-026D-616F-0A3D-F8F934D017B3}"/>
                </a:ext>
              </a:extLst>
            </p:cNvPr>
            <p:cNvCxnSpPr>
              <a:cxnSpLocks/>
              <a:stCxn id="16" idx="2"/>
              <a:endCxn id="7" idx="0"/>
            </p:cNvCxnSpPr>
            <p:nvPr/>
          </p:nvCxnSpPr>
          <p:spPr>
            <a:xfrm>
              <a:off x="9795637" y="2372807"/>
              <a:ext cx="0" cy="4713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5C0CB4-A419-81E7-FE23-0B467F925F58}"/>
              </a:ext>
            </a:extLst>
          </p:cNvPr>
          <p:cNvGrpSpPr/>
          <p:nvPr/>
        </p:nvGrpSpPr>
        <p:grpSpPr>
          <a:xfrm>
            <a:off x="9448800" y="3905661"/>
            <a:ext cx="809297" cy="1653599"/>
            <a:chOff x="9448800" y="3905661"/>
            <a:chExt cx="809297" cy="1653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F2BFAE-D6E1-D5CA-804D-A124195E8E3B}"/>
                    </a:ext>
                  </a:extLst>
                </p:cNvPr>
                <p:cNvSpPr txBox="1"/>
                <p:nvPr/>
              </p:nvSpPr>
              <p:spPr>
                <a:xfrm>
                  <a:off x="9448800" y="4912929"/>
                  <a:ext cx="8092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F2BFAE-D6E1-D5CA-804D-A124195E8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800" y="4912929"/>
                  <a:ext cx="80929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125" r="-43750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DDFEEB-1D38-3029-22BD-B9A12C886F81}"/>
                </a:ext>
              </a:extLst>
            </p:cNvPr>
            <p:cNvCxnSpPr>
              <a:cxnSpLocks/>
              <a:stCxn id="7" idx="4"/>
              <a:endCxn id="14" idx="0"/>
            </p:cNvCxnSpPr>
            <p:nvPr/>
          </p:nvCxnSpPr>
          <p:spPr>
            <a:xfrm>
              <a:off x="9795637" y="3905661"/>
              <a:ext cx="57812" cy="10072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FF10F0-E73D-1AC6-3613-E52F90626FE4}"/>
              </a:ext>
            </a:extLst>
          </p:cNvPr>
          <p:cNvGrpSpPr/>
          <p:nvPr/>
        </p:nvGrpSpPr>
        <p:grpSpPr>
          <a:xfrm>
            <a:off x="6421820" y="4728971"/>
            <a:ext cx="3026980" cy="1014249"/>
            <a:chOff x="6421820" y="4728971"/>
            <a:chExt cx="3026980" cy="1014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646DF2-1F20-1731-CB9E-73EA008E4EB4}"/>
                    </a:ext>
                  </a:extLst>
                </p:cNvPr>
                <p:cNvSpPr/>
                <p:nvPr/>
              </p:nvSpPr>
              <p:spPr>
                <a:xfrm>
                  <a:off x="6421820" y="4728971"/>
                  <a:ext cx="2270233" cy="1014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646DF2-1F20-1731-CB9E-73EA008E4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0" y="4728971"/>
                  <a:ext cx="2270233" cy="10142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B8706D-CBC1-EBD5-B7F2-67B4B02B1B8F}"/>
                </a:ext>
              </a:extLst>
            </p:cNvPr>
            <p:cNvCxnSpPr>
              <a:cxnSpLocks/>
              <a:stCxn id="14" idx="1"/>
              <a:endCxn id="17" idx="6"/>
            </p:cNvCxnSpPr>
            <p:nvPr/>
          </p:nvCxnSpPr>
          <p:spPr>
            <a:xfrm flipH="1">
              <a:off x="8692053" y="5236095"/>
              <a:ext cx="75674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76920C-DB72-D595-2C69-9FD395CC6B49}"/>
              </a:ext>
            </a:extLst>
          </p:cNvPr>
          <p:cNvGrpSpPr/>
          <p:nvPr/>
        </p:nvGrpSpPr>
        <p:grpSpPr>
          <a:xfrm>
            <a:off x="3715406" y="4912929"/>
            <a:ext cx="2706414" cy="646331"/>
            <a:chOff x="3715406" y="4912929"/>
            <a:chExt cx="2706414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C62BA1-1914-95A1-EA7E-A9E6371E9826}"/>
                    </a:ext>
                  </a:extLst>
                </p:cNvPr>
                <p:cNvSpPr txBox="1"/>
                <p:nvPr/>
              </p:nvSpPr>
              <p:spPr>
                <a:xfrm>
                  <a:off x="3715406" y="4912929"/>
                  <a:ext cx="19601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Prediction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C62BA1-1914-95A1-EA7E-A9E6371E9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06" y="4912929"/>
                  <a:ext cx="196017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516" t="-7692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BAD6C0-E92D-2662-A5A5-893A17F13F4C}"/>
                </a:ext>
              </a:extLst>
            </p:cNvPr>
            <p:cNvCxnSpPr>
              <a:cxnSpLocks/>
              <a:stCxn id="17" idx="2"/>
              <a:endCxn id="18" idx="3"/>
            </p:cNvCxnSpPr>
            <p:nvPr/>
          </p:nvCxnSpPr>
          <p:spPr>
            <a:xfrm flipH="1" flipV="1">
              <a:off x="5675585" y="5236095"/>
              <a:ext cx="74623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54C8AFAE-6A0D-C704-2510-3017E0221955}"/>
              </a:ext>
            </a:extLst>
          </p:cNvPr>
          <p:cNvSpPr/>
          <p:nvPr/>
        </p:nvSpPr>
        <p:spPr>
          <a:xfrm>
            <a:off x="8372481" y="1697918"/>
            <a:ext cx="766119" cy="119178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16FAB71B-ABAC-A49D-EE71-88602FCBF476}"/>
              </a:ext>
            </a:extLst>
          </p:cNvPr>
          <p:cNvSpPr/>
          <p:nvPr/>
        </p:nvSpPr>
        <p:spPr>
          <a:xfrm flipH="1">
            <a:off x="10392101" y="4144001"/>
            <a:ext cx="809297" cy="91508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F3440ABA-C886-5EDE-D09E-FFEDA01460E7}"/>
              </a:ext>
            </a:extLst>
          </p:cNvPr>
          <p:cNvSpPr/>
          <p:nvPr/>
        </p:nvSpPr>
        <p:spPr>
          <a:xfrm flipH="1" flipV="1">
            <a:off x="5103339" y="5461693"/>
            <a:ext cx="572245" cy="1014239"/>
          </a:xfrm>
          <a:prstGeom prst="lightningBolt">
            <a:avLst/>
          </a:prstGeom>
          <a:pattFill prst="dkHorz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1A3A91-DCFA-03A6-97E6-E2AE7EB8E218}"/>
              </a:ext>
            </a:extLst>
          </p:cNvPr>
          <p:cNvGrpSpPr/>
          <p:nvPr/>
        </p:nvGrpSpPr>
        <p:grpSpPr>
          <a:xfrm>
            <a:off x="271849" y="1519881"/>
            <a:ext cx="2434563" cy="1191788"/>
            <a:chOff x="271849" y="1519881"/>
            <a:chExt cx="2434563" cy="1191788"/>
          </a:xfrm>
        </p:grpSpPr>
        <p:sp>
          <p:nvSpPr>
            <p:cNvPr id="3" name="Lightning Bolt 2">
              <a:extLst>
                <a:ext uri="{FF2B5EF4-FFF2-40B4-BE49-F238E27FC236}">
                  <a16:creationId xmlns:a16="http://schemas.microsoft.com/office/drawing/2014/main" id="{7C9408A1-9827-9611-35C6-BEF1AC4DC61A}"/>
                </a:ext>
              </a:extLst>
            </p:cNvPr>
            <p:cNvSpPr/>
            <p:nvPr/>
          </p:nvSpPr>
          <p:spPr>
            <a:xfrm>
              <a:off x="1940293" y="1519881"/>
              <a:ext cx="766119" cy="1191788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A01CD-CF07-8E23-4369-F8B2CABC8A28}"/>
                </a:ext>
              </a:extLst>
            </p:cNvPr>
            <p:cNvSpPr txBox="1"/>
            <p:nvPr/>
          </p:nvSpPr>
          <p:spPr>
            <a:xfrm>
              <a:off x="271849" y="1853514"/>
              <a:ext cx="1816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perturbation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6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D36A-5E32-5CFD-F3EB-3E1771E0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984"/>
            <a:ext cx="10515600" cy="6161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score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C9E63BC-5323-C933-ADD1-51AEEE1E8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55128" cy="4351338"/>
              </a:xfrm>
            </p:spPr>
            <p:txBody>
              <a:bodyPr/>
              <a:lstStyle/>
              <a:p>
                <a:r>
                  <a:rPr lang="en-US" dirty="0"/>
                  <a:t>Perturbations: 10 bootstrap samples.</a:t>
                </a:r>
              </a:p>
              <a:p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far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label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independent of the perturbation.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is an </a:t>
                </a:r>
                <a:r>
                  <a:rPr lang="en-US" dirty="0">
                    <a:solidFill>
                      <a:srgbClr val="FF0000"/>
                    </a:solidFill>
                  </a:rPr>
                  <a:t>easy example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C9E63BC-5323-C933-ADD1-51AEEE1E8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55128" cy="4351338"/>
              </a:xfrm>
              <a:blipFill>
                <a:blip r:embed="rId3"/>
                <a:stretch>
                  <a:fillRect l="-3203" t="-2326" r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DA770-E17D-8440-20DA-4BECB388AA85}"/>
                  </a:ext>
                </a:extLst>
              </p:cNvPr>
              <p:cNvSpPr txBox="1"/>
              <p:nvPr/>
            </p:nvSpPr>
            <p:spPr>
              <a:xfrm>
                <a:off x="8446389" y="5880122"/>
                <a:ext cx="518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8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7DA770-E17D-8440-20DA-4BECB388A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89" y="5880122"/>
                <a:ext cx="5189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199D47A-D694-EBA0-FB2F-995BEF369E88}"/>
              </a:ext>
            </a:extLst>
          </p:cNvPr>
          <p:cNvGrpSpPr/>
          <p:nvPr/>
        </p:nvGrpSpPr>
        <p:grpSpPr>
          <a:xfrm>
            <a:off x="5116484" y="1422005"/>
            <a:ext cx="6237316" cy="4558382"/>
            <a:chOff x="3848331" y="1012101"/>
            <a:chExt cx="7507523" cy="5845899"/>
          </a:xfrm>
        </p:grpSpPr>
        <p:pic>
          <p:nvPicPr>
            <p:cNvPr id="14" name="Picture 13" descr="Chart, line chart&#10;&#10;Description automatically generated">
              <a:extLst>
                <a:ext uri="{FF2B5EF4-FFF2-40B4-BE49-F238E27FC236}">
                  <a16:creationId xmlns:a16="http://schemas.microsoft.com/office/drawing/2014/main" id="{C05493EC-BA7D-8E2D-CF5D-C09316051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331" y="1012101"/>
              <a:ext cx="7507523" cy="5845899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B5AF99-0CB8-FE39-5D14-D3A06D0BD88A}"/>
                </a:ext>
              </a:extLst>
            </p:cNvPr>
            <p:cNvCxnSpPr>
              <a:cxnSpLocks/>
            </p:cNvCxnSpPr>
            <p:nvPr/>
          </p:nvCxnSpPr>
          <p:spPr>
            <a:xfrm>
              <a:off x="8130745" y="1408671"/>
              <a:ext cx="0" cy="4963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DAD604-FBA3-BE4A-2ADA-B4A87C327C5A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1408671"/>
              <a:ext cx="0" cy="49633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6D3AE-64B0-810D-C35F-92CAD6DA8253}"/>
                  </a:ext>
                </a:extLst>
              </p:cNvPr>
              <p:cNvSpPr txBox="1"/>
              <p:nvPr/>
            </p:nvSpPr>
            <p:spPr>
              <a:xfrm>
                <a:off x="7661828" y="5864675"/>
                <a:ext cx="9349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6D3AE-64B0-810D-C35F-92CAD6DA8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28" y="5864675"/>
                <a:ext cx="9349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63DD-5DAD-D0EF-B163-62B644C9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626"/>
          </a:xfrm>
        </p:spPr>
        <p:txBody>
          <a:bodyPr/>
          <a:lstStyle/>
          <a:p>
            <a:r>
              <a:rPr lang="en-US" dirty="0"/>
              <a:t>Score distribution for boosting vs. 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CCEBE-C86C-76CC-E6DD-2D43185D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0" y="1226161"/>
            <a:ext cx="10355821" cy="518639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E038F95-6B0B-703E-8FD2-AF0108BCAA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490952" y="1099752"/>
            <a:ext cx="6810703" cy="531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5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AE2B-CB9C-C8D2-FBCA-4A5365EE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34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training on urban only </a:t>
            </a:r>
            <a:br>
              <a:rPr lang="en-US" dirty="0"/>
            </a:br>
            <a:r>
              <a:rPr lang="en-US" dirty="0"/>
              <a:t>to training on all.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B155D7-AD02-E407-7A5F-93F575CD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6822" y="1943100"/>
            <a:ext cx="9391135" cy="491490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9095AB0D-852C-A4FF-73B1-2DDF2A4614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575619" y="2065292"/>
            <a:ext cx="7710616" cy="4914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686736E-07B2-FEA7-F584-C0B0034E5524}"/>
              </a:ext>
            </a:extLst>
          </p:cNvPr>
          <p:cNvGrpSpPr/>
          <p:nvPr/>
        </p:nvGrpSpPr>
        <p:grpSpPr>
          <a:xfrm>
            <a:off x="5509055" y="1880626"/>
            <a:ext cx="7832123" cy="5099566"/>
            <a:chOff x="3422822" y="1758434"/>
            <a:chExt cx="7832123" cy="5099566"/>
          </a:xfrm>
        </p:grpSpPr>
        <p:pic>
          <p:nvPicPr>
            <p:cNvPr id="13" name="Picture 12" descr="Chart, line chart&#10;&#10;Description automatically generated">
              <a:extLst>
                <a:ext uri="{FF2B5EF4-FFF2-40B4-BE49-F238E27FC236}">
                  <a16:creationId xmlns:a16="http://schemas.microsoft.com/office/drawing/2014/main" id="{5CCA74D7-D733-9F0F-71D6-30AFADE65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48000"/>
            </a:blip>
            <a:stretch>
              <a:fillRect/>
            </a:stretch>
          </p:blipFill>
          <p:spPr>
            <a:xfrm>
              <a:off x="3422822" y="1943100"/>
              <a:ext cx="6907427" cy="4914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C8D86B-D524-C34A-410A-E16BF5473EFC}"/>
                </a:ext>
              </a:extLst>
            </p:cNvPr>
            <p:cNvSpPr txBox="1"/>
            <p:nvPr/>
          </p:nvSpPr>
          <p:spPr>
            <a:xfrm>
              <a:off x="9405552" y="1758434"/>
              <a:ext cx="1849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Rural only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0F5BA3C-0A16-00D0-2AC4-E7B25AEAEB8D}"/>
              </a:ext>
            </a:extLst>
          </p:cNvPr>
          <p:cNvSpPr txBox="1"/>
          <p:nvPr/>
        </p:nvSpPr>
        <p:spPr>
          <a:xfrm>
            <a:off x="2398242" y="169596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Urban only</a:t>
            </a:r>
          </a:p>
        </p:txBody>
      </p:sp>
    </p:spTree>
    <p:extLst>
      <p:ext uri="{BB962C8B-B14F-4D97-AF65-F5344CB8AC3E}">
        <p14:creationId xmlns:p14="http://schemas.microsoft.com/office/powerpoint/2010/main" val="24467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46D6-CE12-4BB6-1DBC-DF930553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6EF5-DD84-A499-B510-C6CB9B76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/>
              <a:t>satellite images</a:t>
            </a:r>
            <a:r>
              <a:rPr lang="en-US" dirty="0"/>
              <a:t>, predict </a:t>
            </a:r>
            <a:r>
              <a:rPr lang="en-US" b="1" dirty="0"/>
              <a:t>wealth of household</a:t>
            </a:r>
            <a:r>
              <a:rPr lang="en-US" dirty="0"/>
              <a:t>s in area.</a:t>
            </a:r>
          </a:p>
          <a:p>
            <a:r>
              <a:rPr lang="en-US" dirty="0"/>
              <a:t>23 countries. </a:t>
            </a:r>
          </a:p>
          <a:p>
            <a:r>
              <a:rPr lang="en-US" dirty="0"/>
              <a:t>~20,000 images.</a:t>
            </a:r>
          </a:p>
        </p:txBody>
      </p:sp>
    </p:spTree>
    <p:extLst>
      <p:ext uri="{BB962C8B-B14F-4D97-AF65-F5344CB8AC3E}">
        <p14:creationId xmlns:p14="http://schemas.microsoft.com/office/powerpoint/2010/main" val="104105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561766-1D01-5F45-F7A4-389F545E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971550"/>
            <a:ext cx="6311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67D4-F2C1-D047-72CD-0666440F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Perturbing examples vs unstable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AC3D-A268-F9EB-0EC5-2AEB8306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examples : a small change to the example changes the label.</a:t>
            </a:r>
          </a:p>
          <a:p>
            <a:r>
              <a:rPr lang="en-US" dirty="0"/>
              <a:t>Unstable classifiers: A small perturbation of the training set changes the classification of many examples.</a:t>
            </a:r>
          </a:p>
        </p:txBody>
      </p:sp>
    </p:spTree>
    <p:extLst>
      <p:ext uri="{BB962C8B-B14F-4D97-AF65-F5344CB8AC3E}">
        <p14:creationId xmlns:p14="http://schemas.microsoft.com/office/powerpoint/2010/main" val="224442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1A-E23F-0278-914E-9D3E06D1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75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Most  classification algorithms generate a scoring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F0AC-833B-3532-3856-325F116AB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Unstable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2F1B-0197-F502-3FFE-E8ED831A7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/>
              <a:t>Deep Neural Networks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18DD-679B-696D-5BB1-FF8E064E1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ED338-EACC-E287-F521-86ABE2A759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Bagging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Boosting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 Nearest Neighbors (for large 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3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517773-9B39-D969-73D8-03D86AB4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robustness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D5B17F-5367-3B5C-2042-85D10505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Perturbation: the same task with unimportant (nuisance) variables changed.</a:t>
            </a:r>
          </a:p>
          <a:p>
            <a:r>
              <a:rPr lang="en-US" dirty="0"/>
              <a:t>Splitting dataset randomly into train and test.</a:t>
            </a:r>
          </a:p>
          <a:p>
            <a:r>
              <a:rPr lang="en-US" dirty="0"/>
              <a:t>Bootstrap on training data</a:t>
            </a:r>
          </a:p>
          <a:p>
            <a:r>
              <a:rPr lang="en-US" dirty="0"/>
              <a:t>Augmentation</a:t>
            </a:r>
          </a:p>
          <a:p>
            <a:r>
              <a:rPr lang="en-US" dirty="0"/>
              <a:t>Splitting dataset by domains (countries)</a:t>
            </a:r>
          </a:p>
          <a:p>
            <a:r>
              <a:rPr lang="en-US" dirty="0"/>
              <a:t>Using different sensors (calibration is used to counteract)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8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3898-B8FD-AD6A-A0F3-63365941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4F80-5241-6DB5-4FA1-E6E07BD8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several models under perturbations</a:t>
            </a:r>
          </a:p>
          <a:p>
            <a:r>
              <a:rPr lang="en-US" dirty="0"/>
              <a:t>Easy examples: all classifiers in the ensemble agree.</a:t>
            </a:r>
          </a:p>
        </p:txBody>
      </p:sp>
    </p:spTree>
    <p:extLst>
      <p:ext uri="{BB962C8B-B14F-4D97-AF65-F5344CB8AC3E}">
        <p14:creationId xmlns:p14="http://schemas.microsoft.com/office/powerpoint/2010/main" val="31477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C7D3-6E36-0D5D-E3AF-23D2E944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each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5D5E-E8E8-489B-6F91-E0CFEA29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r>
              <a:rPr lang="en-US" dirty="0"/>
              <a:t>Each image 224x224x8, last layer is night-light.</a:t>
            </a:r>
          </a:p>
          <a:p>
            <a:r>
              <a:rPr lang="en-US" dirty="0"/>
              <a:t>30x30 meter per pixel. </a:t>
            </a:r>
          </a:p>
          <a:p>
            <a:r>
              <a:rPr lang="en-US" dirty="0"/>
              <a:t>= 6.7x6.7 KM per image.</a:t>
            </a:r>
          </a:p>
          <a:p>
            <a:r>
              <a:rPr lang="en-US" dirty="0"/>
              <a:t>= 4.2 X 4.2 mile per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86D5C-1821-3ED0-7E5B-3F629B71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365124"/>
            <a:ext cx="6740888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2AEF-CEE0-6A05-F86E-B32DFA8A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Rural areas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5385A07-1854-5CA9-A90C-D61DB583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54" y="1687513"/>
            <a:ext cx="4707492" cy="4697412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0EEF53F2-8139-0929-FF35-2D3B8E2C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87513"/>
            <a:ext cx="4835410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D4A8-7EF8-7BDC-8A5B-C99DA8ED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F1A70-477D-EFD9-DFC7-F3BFFADA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19" y="1492250"/>
            <a:ext cx="5094681" cy="500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E7E33-0644-0509-18B2-0F7B9913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2250"/>
            <a:ext cx="5094680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8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573C-814F-C994-D008-8EB8AEC0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C9BEC-17B2-C993-9606-5F7D24E0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690688"/>
            <a:ext cx="8300602" cy="4590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FDAC2-0B48-88C1-6081-5A9F42B8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9" y="1593850"/>
            <a:ext cx="258130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1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CCEC-9276-4F27-47F3-5EF96C93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50D6-8299-5580-C9E3-F3F434CF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Task: identify poor vs. rich areas from satellite images.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23 countries. </a:t>
            </a:r>
          </a:p>
          <a:p>
            <a:r>
              <a:rPr lang="en-US" dirty="0"/>
              <a:t>~20,000 images</a:t>
            </a:r>
          </a:p>
          <a:p>
            <a:r>
              <a:rPr lang="en-US" dirty="0"/>
              <a:t>Each image 224x224x8, last layer is night-light.</a:t>
            </a:r>
          </a:p>
          <a:p>
            <a:r>
              <a:rPr lang="en-US" dirty="0"/>
              <a:t>Urban wealth &gt;&gt; Rural wealth.</a:t>
            </a:r>
          </a:p>
          <a:p>
            <a:r>
              <a:rPr lang="en-US" dirty="0"/>
              <a:t>Binary classification “poor” vs “rich”</a:t>
            </a:r>
          </a:p>
          <a:p>
            <a:r>
              <a:rPr lang="en-US" dirty="0"/>
              <a:t>Threshold on wealth is -0.5 for rural , 1.2 for urban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2F0B-F58A-F638-D7D5-AA964076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252EF-ACBB-6719-6C84-203ABA39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227" y="3429000"/>
            <a:ext cx="4724400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6C9D3-4F82-DACD-7CFD-9F2FA08D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73" y="3429000"/>
            <a:ext cx="472440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2FF4F-6B86-13CC-539D-4A3077028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301" y="76200"/>
            <a:ext cx="4724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4A0B-BADC-C0DD-F8E8-6ABE2C51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Competitions: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4287-EF5B-EBB2-6C46-A7BECA40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Random Test / symmetric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Country test /</a:t>
            </a:r>
            <a:r>
              <a:rPr lang="en-US" dirty="0" err="1"/>
              <a:t>Assymetric</a:t>
            </a:r>
            <a:r>
              <a:rPr lang="en-US" dirty="0"/>
              <a:t> loss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4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631</Words>
  <Application>Microsoft Macintosh PowerPoint</Application>
  <PresentationFormat>Widescreen</PresentationFormat>
  <Paragraphs>124</Paragraphs>
  <Slides>24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Final HW</vt:lpstr>
      <vt:lpstr>The problem statement</vt:lpstr>
      <vt:lpstr>Size of each image</vt:lpstr>
      <vt:lpstr>Rural areas</vt:lpstr>
      <vt:lpstr>Urban areas</vt:lpstr>
      <vt:lpstr>8 Channels</vt:lpstr>
      <vt:lpstr>The dataset</vt:lpstr>
      <vt:lpstr>Label  Definition</vt:lpstr>
      <vt:lpstr> Competitions:</vt:lpstr>
      <vt:lpstr>Symmetric and asymetric loss</vt:lpstr>
      <vt:lpstr>Train-Test partition</vt:lpstr>
      <vt:lpstr>Hidden test data </vt:lpstr>
      <vt:lpstr>Starting points</vt:lpstr>
      <vt:lpstr>Stability, Margins and specialization</vt:lpstr>
      <vt:lpstr>Binary classifiers based on a scoring function</vt:lpstr>
      <vt:lpstr>Stability with respect to training set.</vt:lpstr>
      <vt:lpstr>The score distribution</vt:lpstr>
      <vt:lpstr>Score distribution for boosting vs. NN</vt:lpstr>
      <vt:lpstr>Comparing training on urban only  to training on all.</vt:lpstr>
      <vt:lpstr>PowerPoint Presentation</vt:lpstr>
      <vt:lpstr>Perturbing examples vs unstable classifiers</vt:lpstr>
      <vt:lpstr>Most  classification algorithms generate a scoring function</vt:lpstr>
      <vt:lpstr>Model robustness</vt:lpstr>
      <vt:lpstr>Ensembles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and Margins</dc:title>
  <dc:creator>yoav freund</dc:creator>
  <cp:lastModifiedBy>yoav freund</cp:lastModifiedBy>
  <cp:revision>6</cp:revision>
  <dcterms:created xsi:type="dcterms:W3CDTF">2022-05-23T15:53:32Z</dcterms:created>
  <dcterms:modified xsi:type="dcterms:W3CDTF">2023-05-23T18:53:34Z</dcterms:modified>
</cp:coreProperties>
</file>