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85" r:id="rId3"/>
    <p:sldId id="287" r:id="rId4"/>
    <p:sldId id="286" r:id="rId5"/>
    <p:sldId id="283" r:id="rId6"/>
    <p:sldId id="277" r:id="rId7"/>
    <p:sldId id="278" r:id="rId8"/>
    <p:sldId id="279" r:id="rId9"/>
    <p:sldId id="288" r:id="rId10"/>
    <p:sldId id="270" r:id="rId11"/>
    <p:sldId id="284" r:id="rId12"/>
    <p:sldId id="272" r:id="rId13"/>
    <p:sldId id="266" r:id="rId14"/>
    <p:sldId id="267" r:id="rId15"/>
    <p:sldId id="271" r:id="rId16"/>
    <p:sldId id="273" r:id="rId17"/>
    <p:sldId id="275" r:id="rId18"/>
    <p:sldId id="281" r:id="rId19"/>
    <p:sldId id="290" r:id="rId20"/>
    <p:sldId id="291" r:id="rId21"/>
    <p:sldId id="268"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tender Singh Sorout" initials="SSS" lastIdx="2" clrIdx="0">
    <p:extLst>
      <p:ext uri="{19B8F6BF-5375-455C-9EA6-DF929625EA0E}">
        <p15:presenceInfo xmlns:p15="http://schemas.microsoft.com/office/powerpoint/2012/main" userId="Satender Singh Sorou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2-12T19:10:37.490" idx="2">
    <p:pos x="7517" y="131"/>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7F4A042-90B5-4E93-B881-5E2DE5F20142}"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DE557B-82EF-47BE-B6AD-75D3C5BDF2B5}" type="slidenum">
              <a:rPr lang="en-IN" smtClean="0"/>
              <a:t>‹#›</a:t>
            </a:fld>
            <a:endParaRPr lang="en-IN"/>
          </a:p>
        </p:txBody>
      </p:sp>
    </p:spTree>
    <p:extLst>
      <p:ext uri="{BB962C8B-B14F-4D97-AF65-F5344CB8AC3E}">
        <p14:creationId xmlns:p14="http://schemas.microsoft.com/office/powerpoint/2010/main" val="220412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7F4A042-90B5-4E93-B881-5E2DE5F20142}"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DE557B-82EF-47BE-B6AD-75D3C5BDF2B5}" type="slidenum">
              <a:rPr lang="en-IN" smtClean="0"/>
              <a:t>‹#›</a:t>
            </a:fld>
            <a:endParaRPr lang="en-IN"/>
          </a:p>
        </p:txBody>
      </p:sp>
    </p:spTree>
    <p:extLst>
      <p:ext uri="{BB962C8B-B14F-4D97-AF65-F5344CB8AC3E}">
        <p14:creationId xmlns:p14="http://schemas.microsoft.com/office/powerpoint/2010/main" val="1971397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7F4A042-90B5-4E93-B881-5E2DE5F20142}"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DE557B-82EF-47BE-B6AD-75D3C5BDF2B5}" type="slidenum">
              <a:rPr lang="en-IN" smtClean="0"/>
              <a:t>‹#›</a:t>
            </a:fld>
            <a:endParaRPr lang="en-IN"/>
          </a:p>
        </p:txBody>
      </p:sp>
    </p:spTree>
    <p:extLst>
      <p:ext uri="{BB962C8B-B14F-4D97-AF65-F5344CB8AC3E}">
        <p14:creationId xmlns:p14="http://schemas.microsoft.com/office/powerpoint/2010/main" val="3714241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7F4A042-90B5-4E93-B881-5E2DE5F20142}"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DE557B-82EF-47BE-B6AD-75D3C5BDF2B5}" type="slidenum">
              <a:rPr lang="en-IN" smtClean="0"/>
              <a:t>‹#›</a:t>
            </a:fld>
            <a:endParaRPr lang="en-IN"/>
          </a:p>
        </p:txBody>
      </p:sp>
    </p:spTree>
    <p:extLst>
      <p:ext uri="{BB962C8B-B14F-4D97-AF65-F5344CB8AC3E}">
        <p14:creationId xmlns:p14="http://schemas.microsoft.com/office/powerpoint/2010/main" val="3762950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F4A042-90B5-4E93-B881-5E2DE5F20142}"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DE557B-82EF-47BE-B6AD-75D3C5BDF2B5}" type="slidenum">
              <a:rPr lang="en-IN" smtClean="0"/>
              <a:t>‹#›</a:t>
            </a:fld>
            <a:endParaRPr lang="en-IN"/>
          </a:p>
        </p:txBody>
      </p:sp>
    </p:spTree>
    <p:extLst>
      <p:ext uri="{BB962C8B-B14F-4D97-AF65-F5344CB8AC3E}">
        <p14:creationId xmlns:p14="http://schemas.microsoft.com/office/powerpoint/2010/main" val="1400362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7F4A042-90B5-4E93-B881-5E2DE5F20142}" type="datetimeFigureOut">
              <a:rPr lang="en-IN" smtClean="0"/>
              <a:t>13-02-2025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DE557B-82EF-47BE-B6AD-75D3C5BDF2B5}" type="slidenum">
              <a:rPr lang="en-IN" smtClean="0"/>
              <a:t>‹#›</a:t>
            </a:fld>
            <a:endParaRPr lang="en-IN"/>
          </a:p>
        </p:txBody>
      </p:sp>
    </p:spTree>
    <p:extLst>
      <p:ext uri="{BB962C8B-B14F-4D97-AF65-F5344CB8AC3E}">
        <p14:creationId xmlns:p14="http://schemas.microsoft.com/office/powerpoint/2010/main" val="1526310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7F4A042-90B5-4E93-B881-5E2DE5F20142}" type="datetimeFigureOut">
              <a:rPr lang="en-IN" smtClean="0"/>
              <a:t>13-02-2025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DE557B-82EF-47BE-B6AD-75D3C5BDF2B5}" type="slidenum">
              <a:rPr lang="en-IN" smtClean="0"/>
              <a:t>‹#›</a:t>
            </a:fld>
            <a:endParaRPr lang="en-IN"/>
          </a:p>
        </p:txBody>
      </p:sp>
    </p:spTree>
    <p:extLst>
      <p:ext uri="{BB962C8B-B14F-4D97-AF65-F5344CB8AC3E}">
        <p14:creationId xmlns:p14="http://schemas.microsoft.com/office/powerpoint/2010/main" val="982567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7F4A042-90B5-4E93-B881-5E2DE5F20142}" type="datetimeFigureOut">
              <a:rPr lang="en-IN" smtClean="0"/>
              <a:t>13-02-2025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DE557B-82EF-47BE-B6AD-75D3C5BDF2B5}" type="slidenum">
              <a:rPr lang="en-IN" smtClean="0"/>
              <a:t>‹#›</a:t>
            </a:fld>
            <a:endParaRPr lang="en-IN"/>
          </a:p>
        </p:txBody>
      </p:sp>
    </p:spTree>
    <p:extLst>
      <p:ext uri="{BB962C8B-B14F-4D97-AF65-F5344CB8AC3E}">
        <p14:creationId xmlns:p14="http://schemas.microsoft.com/office/powerpoint/2010/main" val="1304553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F4A042-90B5-4E93-B881-5E2DE5F20142}" type="datetimeFigureOut">
              <a:rPr lang="en-IN" smtClean="0"/>
              <a:t>13-02-2025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ADE557B-82EF-47BE-B6AD-75D3C5BDF2B5}" type="slidenum">
              <a:rPr lang="en-IN" smtClean="0"/>
              <a:t>‹#›</a:t>
            </a:fld>
            <a:endParaRPr lang="en-IN"/>
          </a:p>
        </p:txBody>
      </p:sp>
    </p:spTree>
    <p:extLst>
      <p:ext uri="{BB962C8B-B14F-4D97-AF65-F5344CB8AC3E}">
        <p14:creationId xmlns:p14="http://schemas.microsoft.com/office/powerpoint/2010/main" val="1882607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F4A042-90B5-4E93-B881-5E2DE5F20142}" type="datetimeFigureOut">
              <a:rPr lang="en-IN" smtClean="0"/>
              <a:t>13-02-2025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DE557B-82EF-47BE-B6AD-75D3C5BDF2B5}" type="slidenum">
              <a:rPr lang="en-IN" smtClean="0"/>
              <a:t>‹#›</a:t>
            </a:fld>
            <a:endParaRPr lang="en-IN"/>
          </a:p>
        </p:txBody>
      </p:sp>
    </p:spTree>
    <p:extLst>
      <p:ext uri="{BB962C8B-B14F-4D97-AF65-F5344CB8AC3E}">
        <p14:creationId xmlns:p14="http://schemas.microsoft.com/office/powerpoint/2010/main" val="484878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F4A042-90B5-4E93-B881-5E2DE5F20142}" type="datetimeFigureOut">
              <a:rPr lang="en-IN" smtClean="0"/>
              <a:t>13-02-2025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DE557B-82EF-47BE-B6AD-75D3C5BDF2B5}" type="slidenum">
              <a:rPr lang="en-IN" smtClean="0"/>
              <a:t>‹#›</a:t>
            </a:fld>
            <a:endParaRPr lang="en-IN"/>
          </a:p>
        </p:txBody>
      </p:sp>
    </p:spTree>
    <p:extLst>
      <p:ext uri="{BB962C8B-B14F-4D97-AF65-F5344CB8AC3E}">
        <p14:creationId xmlns:p14="http://schemas.microsoft.com/office/powerpoint/2010/main" val="3942416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F4A042-90B5-4E93-B881-5E2DE5F20142}" type="datetimeFigureOut">
              <a:rPr lang="en-IN" smtClean="0"/>
              <a:t>13-02-2025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DE557B-82EF-47BE-B6AD-75D3C5BDF2B5}" type="slidenum">
              <a:rPr lang="en-IN" smtClean="0"/>
              <a:t>‹#›</a:t>
            </a:fld>
            <a:endParaRPr lang="en-IN"/>
          </a:p>
        </p:txBody>
      </p:sp>
    </p:spTree>
    <p:extLst>
      <p:ext uri="{BB962C8B-B14F-4D97-AF65-F5344CB8AC3E}">
        <p14:creationId xmlns:p14="http://schemas.microsoft.com/office/powerpoint/2010/main" val="3833106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0982"/>
            <a:ext cx="10515600" cy="2318327"/>
          </a:xfrm>
        </p:spPr>
        <p:txBody>
          <a:bodyPr>
            <a:normAutofit/>
          </a:bodyPr>
          <a:lstStyle/>
          <a:p>
            <a:pPr algn="ctr"/>
            <a:r>
              <a:rPr lang="en-US" sz="3600" b="1" dirty="0" smtClean="0">
                <a:latin typeface="+mn-lt"/>
              </a:rPr>
              <a:t>Project’s Title : </a:t>
            </a:r>
            <a:r>
              <a:rPr lang="en-US" sz="3600" b="1" dirty="0" err="1" smtClean="0">
                <a:latin typeface="+mn-lt"/>
              </a:rPr>
              <a:t>MXMTConverter</a:t>
            </a:r>
            <a:r>
              <a:rPr lang="en-US" sz="3600" b="1" dirty="0" smtClean="0">
                <a:latin typeface="+mn-lt"/>
              </a:rPr>
              <a:t/>
            </a:r>
            <a:br>
              <a:rPr lang="en-US" sz="3600" b="1" dirty="0" smtClean="0">
                <a:latin typeface="+mn-lt"/>
              </a:rPr>
            </a:br>
            <a:r>
              <a:rPr lang="en-US" sz="3600" b="1" dirty="0" smtClean="0">
                <a:latin typeface="+mn-lt"/>
              </a:rPr>
              <a:t>Client : Prudential Bank Ltd, Ghana</a:t>
            </a:r>
            <a:endParaRPr lang="en-IN" sz="3600" b="1"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9709" y="3924877"/>
            <a:ext cx="7850909" cy="1820141"/>
          </a:xfrm>
        </p:spPr>
      </p:pic>
    </p:spTree>
    <p:extLst>
      <p:ext uri="{BB962C8B-B14F-4D97-AF65-F5344CB8AC3E}">
        <p14:creationId xmlns:p14="http://schemas.microsoft.com/office/powerpoint/2010/main" val="2694716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7345"/>
            <a:ext cx="10515600" cy="613930"/>
          </a:xfrm>
        </p:spPr>
        <p:txBody>
          <a:bodyPr>
            <a:normAutofit/>
          </a:bodyPr>
          <a:lstStyle/>
          <a:p>
            <a:pPr algn="ctr"/>
            <a:r>
              <a:rPr lang="en-US" sz="2400" b="1" u="sng" dirty="0" smtClean="0"/>
              <a:t>MT Message Format (MT103)</a:t>
            </a:r>
            <a:endParaRPr lang="en-IN" sz="2400" b="1" u="sng" dirty="0"/>
          </a:p>
        </p:txBody>
      </p:sp>
      <p:pic>
        <p:nvPicPr>
          <p:cNvPr id="4" name="Picture 3"/>
          <p:cNvPicPr>
            <a:picLocks noChangeAspect="1"/>
          </p:cNvPicPr>
          <p:nvPr/>
        </p:nvPicPr>
        <p:blipFill>
          <a:blip r:embed="rId2"/>
          <a:stretch>
            <a:fillRect/>
          </a:stretch>
        </p:blipFill>
        <p:spPr>
          <a:xfrm>
            <a:off x="1266097" y="1144654"/>
            <a:ext cx="9998889" cy="5200728"/>
          </a:xfrm>
          <a:prstGeom prst="rect">
            <a:avLst/>
          </a:prstGeom>
        </p:spPr>
      </p:pic>
    </p:spTree>
    <p:extLst>
      <p:ext uri="{BB962C8B-B14F-4D97-AF65-F5344CB8AC3E}">
        <p14:creationId xmlns:p14="http://schemas.microsoft.com/office/powerpoint/2010/main" val="40237048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43100" y="1122218"/>
            <a:ext cx="8747311" cy="4848326"/>
          </a:xfrm>
          <a:prstGeom prst="rect">
            <a:avLst/>
          </a:prstGeom>
        </p:spPr>
      </p:pic>
      <p:sp>
        <p:nvSpPr>
          <p:cNvPr id="3" name="Title 1"/>
          <p:cNvSpPr txBox="1">
            <a:spLocks/>
          </p:cNvSpPr>
          <p:nvPr/>
        </p:nvSpPr>
        <p:spPr>
          <a:xfrm>
            <a:off x="838200" y="217345"/>
            <a:ext cx="10515600" cy="5769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u="sng" dirty="0" smtClean="0"/>
              <a:t>MX Message Format</a:t>
            </a:r>
            <a:endParaRPr lang="en-IN" sz="2400" b="1" u="sng" dirty="0"/>
          </a:p>
        </p:txBody>
      </p:sp>
    </p:spTree>
    <p:extLst>
      <p:ext uri="{BB962C8B-B14F-4D97-AF65-F5344CB8AC3E}">
        <p14:creationId xmlns:p14="http://schemas.microsoft.com/office/powerpoint/2010/main" val="2894927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5775" y="5094160"/>
            <a:ext cx="11188989" cy="1477328"/>
          </a:xfrm>
          <a:prstGeom prst="rect">
            <a:avLst/>
          </a:prstGeom>
          <a:noFill/>
        </p:spPr>
        <p:txBody>
          <a:bodyPr wrap="square" rtlCol="0">
            <a:spAutoFit/>
          </a:bodyPr>
          <a:lstStyle/>
          <a:p>
            <a:r>
              <a:rPr lang="en-IN" b="1" dirty="0"/>
              <a:t>p</a:t>
            </a:r>
            <a:r>
              <a:rPr lang="en-IN" b="1" dirty="0" smtClean="0"/>
              <a:t>ain : Payment </a:t>
            </a:r>
            <a:r>
              <a:rPr lang="en-IN" b="1" dirty="0" smtClean="0"/>
              <a:t>Initiation </a:t>
            </a:r>
            <a:r>
              <a:rPr lang="en-US" b="1" dirty="0"/>
              <a:t>refers to a message used when a customer initiates a payment to their bank, </a:t>
            </a:r>
            <a:endParaRPr lang="en-IN" b="1" dirty="0" smtClean="0"/>
          </a:p>
          <a:p>
            <a:r>
              <a:rPr lang="en-IN" b="1" dirty="0" err="1"/>
              <a:t>p</a:t>
            </a:r>
            <a:r>
              <a:rPr lang="en-IN" b="1" dirty="0" err="1" smtClean="0"/>
              <a:t>acs</a:t>
            </a:r>
            <a:r>
              <a:rPr lang="en-IN" b="1" dirty="0" smtClean="0"/>
              <a:t> : Payment </a:t>
            </a:r>
            <a:r>
              <a:rPr lang="en-IN" b="1" dirty="0"/>
              <a:t>Clearing and </a:t>
            </a:r>
            <a:r>
              <a:rPr lang="en-IN" b="1" dirty="0" smtClean="0"/>
              <a:t>Settlement,</a:t>
            </a:r>
            <a:r>
              <a:rPr lang="en-US" b="1" dirty="0" smtClean="0"/>
              <a:t> </a:t>
            </a:r>
            <a:r>
              <a:rPr lang="en-US" b="1" dirty="0"/>
              <a:t>is used for interbank clearing and settlement of that </a:t>
            </a:r>
            <a:r>
              <a:rPr lang="en-US" b="1" dirty="0" smtClean="0"/>
              <a:t>payment</a:t>
            </a:r>
            <a:endParaRPr lang="en-IN" b="1" dirty="0" smtClean="0"/>
          </a:p>
          <a:p>
            <a:r>
              <a:rPr lang="en-US" b="1" dirty="0" err="1"/>
              <a:t>c</a:t>
            </a:r>
            <a:r>
              <a:rPr lang="en-US" b="1" dirty="0" err="1" smtClean="0"/>
              <a:t>amt</a:t>
            </a:r>
            <a:r>
              <a:rPr lang="en-US" b="1" dirty="0" smtClean="0"/>
              <a:t>: </a:t>
            </a:r>
            <a:r>
              <a:rPr lang="en-IN" b="1" dirty="0"/>
              <a:t>cash management </a:t>
            </a:r>
            <a:r>
              <a:rPr lang="en-US" b="1" dirty="0" smtClean="0"/>
              <a:t>is </a:t>
            </a:r>
            <a:r>
              <a:rPr lang="en-US" b="1" dirty="0"/>
              <a:t>used for sending payment status updates or notifications to the customer once the transaction is complete.</a:t>
            </a:r>
            <a:endParaRPr lang="en-IN" b="1" dirty="0"/>
          </a:p>
          <a:p>
            <a:endParaRPr lang="en-IN" b="1" dirty="0"/>
          </a:p>
        </p:txBody>
      </p:sp>
      <p:pic>
        <p:nvPicPr>
          <p:cNvPr id="1028" name="Picture 4" descr="Mapping SWIFT MT Messages to ISO 20022 (MX): Navigating th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700" y="0"/>
            <a:ext cx="11430000" cy="4729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4678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1254" y="785091"/>
            <a:ext cx="10515600" cy="5061527"/>
          </a:xfrm>
        </p:spPr>
        <p:txBody>
          <a:bodyPr>
            <a:normAutofit lnSpcReduction="10000"/>
          </a:bodyPr>
          <a:lstStyle/>
          <a:p>
            <a:pPr marL="0" indent="0" algn="ctr">
              <a:buNone/>
            </a:pPr>
            <a:r>
              <a:rPr lang="en-US" sz="2400" b="1" u="sng" dirty="0" smtClean="0">
                <a:latin typeface="Calibri" panose="020F0502020204030204" pitchFamily="34" charset="0"/>
                <a:ea typeface="Calibri" panose="020F0502020204030204" pitchFamily="34" charset="0"/>
                <a:cs typeface="Calibri" panose="020F0502020204030204" pitchFamily="34" charset="0"/>
              </a:rPr>
              <a:t>Introduction</a:t>
            </a:r>
          </a:p>
          <a:p>
            <a:pPr marL="0" indent="0" algn="ctr">
              <a:buNone/>
            </a:pPr>
            <a:endParaRPr lang="en-US" sz="1600" b="1" u="sng" dirty="0" smtClean="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smtClean="0">
                <a:latin typeface="Calibri" panose="020F0502020204030204" pitchFamily="34" charset="0"/>
                <a:ea typeface="Calibri" panose="020F0502020204030204" pitchFamily="34" charset="0"/>
                <a:cs typeface="Calibri" panose="020F0502020204030204" pitchFamily="34" charset="0"/>
              </a:rPr>
              <a:t>The </a:t>
            </a:r>
            <a:r>
              <a:rPr lang="en-US" sz="2000" dirty="0" err="1" smtClean="0">
                <a:latin typeface="Calibri" panose="020F0502020204030204" pitchFamily="34" charset="0"/>
                <a:ea typeface="Calibri" panose="020F0502020204030204" pitchFamily="34" charset="0"/>
                <a:cs typeface="Calibri" panose="020F0502020204030204" pitchFamily="34" charset="0"/>
              </a:rPr>
              <a:t>MXMTConverter</a:t>
            </a:r>
            <a:r>
              <a:rPr lang="en-US" sz="2000" dirty="0" smtClean="0">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is a software tool designed to facilitate the conversion of financial messages between the MT </a:t>
            </a:r>
            <a:r>
              <a:rPr lang="en-US" sz="2000" dirty="0" smtClean="0">
                <a:latin typeface="Calibri" panose="020F0502020204030204" pitchFamily="34" charset="0"/>
                <a:ea typeface="Calibri" panose="020F0502020204030204" pitchFamily="34" charset="0"/>
                <a:cs typeface="Calibri" panose="020F0502020204030204" pitchFamily="34" charset="0"/>
              </a:rPr>
              <a:t>format based </a:t>
            </a:r>
            <a:r>
              <a:rPr lang="en-US" sz="2000" dirty="0">
                <a:latin typeface="Calibri" panose="020F0502020204030204" pitchFamily="34" charset="0"/>
                <a:ea typeface="Calibri" panose="020F0502020204030204" pitchFamily="34" charset="0"/>
                <a:cs typeface="Calibri" panose="020F0502020204030204" pitchFamily="34" charset="0"/>
              </a:rPr>
              <a:t>on the ISO </a:t>
            </a:r>
            <a:r>
              <a:rPr lang="en-US" sz="2000" dirty="0" smtClean="0">
                <a:latin typeface="Calibri" panose="020F0502020204030204" pitchFamily="34" charset="0"/>
                <a:ea typeface="Calibri" panose="020F0502020204030204" pitchFamily="34" charset="0"/>
                <a:cs typeface="Calibri" panose="020F0502020204030204" pitchFamily="34" charset="0"/>
              </a:rPr>
              <a:t>15022 standard and </a:t>
            </a:r>
            <a:r>
              <a:rPr lang="en-US" sz="2000" dirty="0">
                <a:latin typeface="Calibri" panose="020F0502020204030204" pitchFamily="34" charset="0"/>
                <a:ea typeface="Calibri" panose="020F0502020204030204" pitchFamily="34" charset="0"/>
                <a:cs typeface="Calibri" panose="020F0502020204030204" pitchFamily="34" charset="0"/>
              </a:rPr>
              <a:t>the MX </a:t>
            </a:r>
            <a:r>
              <a:rPr lang="en-US" sz="2000" dirty="0" smtClean="0">
                <a:latin typeface="Calibri" panose="020F0502020204030204" pitchFamily="34" charset="0"/>
                <a:ea typeface="Calibri" panose="020F0502020204030204" pitchFamily="34" charset="0"/>
                <a:cs typeface="Calibri" panose="020F0502020204030204" pitchFamily="34" charset="0"/>
              </a:rPr>
              <a:t>format based </a:t>
            </a:r>
            <a:r>
              <a:rPr lang="en-US" sz="2000" dirty="0">
                <a:latin typeface="Calibri" panose="020F0502020204030204" pitchFamily="34" charset="0"/>
                <a:ea typeface="Calibri" panose="020F0502020204030204" pitchFamily="34" charset="0"/>
                <a:cs typeface="Calibri" panose="020F0502020204030204" pitchFamily="34" charset="0"/>
              </a:rPr>
              <a:t>on the </a:t>
            </a:r>
            <a:r>
              <a:rPr lang="en-US" sz="2000" dirty="0" smtClean="0">
                <a:latin typeface="Calibri" panose="020F0502020204030204" pitchFamily="34" charset="0"/>
                <a:ea typeface="Calibri" panose="020F0502020204030204" pitchFamily="34" charset="0"/>
                <a:cs typeface="Calibri" panose="020F0502020204030204" pitchFamily="34" charset="0"/>
              </a:rPr>
              <a:t>ISO </a:t>
            </a:r>
            <a:r>
              <a:rPr lang="en-US" sz="2000" dirty="0">
                <a:latin typeface="Calibri" panose="020F0502020204030204" pitchFamily="34" charset="0"/>
                <a:ea typeface="Calibri" panose="020F0502020204030204" pitchFamily="34" charset="0"/>
                <a:cs typeface="Calibri" panose="020F0502020204030204" pitchFamily="34" charset="0"/>
              </a:rPr>
              <a:t>20022 </a:t>
            </a:r>
            <a:r>
              <a:rPr lang="en-US" sz="2000" dirty="0" smtClean="0">
                <a:latin typeface="Calibri" panose="020F0502020204030204" pitchFamily="34" charset="0"/>
                <a:ea typeface="Calibri" panose="020F0502020204030204" pitchFamily="34" charset="0"/>
                <a:cs typeface="Calibri" panose="020F0502020204030204" pitchFamily="34" charset="0"/>
              </a:rPr>
              <a:t>standard and vice versa.</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Key Features</a:t>
            </a:r>
            <a:r>
              <a:rPr lang="en-US" sz="2000" b="1" dirty="0" smtClean="0">
                <a:latin typeface="Calibri" panose="020F0502020204030204" pitchFamily="34" charset="0"/>
                <a:ea typeface="Calibri" panose="020F0502020204030204" pitchFamily="34" charset="0"/>
                <a:cs typeface="Calibri" panose="020F0502020204030204" pitchFamily="34" charset="0"/>
              </a:rPr>
              <a:t>:</a:t>
            </a:r>
            <a:endParaRPr lang="en-US" sz="20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Ø"/>
            </a:pPr>
            <a:r>
              <a:rPr lang="en-US" sz="2000" b="1" dirty="0">
                <a:latin typeface="Calibri" panose="020F0502020204030204" pitchFamily="34" charset="0"/>
                <a:ea typeface="Calibri" panose="020F0502020204030204" pitchFamily="34" charset="0"/>
                <a:cs typeface="Calibri" panose="020F0502020204030204" pitchFamily="34" charset="0"/>
              </a:rPr>
              <a:t>Bidirectional Conversion</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smtClean="0">
                <a:latin typeface="Calibri" panose="020F0502020204030204" pitchFamily="34" charset="0"/>
                <a:ea typeface="Calibri" panose="020F0502020204030204" pitchFamily="34" charset="0"/>
                <a:cs typeface="Calibri" panose="020F0502020204030204" pitchFamily="34" charset="0"/>
              </a:rPr>
              <a:t>It supports </a:t>
            </a:r>
            <a:r>
              <a:rPr lang="en-US" sz="2000" dirty="0">
                <a:latin typeface="Calibri" panose="020F0502020204030204" pitchFamily="34" charset="0"/>
                <a:ea typeface="Calibri" panose="020F0502020204030204" pitchFamily="34" charset="0"/>
                <a:cs typeface="Calibri" panose="020F0502020204030204" pitchFamily="34" charset="0"/>
              </a:rPr>
              <a:t>both MT to MX and MX to MT </a:t>
            </a:r>
            <a:r>
              <a:rPr lang="en-US" sz="2000" dirty="0" smtClean="0">
                <a:latin typeface="Calibri" panose="020F0502020204030204" pitchFamily="34" charset="0"/>
                <a:ea typeface="Calibri" panose="020F0502020204030204" pitchFamily="34" charset="0"/>
                <a:cs typeface="Calibri" panose="020F0502020204030204" pitchFamily="34" charset="0"/>
              </a:rPr>
              <a:t>conversions </a:t>
            </a:r>
            <a:r>
              <a:rPr lang="en-US" sz="2000" dirty="0">
                <a:latin typeface="Calibri" panose="020F0502020204030204" pitchFamily="34" charset="0"/>
                <a:ea typeface="Calibri" panose="020F0502020204030204" pitchFamily="34" charset="0"/>
                <a:cs typeface="Calibri" panose="020F0502020204030204" pitchFamily="34" charset="0"/>
              </a:rPr>
              <a:t>allowing flexibility in handling different types of financial messages.</a:t>
            </a:r>
          </a:p>
          <a:p>
            <a:pPr>
              <a:buFont typeface="Wingdings" panose="05000000000000000000" pitchFamily="2" charset="2"/>
              <a:buChar char="Ø"/>
            </a:pPr>
            <a:r>
              <a:rPr lang="en-US" sz="2000" b="1" dirty="0">
                <a:latin typeface="Calibri" panose="020F0502020204030204" pitchFamily="34" charset="0"/>
                <a:ea typeface="Calibri" panose="020F0502020204030204" pitchFamily="34" charset="0"/>
                <a:cs typeface="Calibri" panose="020F0502020204030204" pitchFamily="34" charset="0"/>
              </a:rPr>
              <a:t>High Accuracy</a:t>
            </a:r>
            <a:r>
              <a:rPr lang="en-US" sz="2000" dirty="0">
                <a:latin typeface="Calibri" panose="020F0502020204030204" pitchFamily="34" charset="0"/>
                <a:ea typeface="Calibri" panose="020F0502020204030204" pitchFamily="34" charset="0"/>
                <a:cs typeface="Calibri" panose="020F0502020204030204" pitchFamily="34" charset="0"/>
              </a:rPr>
              <a:t>: The converter is designed to accurately map the fields and data elements between the two formats, minimizing the risk of data loss or misinterpretation.</a:t>
            </a:r>
          </a:p>
          <a:p>
            <a:pPr>
              <a:buFont typeface="Wingdings" panose="05000000000000000000" pitchFamily="2" charset="2"/>
              <a:buChar char="Ø"/>
            </a:pPr>
            <a:r>
              <a:rPr lang="en-US" sz="2000" b="1" dirty="0">
                <a:latin typeface="Calibri" panose="020F0502020204030204" pitchFamily="34" charset="0"/>
                <a:ea typeface="Calibri" panose="020F0502020204030204" pitchFamily="34" charset="0"/>
                <a:cs typeface="Calibri" panose="020F0502020204030204" pitchFamily="34" charset="0"/>
              </a:rPr>
              <a:t>Scalability</a:t>
            </a:r>
            <a:r>
              <a:rPr lang="en-US" sz="2000" dirty="0">
                <a:latin typeface="Calibri" panose="020F0502020204030204" pitchFamily="34" charset="0"/>
                <a:ea typeface="Calibri" panose="020F0502020204030204" pitchFamily="34" charset="0"/>
                <a:cs typeface="Calibri" panose="020F0502020204030204" pitchFamily="34" charset="0"/>
              </a:rPr>
              <a:t>: The MXMT Converter can handle a high volume of </a:t>
            </a:r>
            <a:r>
              <a:rPr lang="en-US" sz="2000" dirty="0" smtClean="0">
                <a:latin typeface="Calibri" panose="020F0502020204030204" pitchFamily="34" charset="0"/>
                <a:ea typeface="Calibri" panose="020F0502020204030204" pitchFamily="34" charset="0"/>
                <a:cs typeface="Calibri" panose="020F0502020204030204" pitchFamily="34" charset="0"/>
              </a:rPr>
              <a:t>messages </a:t>
            </a:r>
            <a:r>
              <a:rPr lang="en-US" sz="2000" dirty="0">
                <a:latin typeface="Calibri" panose="020F0502020204030204" pitchFamily="34" charset="0"/>
                <a:ea typeface="Calibri" panose="020F0502020204030204" pitchFamily="34" charset="0"/>
                <a:cs typeface="Calibri" panose="020F0502020204030204" pitchFamily="34" charset="0"/>
              </a:rPr>
              <a:t>making it suitable for large financial institutions with extensive transaction processing requirements.</a:t>
            </a:r>
          </a:p>
          <a:p>
            <a:pPr>
              <a:buFont typeface="Wingdings" panose="05000000000000000000" pitchFamily="2" charset="2"/>
              <a:buChar char="Ø"/>
            </a:pPr>
            <a:r>
              <a:rPr lang="en-US" sz="2000" b="1" dirty="0">
                <a:latin typeface="Calibri" panose="020F0502020204030204" pitchFamily="34" charset="0"/>
                <a:ea typeface="Calibri" panose="020F0502020204030204" pitchFamily="34" charset="0"/>
                <a:cs typeface="Calibri" panose="020F0502020204030204" pitchFamily="34" charset="0"/>
              </a:rPr>
              <a:t>Compliance</a:t>
            </a:r>
            <a:r>
              <a:rPr lang="en-US" sz="2000" dirty="0">
                <a:latin typeface="Calibri" panose="020F0502020204030204" pitchFamily="34" charset="0"/>
                <a:ea typeface="Calibri" panose="020F0502020204030204" pitchFamily="34" charset="0"/>
                <a:cs typeface="Calibri" panose="020F0502020204030204" pitchFamily="34" charset="0"/>
              </a:rPr>
              <a:t>: The tool ensures compliance with regulatory requirements by accurately converting and preserving the necessary data elements in the target format.</a:t>
            </a:r>
          </a:p>
        </p:txBody>
      </p:sp>
    </p:spTree>
    <p:extLst>
      <p:ext uri="{BB962C8B-B14F-4D97-AF65-F5344CB8AC3E}">
        <p14:creationId xmlns:p14="http://schemas.microsoft.com/office/powerpoint/2010/main" val="6527343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6545"/>
            <a:ext cx="10515600" cy="5530418"/>
          </a:xfrm>
        </p:spPr>
        <p:txBody>
          <a:bodyPr>
            <a:normAutofit/>
          </a:bodyPr>
          <a:lstStyle/>
          <a:p>
            <a:pPr marL="0" indent="0" algn="ctr">
              <a:buNone/>
            </a:pPr>
            <a:r>
              <a:rPr lang="en-US" sz="2400" b="1" u="sng" dirty="0" smtClean="0"/>
              <a:t>Main </a:t>
            </a:r>
            <a:r>
              <a:rPr lang="en-US" sz="2400" b="1" u="sng" dirty="0"/>
              <a:t>Goal of the MXMT Converter Project</a:t>
            </a:r>
            <a:r>
              <a:rPr lang="en-US" sz="2400" b="1" u="sng" dirty="0" smtClean="0"/>
              <a:t>:</a:t>
            </a:r>
          </a:p>
          <a:p>
            <a:pPr marL="0" indent="0" algn="ctr">
              <a:buNone/>
            </a:pPr>
            <a:endParaRPr lang="en-US" sz="2400" u="sng" dirty="0"/>
          </a:p>
          <a:p>
            <a:r>
              <a:rPr lang="en-US" sz="1800" b="1" dirty="0"/>
              <a:t>Streamlined Conversion</a:t>
            </a:r>
            <a:r>
              <a:rPr lang="en-US" sz="1800" dirty="0"/>
              <a:t>: The primary goal of the MXMT Converter project is to streamline the conversion process between MT and MX messages, allowing financial institutions to efficiently transition to the newer ISO 20022 standard while maintaining compatibility with the older ISO 15022 standard.</a:t>
            </a:r>
          </a:p>
          <a:p>
            <a:r>
              <a:rPr lang="en-US" sz="1800" b="1" dirty="0"/>
              <a:t>Enhanced Data Quality</a:t>
            </a:r>
            <a:r>
              <a:rPr lang="en-US" sz="1800" dirty="0"/>
              <a:t>: By enabling the conversion to MX messages, the project aims to improve the quality and richness of data exchanged in financial transactions, leading to better transparency and accuracy.</a:t>
            </a:r>
          </a:p>
          <a:p>
            <a:r>
              <a:rPr lang="en-US" sz="1800" b="1" dirty="0"/>
              <a:t>Regulatory Compliance</a:t>
            </a:r>
            <a:r>
              <a:rPr lang="en-US" sz="1800" dirty="0"/>
              <a:t>: The project ensures that financial institutions remain compliant with evolving regulatory standards by facilitating the adoption of ISO 20022, which is increasingly becoming the global standard for financial messaging.</a:t>
            </a:r>
          </a:p>
          <a:p>
            <a:r>
              <a:rPr lang="en-US" sz="1800" b="1" dirty="0"/>
              <a:t>Operational Efficiency</a:t>
            </a:r>
            <a:r>
              <a:rPr lang="en-US" sz="1800" dirty="0"/>
              <a:t>: The MXMT Converter project aims to reduce operational costs and enhance efficiency by automating the conversion process and minimizing the need for manual intervention.</a:t>
            </a:r>
          </a:p>
          <a:p>
            <a:r>
              <a:rPr lang="en-US" sz="1800" b="1" dirty="0"/>
              <a:t>Future-Proofing</a:t>
            </a:r>
            <a:r>
              <a:rPr lang="en-US" sz="1800" dirty="0"/>
              <a:t>: The project prepares financial institutions for future changes in the financial messaging landscape by providing a flexible and adaptable conversion tool that can accommodate updates to the ISO 20022 standard.</a:t>
            </a:r>
          </a:p>
        </p:txBody>
      </p:sp>
    </p:spTree>
    <p:extLst>
      <p:ext uri="{BB962C8B-B14F-4D97-AF65-F5344CB8AC3E}">
        <p14:creationId xmlns:p14="http://schemas.microsoft.com/office/powerpoint/2010/main" val="19688967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655" y="1964170"/>
            <a:ext cx="10515600" cy="2192193"/>
          </a:xfrm>
        </p:spPr>
        <p:txBody>
          <a:bodyPr>
            <a:normAutofit/>
          </a:bodyPr>
          <a:lstStyle/>
          <a:p>
            <a:pPr marL="0" indent="0" algn="ctr">
              <a:buNone/>
            </a:pPr>
            <a:r>
              <a:rPr lang="en-US" sz="2400" b="1" u="sng" dirty="0" smtClean="0"/>
              <a:t>Tool &amp; Technology </a:t>
            </a:r>
            <a:endParaRPr lang="en-US" sz="2400" b="1" u="sng" dirty="0"/>
          </a:p>
          <a:p>
            <a:pPr marL="0" indent="0" algn="ctr">
              <a:buNone/>
            </a:pPr>
            <a:endParaRPr lang="en-US" sz="2000" b="1" u="sng" dirty="0"/>
          </a:p>
          <a:p>
            <a:pPr>
              <a:buFont typeface="Wingdings" panose="05000000000000000000" pitchFamily="2" charset="2"/>
              <a:buChar char="Ø"/>
            </a:pPr>
            <a:r>
              <a:rPr lang="en-US" sz="2000" dirty="0" smtClean="0"/>
              <a:t>Java </a:t>
            </a:r>
            <a:r>
              <a:rPr lang="en-US" sz="2000" dirty="0"/>
              <a:t>8 version , </a:t>
            </a:r>
            <a:r>
              <a:rPr lang="en-US" sz="2000" dirty="0" err="1" smtClean="0"/>
              <a:t>PlSql</a:t>
            </a:r>
            <a:r>
              <a:rPr lang="en-US" sz="2000" dirty="0" smtClean="0"/>
              <a:t> </a:t>
            </a:r>
          </a:p>
          <a:p>
            <a:pPr>
              <a:buFont typeface="Wingdings" panose="05000000000000000000" pitchFamily="2" charset="2"/>
              <a:buChar char="Ø"/>
            </a:pPr>
            <a:r>
              <a:rPr lang="en-US" sz="2000" dirty="0" err="1" smtClean="0"/>
              <a:t>Weblogic</a:t>
            </a:r>
            <a:r>
              <a:rPr lang="en-US" sz="2000" dirty="0" smtClean="0"/>
              <a:t> </a:t>
            </a:r>
            <a:r>
              <a:rPr lang="en-US" sz="2000" dirty="0"/>
              <a:t>server</a:t>
            </a:r>
          </a:p>
          <a:p>
            <a:pPr>
              <a:buFont typeface="Wingdings" panose="05000000000000000000" pitchFamily="2" charset="2"/>
              <a:buChar char="Ø"/>
            </a:pPr>
            <a:r>
              <a:rPr lang="en-US" sz="2000" dirty="0"/>
              <a:t>GIT for version </a:t>
            </a:r>
            <a:r>
              <a:rPr lang="en-US" sz="2000" dirty="0" smtClean="0"/>
              <a:t>control </a:t>
            </a:r>
            <a:endParaRPr lang="en-IN" sz="2000" dirty="0"/>
          </a:p>
          <a:p>
            <a:pPr marL="0" indent="0">
              <a:buNone/>
            </a:pPr>
            <a:endParaRPr lang="en-US" sz="2000" dirty="0" smtClean="0"/>
          </a:p>
          <a:p>
            <a:pPr marL="0" indent="0">
              <a:buNone/>
            </a:pPr>
            <a:endParaRPr lang="en-IN" sz="2000" dirty="0"/>
          </a:p>
        </p:txBody>
      </p:sp>
    </p:spTree>
    <p:extLst>
      <p:ext uri="{BB962C8B-B14F-4D97-AF65-F5344CB8AC3E}">
        <p14:creationId xmlns:p14="http://schemas.microsoft.com/office/powerpoint/2010/main" val="18090662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1711"/>
          </a:xfrm>
        </p:spPr>
        <p:txBody>
          <a:bodyPr>
            <a:normAutofit/>
          </a:bodyPr>
          <a:lstStyle/>
          <a:p>
            <a:pPr algn="ctr"/>
            <a:r>
              <a:rPr lang="en-US" sz="2400" b="1" dirty="0" smtClean="0"/>
              <a:t>MX to MT Conversion  (Incoming message)</a:t>
            </a:r>
            <a:endParaRPr lang="en-IN" sz="2400" b="1" dirty="0"/>
          </a:p>
        </p:txBody>
      </p:sp>
      <p:sp>
        <p:nvSpPr>
          <p:cNvPr id="3" name="Content Placeholder 2"/>
          <p:cNvSpPr>
            <a:spLocks noGrp="1"/>
          </p:cNvSpPr>
          <p:nvPr>
            <p:ph idx="1"/>
          </p:nvPr>
        </p:nvSpPr>
        <p:spPr>
          <a:xfrm>
            <a:off x="838200" y="1126836"/>
            <a:ext cx="10515600" cy="3195782"/>
          </a:xfrm>
        </p:spPr>
        <p:txBody>
          <a:bodyPr>
            <a:normAutofit/>
          </a:bodyPr>
          <a:lstStyle/>
          <a:p>
            <a:pPr>
              <a:buFont typeface="Courier New" panose="02070309020205020404" pitchFamily="49" charset="0"/>
              <a:buChar char="o"/>
            </a:pPr>
            <a:r>
              <a:rPr lang="en-US" sz="2000" b="1" dirty="0"/>
              <a:t>Business Logic in </a:t>
            </a:r>
            <a:r>
              <a:rPr lang="en-US" sz="2000" b="1" dirty="0" smtClean="0"/>
              <a:t>Java</a:t>
            </a:r>
          </a:p>
          <a:p>
            <a:pPr marL="0" indent="0">
              <a:buNone/>
            </a:pPr>
            <a:endParaRPr lang="en-US" sz="2000" b="1" dirty="0"/>
          </a:p>
          <a:p>
            <a:pPr>
              <a:buFont typeface="Courier New" panose="02070309020205020404" pitchFamily="49" charset="0"/>
              <a:buChar char="o"/>
            </a:pPr>
            <a:r>
              <a:rPr lang="en-US" sz="2000" b="1" dirty="0"/>
              <a:t>Process Steps:</a:t>
            </a:r>
            <a:endParaRPr lang="en-US" sz="2000" dirty="0"/>
          </a:p>
          <a:p>
            <a:r>
              <a:rPr lang="en-US" sz="2000" dirty="0"/>
              <a:t>Read the incoming message, </a:t>
            </a:r>
            <a:r>
              <a:rPr lang="en-US" sz="2000" dirty="0" smtClean="0"/>
              <a:t>operations on </a:t>
            </a:r>
            <a:r>
              <a:rPr lang="en-US" sz="2000" dirty="0"/>
              <a:t>relevant </a:t>
            </a:r>
            <a:r>
              <a:rPr lang="en-US" sz="2000" dirty="0" smtClean="0"/>
              <a:t>message, check </a:t>
            </a:r>
            <a:r>
              <a:rPr lang="en-US" sz="2000" dirty="0"/>
              <a:t>the message is within </a:t>
            </a:r>
            <a:r>
              <a:rPr lang="en-US" sz="2000" dirty="0" smtClean="0"/>
              <a:t>scope</a:t>
            </a:r>
            <a:r>
              <a:rPr lang="en-US" sz="2000" dirty="0"/>
              <a:t> </a:t>
            </a:r>
            <a:r>
              <a:rPr lang="en-US" sz="2000" dirty="0" smtClean="0"/>
              <a:t>or not and </a:t>
            </a:r>
            <a:r>
              <a:rPr lang="en-US" sz="2000" dirty="0"/>
              <a:t>store </a:t>
            </a:r>
            <a:r>
              <a:rPr lang="en-US" sz="2000" dirty="0" smtClean="0"/>
              <a:t>the data in </a:t>
            </a:r>
            <a:r>
              <a:rPr lang="en-US" sz="2000" dirty="0"/>
              <a:t>the database</a:t>
            </a:r>
            <a:r>
              <a:rPr lang="en-US" sz="2000" dirty="0" smtClean="0"/>
              <a:t>.</a:t>
            </a:r>
          </a:p>
          <a:p>
            <a:r>
              <a:rPr lang="en-US" sz="2000" dirty="0" smtClean="0"/>
              <a:t> Retrieve </a:t>
            </a:r>
            <a:r>
              <a:rPr lang="en-US" sz="2000" dirty="0"/>
              <a:t>data from the database and process the necessary conversions for in-scope messages.</a:t>
            </a:r>
          </a:p>
          <a:p>
            <a:r>
              <a:rPr lang="en-US" sz="2000" dirty="0"/>
              <a:t>Save the converted message to the designated folder and update the database with the output message.</a:t>
            </a:r>
          </a:p>
        </p:txBody>
      </p:sp>
      <p:pic>
        <p:nvPicPr>
          <p:cNvPr id="4" name="Picture 3"/>
          <p:cNvPicPr>
            <a:picLocks noChangeAspect="1"/>
          </p:cNvPicPr>
          <p:nvPr/>
        </p:nvPicPr>
        <p:blipFill>
          <a:blip r:embed="rId2"/>
          <a:stretch>
            <a:fillRect/>
          </a:stretch>
        </p:blipFill>
        <p:spPr>
          <a:xfrm>
            <a:off x="1683736" y="4467189"/>
            <a:ext cx="6515435" cy="1378021"/>
          </a:xfrm>
          <a:prstGeom prst="rect">
            <a:avLst/>
          </a:prstGeom>
        </p:spPr>
      </p:pic>
    </p:spTree>
    <p:extLst>
      <p:ext uri="{BB962C8B-B14F-4D97-AF65-F5344CB8AC3E}">
        <p14:creationId xmlns:p14="http://schemas.microsoft.com/office/powerpoint/2010/main" val="11650966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0184"/>
          </a:xfrm>
        </p:spPr>
        <p:txBody>
          <a:bodyPr>
            <a:normAutofit/>
          </a:bodyPr>
          <a:lstStyle/>
          <a:p>
            <a:pPr algn="ctr"/>
            <a:r>
              <a:rPr lang="en-US" sz="2400" b="1" u="sng" dirty="0" smtClean="0"/>
              <a:t>MT to MX Conversion (Outgoing Message)</a:t>
            </a:r>
            <a:endParaRPr lang="en-IN" sz="2400" b="1" u="sng" dirty="0"/>
          </a:p>
        </p:txBody>
      </p:sp>
      <p:sp>
        <p:nvSpPr>
          <p:cNvPr id="3" name="Content Placeholder 2"/>
          <p:cNvSpPr>
            <a:spLocks noGrp="1"/>
          </p:cNvSpPr>
          <p:nvPr>
            <p:ph idx="1"/>
          </p:nvPr>
        </p:nvSpPr>
        <p:spPr>
          <a:xfrm>
            <a:off x="838200" y="1145310"/>
            <a:ext cx="10515600" cy="3140363"/>
          </a:xfrm>
        </p:spPr>
        <p:txBody>
          <a:bodyPr>
            <a:normAutofit/>
          </a:bodyPr>
          <a:lstStyle/>
          <a:p>
            <a:pPr>
              <a:buFont typeface="Courier New" panose="02070309020205020404" pitchFamily="49" charset="0"/>
              <a:buChar char="o"/>
            </a:pPr>
            <a:r>
              <a:rPr lang="en-US" sz="2000" b="1" dirty="0"/>
              <a:t>Business Logic in Java + </a:t>
            </a:r>
            <a:r>
              <a:rPr lang="en-US" sz="2000" b="1" dirty="0" smtClean="0"/>
              <a:t>PL/SQL</a:t>
            </a:r>
          </a:p>
          <a:p>
            <a:pPr>
              <a:buFont typeface="Courier New" panose="02070309020205020404" pitchFamily="49" charset="0"/>
              <a:buChar char="o"/>
            </a:pPr>
            <a:endParaRPr lang="en-US" sz="2000" b="1" dirty="0"/>
          </a:p>
          <a:p>
            <a:pPr>
              <a:buFont typeface="Courier New" panose="02070309020205020404" pitchFamily="49" charset="0"/>
              <a:buChar char="o"/>
            </a:pPr>
            <a:r>
              <a:rPr lang="en-US" sz="2000" b="1" dirty="0"/>
              <a:t>Process Steps:</a:t>
            </a:r>
            <a:endParaRPr lang="en-US" sz="2000" dirty="0"/>
          </a:p>
          <a:p>
            <a:r>
              <a:rPr lang="en-US" sz="2000" dirty="0"/>
              <a:t>Read the incoming message, operations on relevant message, check the message is within scope or not and store the data in the database.</a:t>
            </a:r>
          </a:p>
          <a:p>
            <a:r>
              <a:rPr lang="en-US" sz="2000" dirty="0" smtClean="0"/>
              <a:t>Retrieve </a:t>
            </a:r>
            <a:r>
              <a:rPr lang="en-US" sz="2000" dirty="0"/>
              <a:t>and transform the in-scope message using PL/SQL for data conversion.</a:t>
            </a:r>
          </a:p>
          <a:p>
            <a:r>
              <a:rPr lang="en-US" sz="2000" dirty="0"/>
              <a:t>Save the converted message to the target folder and update the database with the output message.</a:t>
            </a:r>
          </a:p>
        </p:txBody>
      </p:sp>
      <p:pic>
        <p:nvPicPr>
          <p:cNvPr id="4" name="Picture 3"/>
          <p:cNvPicPr>
            <a:picLocks noChangeAspect="1"/>
          </p:cNvPicPr>
          <p:nvPr/>
        </p:nvPicPr>
        <p:blipFill>
          <a:blip r:embed="rId2"/>
          <a:stretch>
            <a:fillRect/>
          </a:stretch>
        </p:blipFill>
        <p:spPr>
          <a:xfrm>
            <a:off x="2207318" y="4407434"/>
            <a:ext cx="6705945" cy="1663786"/>
          </a:xfrm>
          <a:prstGeom prst="rect">
            <a:avLst/>
          </a:prstGeom>
        </p:spPr>
      </p:pic>
    </p:spTree>
    <p:extLst>
      <p:ext uri="{BB962C8B-B14F-4D97-AF65-F5344CB8AC3E}">
        <p14:creationId xmlns:p14="http://schemas.microsoft.com/office/powerpoint/2010/main" val="4063179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26327"/>
            <a:ext cx="10515600" cy="3350636"/>
          </a:xfrm>
        </p:spPr>
        <p:txBody>
          <a:bodyPr>
            <a:normAutofit/>
          </a:bodyPr>
          <a:lstStyle/>
          <a:p>
            <a:pPr marL="0" indent="0" algn="ctr">
              <a:buNone/>
            </a:pPr>
            <a:r>
              <a:rPr lang="en-US" sz="3600" dirty="0" smtClean="0"/>
              <a:t>Thank you</a:t>
            </a:r>
            <a:endParaRPr lang="en-IN" sz="3600" dirty="0"/>
          </a:p>
        </p:txBody>
      </p:sp>
    </p:spTree>
    <p:extLst>
      <p:ext uri="{BB962C8B-B14F-4D97-AF65-F5344CB8AC3E}">
        <p14:creationId xmlns:p14="http://schemas.microsoft.com/office/powerpoint/2010/main" val="1241569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4834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28436" y="2035894"/>
            <a:ext cx="9550400" cy="2665415"/>
          </a:xfrm>
          <a:prstGeom prst="rect">
            <a:avLst/>
          </a:prstGeom>
        </p:spPr>
      </p:pic>
      <p:sp>
        <p:nvSpPr>
          <p:cNvPr id="3" name="AutoShape 4" descr="What is an Intermediary Bank? | Tipalti"/>
          <p:cNvSpPr>
            <a:spLocks noChangeAspect="1" noChangeArrowheads="1"/>
          </p:cNvSpPr>
          <p:nvPr/>
        </p:nvSpPr>
        <p:spPr bwMode="auto">
          <a:xfrm>
            <a:off x="155575" y="-144463"/>
            <a:ext cx="4351770" cy="435178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TextBox 3"/>
          <p:cNvSpPr txBox="1"/>
          <p:nvPr/>
        </p:nvSpPr>
        <p:spPr>
          <a:xfrm>
            <a:off x="2992582" y="822036"/>
            <a:ext cx="6243782" cy="523220"/>
          </a:xfrm>
          <a:prstGeom prst="rect">
            <a:avLst/>
          </a:prstGeom>
          <a:noFill/>
        </p:spPr>
        <p:txBody>
          <a:bodyPr wrap="square" rtlCol="0">
            <a:spAutoFit/>
          </a:bodyPr>
          <a:lstStyle/>
          <a:p>
            <a:pPr algn="ctr"/>
            <a:r>
              <a:rPr lang="en-US" sz="2800" b="1" dirty="0" smtClean="0"/>
              <a:t>PURPOSE</a:t>
            </a:r>
            <a:endParaRPr lang="en-IN" sz="2800" b="1" dirty="0"/>
          </a:p>
        </p:txBody>
      </p:sp>
      <p:sp>
        <p:nvSpPr>
          <p:cNvPr id="5" name="TextBox 4"/>
          <p:cNvSpPr txBox="1"/>
          <p:nvPr/>
        </p:nvSpPr>
        <p:spPr>
          <a:xfrm>
            <a:off x="1872271" y="5337985"/>
            <a:ext cx="7576529" cy="400110"/>
          </a:xfrm>
          <a:prstGeom prst="rect">
            <a:avLst/>
          </a:prstGeom>
          <a:noFill/>
        </p:spPr>
        <p:txBody>
          <a:bodyPr wrap="square" rtlCol="0">
            <a:spAutoFit/>
          </a:bodyPr>
          <a:lstStyle/>
          <a:p>
            <a:r>
              <a:rPr lang="en-US" sz="2000" b="1" dirty="0"/>
              <a:t>The Society for Worldwide Interbank Financial Telecommunications</a:t>
            </a:r>
            <a:endParaRPr lang="en-IN" sz="2000" b="1" dirty="0"/>
          </a:p>
        </p:txBody>
      </p:sp>
    </p:spTree>
    <p:extLst>
      <p:ext uri="{BB962C8B-B14F-4D97-AF65-F5344CB8AC3E}">
        <p14:creationId xmlns:p14="http://schemas.microsoft.com/office/powerpoint/2010/main" val="18746068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4277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US" b="1" dirty="0"/>
              <a:t>MT to MX: Steps Involved in Converting MT Messages to MX Messages (Using PL/SQL)</a:t>
            </a:r>
            <a:endParaRPr lang="en-US" dirty="0"/>
          </a:p>
          <a:p>
            <a:r>
              <a:rPr lang="en-US" b="1" dirty="0"/>
              <a:t>Extract Data from MT Messages:</a:t>
            </a:r>
            <a:endParaRPr lang="en-US" dirty="0"/>
          </a:p>
          <a:p>
            <a:pPr lvl="1"/>
            <a:r>
              <a:rPr lang="en-US" b="1" dirty="0"/>
              <a:t>Parse MT Message:</a:t>
            </a:r>
            <a:r>
              <a:rPr lang="en-US" dirty="0"/>
              <a:t> Use PL/SQL procedures to read and parse the MT message.</a:t>
            </a:r>
          </a:p>
          <a:p>
            <a:pPr lvl="1"/>
            <a:r>
              <a:rPr lang="en-US" b="1" dirty="0"/>
              <a:t>Identify Key Fields:</a:t>
            </a:r>
            <a:r>
              <a:rPr lang="en-US" dirty="0"/>
              <a:t> Extract relevant fields from the MT message based on the message type (e.g., MT103, MT940).</a:t>
            </a:r>
          </a:p>
          <a:p>
            <a:r>
              <a:rPr lang="en-US" b="1" dirty="0"/>
              <a:t>Map MT Fields to MX Structure:</a:t>
            </a:r>
            <a:endParaRPr lang="en-US" dirty="0"/>
          </a:p>
          <a:p>
            <a:pPr lvl="1"/>
            <a:r>
              <a:rPr lang="en-US" b="1" dirty="0"/>
              <a:t>Field Mapping:</a:t>
            </a:r>
            <a:r>
              <a:rPr lang="en-US" dirty="0"/>
              <a:t> Map the extracted MT fields to the corresponding fields in the MX message structure (e.g., pacs.008, camt.053).</a:t>
            </a:r>
          </a:p>
          <a:p>
            <a:pPr lvl="1"/>
            <a:r>
              <a:rPr lang="en-US" b="1" dirty="0"/>
              <a:t>Data Transformation:</a:t>
            </a:r>
            <a:r>
              <a:rPr lang="en-US" dirty="0"/>
              <a:t> Apply necessary data transformations to align with the MX format.</a:t>
            </a:r>
          </a:p>
          <a:p>
            <a:r>
              <a:rPr lang="en-US" b="1" dirty="0"/>
              <a:t>Generate MX XML:</a:t>
            </a:r>
            <a:endParaRPr lang="en-US" dirty="0"/>
          </a:p>
          <a:p>
            <a:pPr lvl="1"/>
            <a:r>
              <a:rPr lang="en-US" b="1" dirty="0"/>
              <a:t>Construct XML:</a:t>
            </a:r>
            <a:r>
              <a:rPr lang="en-US" dirty="0"/>
              <a:t> Use PL/SQL to generate the XML structure for the MX message.</a:t>
            </a:r>
          </a:p>
          <a:p>
            <a:pPr lvl="1"/>
            <a:r>
              <a:rPr lang="en-US" b="1" dirty="0"/>
              <a:t>Populate XML Fields:</a:t>
            </a:r>
            <a:r>
              <a:rPr lang="en-US" dirty="0"/>
              <a:t> Populate the XML fields with the transformed data from the MT message.</a:t>
            </a:r>
          </a:p>
          <a:p>
            <a:r>
              <a:rPr lang="en-US" b="1" dirty="0"/>
              <a:t>Validate MX Message:</a:t>
            </a:r>
            <a:endParaRPr lang="en-US" dirty="0"/>
          </a:p>
          <a:p>
            <a:pPr lvl="1"/>
            <a:r>
              <a:rPr lang="en-US" b="1" dirty="0"/>
              <a:t>XML Validation:</a:t>
            </a:r>
            <a:r>
              <a:rPr lang="en-US" dirty="0"/>
              <a:t> Validate the generated MX XML against the ISO 20022 schema to ensure compliance.</a:t>
            </a:r>
          </a:p>
          <a:p>
            <a:pPr lvl="1"/>
            <a:r>
              <a:rPr lang="en-US" b="1" dirty="0"/>
              <a:t>Error Handling:</a:t>
            </a:r>
            <a:r>
              <a:rPr lang="en-US" dirty="0"/>
              <a:t> Implement error handling mechanisms to capture and resolve validation errors.</a:t>
            </a:r>
          </a:p>
          <a:p>
            <a:r>
              <a:rPr lang="en-US" b="1" dirty="0"/>
              <a:t>Store or Transmit MX Message:</a:t>
            </a:r>
            <a:endParaRPr lang="en-US" dirty="0"/>
          </a:p>
          <a:p>
            <a:pPr lvl="1"/>
            <a:r>
              <a:rPr lang="en-US" b="1" dirty="0"/>
              <a:t>Database Storage:</a:t>
            </a:r>
            <a:r>
              <a:rPr lang="en-US" dirty="0"/>
              <a:t> Store the validated MX message in the database, if required.</a:t>
            </a:r>
          </a:p>
          <a:p>
            <a:pPr lvl="1"/>
            <a:r>
              <a:rPr lang="en-US" b="1" dirty="0"/>
              <a:t>Transmission:</a:t>
            </a:r>
            <a:r>
              <a:rPr lang="en-US" dirty="0"/>
              <a:t> Transmit the MX message to the intended recipient over the SWIFT network</a:t>
            </a:r>
            <a:r>
              <a:rPr lang="en-US" dirty="0" smtClean="0"/>
              <a:t>.</a:t>
            </a:r>
            <a:endParaRPr lang="en-US" dirty="0"/>
          </a:p>
        </p:txBody>
      </p:sp>
    </p:spTree>
    <p:extLst>
      <p:ext uri="{BB962C8B-B14F-4D97-AF65-F5344CB8AC3E}">
        <p14:creationId xmlns:p14="http://schemas.microsoft.com/office/powerpoint/2010/main" val="3161562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3166"/>
          </a:xfrm>
        </p:spPr>
        <p:txBody>
          <a:bodyPr>
            <a:normAutofit fontScale="90000"/>
          </a:bodyPr>
          <a:lstStyle/>
          <a:p>
            <a:endParaRPr lang="en-IN" dirty="0"/>
          </a:p>
        </p:txBody>
      </p:sp>
      <p:sp>
        <p:nvSpPr>
          <p:cNvPr id="3" name="Content Placeholder 2"/>
          <p:cNvSpPr>
            <a:spLocks noGrp="1"/>
          </p:cNvSpPr>
          <p:nvPr>
            <p:ph idx="1"/>
          </p:nvPr>
        </p:nvSpPr>
        <p:spPr>
          <a:xfrm>
            <a:off x="838200" y="1357745"/>
            <a:ext cx="10515600" cy="4819218"/>
          </a:xfrm>
        </p:spPr>
        <p:txBody>
          <a:bodyPr>
            <a:normAutofit fontScale="62500" lnSpcReduction="20000"/>
          </a:bodyPr>
          <a:lstStyle/>
          <a:p>
            <a:pPr marL="0" indent="0">
              <a:buNone/>
            </a:pPr>
            <a:r>
              <a:rPr lang="en-US" b="1" dirty="0"/>
              <a:t>MX to MT: Steps Involved in Converting MX Messages to MT Messages (Using Java 8 on </a:t>
            </a:r>
            <a:r>
              <a:rPr lang="en-US" b="1" dirty="0" err="1"/>
              <a:t>WebLogic</a:t>
            </a:r>
            <a:r>
              <a:rPr lang="en-US" b="1" dirty="0"/>
              <a:t> Server)</a:t>
            </a:r>
            <a:endParaRPr lang="en-US" dirty="0"/>
          </a:p>
          <a:p>
            <a:r>
              <a:rPr lang="en-US" b="1" dirty="0"/>
              <a:t>Extract Data from MX Messages:</a:t>
            </a:r>
            <a:endParaRPr lang="en-US" dirty="0"/>
          </a:p>
          <a:p>
            <a:pPr lvl="1"/>
            <a:r>
              <a:rPr lang="en-US" b="1" dirty="0"/>
              <a:t>Parse MX XML:</a:t>
            </a:r>
            <a:r>
              <a:rPr lang="en-US" dirty="0"/>
              <a:t> Use Java libraries (e.g., JAXB) to parse the MX XML message.</a:t>
            </a:r>
          </a:p>
          <a:p>
            <a:pPr lvl="1"/>
            <a:r>
              <a:rPr lang="en-US" b="1" dirty="0"/>
              <a:t>Identify Key Fields:</a:t>
            </a:r>
            <a:r>
              <a:rPr lang="en-US" dirty="0"/>
              <a:t> Extract relevant fields from the MX message based on the message type (e.g., pacs.008, camt.053).</a:t>
            </a:r>
          </a:p>
          <a:p>
            <a:r>
              <a:rPr lang="en-US" b="1" dirty="0"/>
              <a:t>Map MX Fields to MT Structure:</a:t>
            </a:r>
            <a:endParaRPr lang="en-US" dirty="0"/>
          </a:p>
          <a:p>
            <a:pPr lvl="1"/>
            <a:r>
              <a:rPr lang="en-US" b="1" dirty="0"/>
              <a:t>Field Mapping:</a:t>
            </a:r>
            <a:r>
              <a:rPr lang="en-US" dirty="0"/>
              <a:t> Map the extracted MX fields to the corresponding fields in the MT message structure (e.g., MT103, MT940).</a:t>
            </a:r>
          </a:p>
          <a:p>
            <a:pPr lvl="1"/>
            <a:r>
              <a:rPr lang="en-US" b="1" dirty="0"/>
              <a:t>Data Transformation:</a:t>
            </a:r>
            <a:r>
              <a:rPr lang="en-US" dirty="0"/>
              <a:t> Apply necessary data transformations to align with the MT format.</a:t>
            </a:r>
          </a:p>
          <a:p>
            <a:r>
              <a:rPr lang="en-US" b="1" dirty="0"/>
              <a:t>Generate MT Message:</a:t>
            </a:r>
            <a:endParaRPr lang="en-US" dirty="0"/>
          </a:p>
          <a:p>
            <a:pPr lvl="1"/>
            <a:r>
              <a:rPr lang="en-US" b="1" dirty="0"/>
              <a:t>Construct MT Message:</a:t>
            </a:r>
            <a:r>
              <a:rPr lang="en-US" dirty="0"/>
              <a:t> Use Java to construct the MT message structure.</a:t>
            </a:r>
          </a:p>
          <a:p>
            <a:pPr lvl="1"/>
            <a:r>
              <a:rPr lang="en-US" b="1" dirty="0"/>
              <a:t>Populate MT Fields:</a:t>
            </a:r>
            <a:r>
              <a:rPr lang="en-US" dirty="0"/>
              <a:t> Populate the MT message fields with the transformed data from the MX message.</a:t>
            </a:r>
          </a:p>
          <a:p>
            <a:r>
              <a:rPr lang="en-US" b="1" dirty="0"/>
              <a:t>Validate MT Message:</a:t>
            </a:r>
            <a:endParaRPr lang="en-US" dirty="0"/>
          </a:p>
          <a:p>
            <a:pPr lvl="1"/>
            <a:r>
              <a:rPr lang="en-US" b="1" dirty="0"/>
              <a:t>Message Validation:</a:t>
            </a:r>
            <a:r>
              <a:rPr lang="en-US" dirty="0"/>
              <a:t> Validate the constructed MT message to ensure it meets the MT message format specifications.</a:t>
            </a:r>
          </a:p>
          <a:p>
            <a:pPr lvl="1"/>
            <a:r>
              <a:rPr lang="en-US" b="1" dirty="0"/>
              <a:t>Error Handling:</a:t>
            </a:r>
            <a:r>
              <a:rPr lang="en-US" dirty="0"/>
              <a:t> Implement error handling mechanisms to capture and resolve validation errors.</a:t>
            </a:r>
          </a:p>
          <a:p>
            <a:r>
              <a:rPr lang="en-US" b="1" dirty="0"/>
              <a:t>Store or Transmit MT Message:</a:t>
            </a:r>
            <a:endParaRPr lang="en-US" dirty="0"/>
          </a:p>
          <a:p>
            <a:pPr lvl="1"/>
            <a:r>
              <a:rPr lang="en-US" b="1" dirty="0"/>
              <a:t>Database Storage:</a:t>
            </a:r>
            <a:r>
              <a:rPr lang="en-US" dirty="0"/>
              <a:t> Store the validated MT message in the database, if required.</a:t>
            </a:r>
          </a:p>
          <a:p>
            <a:pPr lvl="1"/>
            <a:r>
              <a:rPr lang="en-US" b="1" dirty="0"/>
              <a:t>Transmission:</a:t>
            </a:r>
            <a:r>
              <a:rPr lang="en-US" dirty="0"/>
              <a:t> Transmit the MT message to the intended recipient over the SWIFT network.</a:t>
            </a:r>
          </a:p>
        </p:txBody>
      </p:sp>
    </p:spTree>
    <p:extLst>
      <p:ext uri="{BB962C8B-B14F-4D97-AF65-F5344CB8AC3E}">
        <p14:creationId xmlns:p14="http://schemas.microsoft.com/office/powerpoint/2010/main" val="3039685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imeline of Financial Messaging Standar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265"/>
            <a:ext cx="11619345" cy="393324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77092" y="4017818"/>
            <a:ext cx="2733964" cy="1754326"/>
          </a:xfrm>
          <a:prstGeom prst="rect">
            <a:avLst/>
          </a:prstGeom>
          <a:noFill/>
        </p:spPr>
        <p:txBody>
          <a:bodyPr wrap="square" rtlCol="0">
            <a:spAutoFit/>
          </a:bodyPr>
          <a:lstStyle/>
          <a:p>
            <a:r>
              <a:rPr lang="en-US" dirty="0" smtClean="0"/>
              <a:t>It has </a:t>
            </a:r>
            <a:r>
              <a:rPr lang="en-US" dirty="0"/>
              <a:t>security concerns, slow processing </a:t>
            </a:r>
            <a:r>
              <a:rPr lang="en-US" dirty="0" smtClean="0"/>
              <a:t>speed and </a:t>
            </a:r>
            <a:r>
              <a:rPr lang="en-US" dirty="0"/>
              <a:t>lacked a unified messaging system, leading to frequent human errors in transaction descriptions.</a:t>
            </a:r>
            <a:endParaRPr lang="en-IN" dirty="0"/>
          </a:p>
        </p:txBody>
      </p:sp>
      <p:sp>
        <p:nvSpPr>
          <p:cNvPr id="3" name="TextBox 2"/>
          <p:cNvSpPr txBox="1"/>
          <p:nvPr/>
        </p:nvSpPr>
        <p:spPr>
          <a:xfrm>
            <a:off x="3606799" y="4017818"/>
            <a:ext cx="2692401" cy="1754326"/>
          </a:xfrm>
          <a:prstGeom prst="rect">
            <a:avLst/>
          </a:prstGeom>
          <a:noFill/>
        </p:spPr>
        <p:txBody>
          <a:bodyPr wrap="square" rtlCol="0">
            <a:spAutoFit/>
          </a:bodyPr>
          <a:lstStyle/>
          <a:p>
            <a:r>
              <a:rPr lang="en-US" dirty="0"/>
              <a:t>It was highly unstructured, difficult to </a:t>
            </a:r>
            <a:r>
              <a:rPr lang="en-US" dirty="0" smtClean="0"/>
              <a:t>modify </a:t>
            </a:r>
            <a:r>
              <a:rPr lang="en-US" dirty="0"/>
              <a:t>and lacked the capability to provide accurate and complete settlement information.</a:t>
            </a:r>
            <a:endParaRPr lang="en-IN" dirty="0"/>
          </a:p>
        </p:txBody>
      </p:sp>
    </p:spTree>
    <p:extLst>
      <p:ext uri="{BB962C8B-B14F-4D97-AF65-F5344CB8AC3E}">
        <p14:creationId xmlns:p14="http://schemas.microsoft.com/office/powerpoint/2010/main" val="2230566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SO 20022 Time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721" y="964767"/>
            <a:ext cx="11491480" cy="321945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57382" y="4655128"/>
            <a:ext cx="9282546" cy="1200329"/>
          </a:xfrm>
          <a:prstGeom prst="rect">
            <a:avLst/>
          </a:prstGeom>
          <a:noFill/>
        </p:spPr>
        <p:txBody>
          <a:bodyPr wrap="square" rtlCol="0">
            <a:spAutoFit/>
          </a:bodyPr>
          <a:lstStyle/>
          <a:p>
            <a:r>
              <a:rPr lang="en-US" dirty="0"/>
              <a:t>In the migration timeline created by SWIFT, there is a coexistence period of MT and MX messages which is expected to continue for 3 years from November 2022 until November 2025. The coexistence period of MT and MX messages will end after November 2025 and only MX standard messages will be used and supported for the financial message categories.</a:t>
            </a:r>
            <a:endParaRPr lang="en-IN" dirty="0"/>
          </a:p>
        </p:txBody>
      </p:sp>
    </p:spTree>
    <p:extLst>
      <p:ext uri="{BB962C8B-B14F-4D97-AF65-F5344CB8AC3E}">
        <p14:creationId xmlns:p14="http://schemas.microsoft.com/office/powerpoint/2010/main" val="2861366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109" y="646545"/>
            <a:ext cx="10270836" cy="5449455"/>
          </a:xfrm>
          <a:prstGeom prst="rect">
            <a:avLst/>
          </a:prstGeom>
        </p:spPr>
      </p:pic>
    </p:spTree>
    <p:extLst>
      <p:ext uri="{BB962C8B-B14F-4D97-AF65-F5344CB8AC3E}">
        <p14:creationId xmlns:p14="http://schemas.microsoft.com/office/powerpoint/2010/main" val="31353660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356886017"/>
              </p:ext>
            </p:extLst>
          </p:nvPr>
        </p:nvGraphicFramePr>
        <p:xfrm>
          <a:off x="341747" y="1173018"/>
          <a:ext cx="11563926" cy="471055"/>
        </p:xfrm>
        <a:graphic>
          <a:graphicData uri="http://schemas.openxmlformats.org/drawingml/2006/table">
            <a:tbl>
              <a:tblPr firstRow="1" firstCol="1" bandRow="1">
                <a:tableStyleId>{5C22544A-7EE6-4342-B048-85BDC9FD1C3A}</a:tableStyleId>
              </a:tblPr>
              <a:tblGrid>
                <a:gridCol w="11563926"/>
              </a:tblGrid>
              <a:tr h="471055">
                <a:tc>
                  <a:txBody>
                    <a:bodyPr/>
                    <a:lstStyle/>
                    <a:p>
                      <a:pPr>
                        <a:spcAft>
                          <a:spcPts val="0"/>
                        </a:spcAft>
                      </a:pPr>
                      <a:r>
                        <a:rPr lang="en-US" sz="1800" dirty="0">
                          <a:effectLst/>
                        </a:rPr>
                        <a:t>:50F:/123456789 Bank of America P.O. BOX 12345 340 NORTH SOUTH ROAD GEORGE TOWN KY1-111, CAYMAN ISLANDS</a:t>
                      </a: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4114649952"/>
              </p:ext>
            </p:extLst>
          </p:nvPr>
        </p:nvGraphicFramePr>
        <p:xfrm>
          <a:off x="3232006" y="2038567"/>
          <a:ext cx="8313449" cy="3798816"/>
        </p:xfrm>
        <a:graphic>
          <a:graphicData uri="http://schemas.openxmlformats.org/drawingml/2006/table">
            <a:tbl>
              <a:tblPr firstRow="1" firstCol="1" bandRow="1">
                <a:tableStyleId>{5C22544A-7EE6-4342-B048-85BDC9FD1C3A}</a:tableStyleId>
              </a:tblPr>
              <a:tblGrid>
                <a:gridCol w="8313449"/>
              </a:tblGrid>
              <a:tr h="3798816">
                <a:tc>
                  <a:txBody>
                    <a:bodyPr/>
                    <a:lstStyle/>
                    <a:p>
                      <a:pPr>
                        <a:spcAft>
                          <a:spcPts val="0"/>
                        </a:spcAft>
                      </a:pPr>
                      <a:r>
                        <a:rPr lang="en-US" sz="1800" dirty="0">
                          <a:effectLst/>
                        </a:rPr>
                        <a:t>&lt;</a:t>
                      </a:r>
                      <a:r>
                        <a:rPr lang="en-US" sz="1800" dirty="0" err="1">
                          <a:effectLst/>
                        </a:rPr>
                        <a:t>Dbtr</a:t>
                      </a:r>
                      <a:r>
                        <a:rPr lang="en-US" sz="1800" dirty="0">
                          <a:effectLst/>
                        </a:rPr>
                        <a:t>&gt;</a:t>
                      </a:r>
                      <a:endParaRPr lang="en-IN" sz="1800" dirty="0">
                        <a:effectLst/>
                      </a:endParaRPr>
                    </a:p>
                    <a:p>
                      <a:pPr>
                        <a:spcAft>
                          <a:spcPts val="0"/>
                        </a:spcAft>
                      </a:pPr>
                      <a:r>
                        <a:rPr lang="en-US" sz="1800" dirty="0">
                          <a:effectLst/>
                        </a:rPr>
                        <a:t>	&lt;Nm&gt; Bank of America &lt;/Nm&gt;</a:t>
                      </a:r>
                      <a:endParaRPr lang="en-IN" sz="1800" dirty="0">
                        <a:effectLst/>
                      </a:endParaRPr>
                    </a:p>
                    <a:p>
                      <a:pPr>
                        <a:spcAft>
                          <a:spcPts val="0"/>
                        </a:spcAft>
                      </a:pPr>
                      <a:r>
                        <a:rPr lang="en-US" sz="1800" dirty="0">
                          <a:effectLst/>
                        </a:rPr>
                        <a:t>	&lt;</a:t>
                      </a:r>
                      <a:r>
                        <a:rPr lang="en-US" sz="1800" dirty="0" err="1">
                          <a:effectLst/>
                        </a:rPr>
                        <a:t>PstlAdr</a:t>
                      </a:r>
                      <a:r>
                        <a:rPr lang="en-US" sz="1800" dirty="0">
                          <a:effectLst/>
                        </a:rPr>
                        <a:t>&gt;</a:t>
                      </a:r>
                      <a:endParaRPr lang="en-IN" sz="1800" dirty="0">
                        <a:effectLst/>
                      </a:endParaRPr>
                    </a:p>
                    <a:p>
                      <a:pPr>
                        <a:spcAft>
                          <a:spcPts val="0"/>
                        </a:spcAft>
                      </a:pPr>
                      <a:r>
                        <a:rPr lang="en-US" sz="1800" dirty="0">
                          <a:effectLst/>
                        </a:rPr>
                        <a:t>		&lt;</a:t>
                      </a:r>
                      <a:r>
                        <a:rPr lang="en-US" sz="1800" dirty="0" err="1">
                          <a:effectLst/>
                        </a:rPr>
                        <a:t>AdrLine</a:t>
                      </a:r>
                      <a:r>
                        <a:rPr lang="en-US" sz="1800" dirty="0">
                          <a:effectLst/>
                        </a:rPr>
                        <a:t>&gt;P.O. BOX 12345&lt;/</a:t>
                      </a:r>
                      <a:r>
                        <a:rPr lang="en-US" sz="1800" dirty="0" err="1">
                          <a:effectLst/>
                        </a:rPr>
                        <a:t>AdrLine</a:t>
                      </a:r>
                      <a:r>
                        <a:rPr lang="en-US" sz="1800" dirty="0">
                          <a:effectLst/>
                        </a:rPr>
                        <a:t>&gt;</a:t>
                      </a:r>
                      <a:endParaRPr lang="en-IN" sz="1800" dirty="0">
                        <a:effectLst/>
                      </a:endParaRPr>
                    </a:p>
                    <a:p>
                      <a:pPr>
                        <a:spcAft>
                          <a:spcPts val="0"/>
                        </a:spcAft>
                      </a:pPr>
                      <a:r>
                        <a:rPr lang="en-US" sz="1800" dirty="0">
                          <a:effectLst/>
                        </a:rPr>
                        <a:t>		&lt;</a:t>
                      </a:r>
                      <a:r>
                        <a:rPr lang="en-US" sz="1800" dirty="0" err="1">
                          <a:effectLst/>
                        </a:rPr>
                        <a:t>AdrLine</a:t>
                      </a:r>
                      <a:r>
                        <a:rPr lang="en-US" sz="1800" dirty="0">
                          <a:effectLst/>
                        </a:rPr>
                        <a:t>&gt;340 NORTH SOUTH ROAD&lt;/</a:t>
                      </a:r>
                      <a:r>
                        <a:rPr lang="en-US" sz="1800" dirty="0" err="1">
                          <a:effectLst/>
                        </a:rPr>
                        <a:t>AdrLine</a:t>
                      </a:r>
                      <a:r>
                        <a:rPr lang="en-US" sz="1800" dirty="0">
                          <a:effectLst/>
                        </a:rPr>
                        <a:t>&gt;</a:t>
                      </a:r>
                      <a:endParaRPr lang="en-IN" sz="1800" dirty="0">
                        <a:effectLst/>
                      </a:endParaRPr>
                    </a:p>
                    <a:p>
                      <a:pPr>
                        <a:spcAft>
                          <a:spcPts val="0"/>
                        </a:spcAft>
                      </a:pPr>
                      <a:r>
                        <a:rPr lang="en-US" sz="1800" dirty="0">
                          <a:effectLst/>
                        </a:rPr>
                        <a:t>		&lt;</a:t>
                      </a:r>
                      <a:r>
                        <a:rPr lang="en-US" sz="1800" dirty="0" err="1">
                          <a:effectLst/>
                        </a:rPr>
                        <a:t>AdrLine</a:t>
                      </a:r>
                      <a:r>
                        <a:rPr lang="en-US" sz="1800" dirty="0">
                          <a:effectLst/>
                        </a:rPr>
                        <a:t>&gt;GEORGE TOWN KY1-111, CAYMAN ISLANDS&lt;/</a:t>
                      </a:r>
                      <a:r>
                        <a:rPr lang="en-US" sz="1800" dirty="0" err="1">
                          <a:effectLst/>
                        </a:rPr>
                        <a:t>AdrLine</a:t>
                      </a:r>
                      <a:r>
                        <a:rPr lang="en-US" sz="1800" dirty="0">
                          <a:effectLst/>
                        </a:rPr>
                        <a:t>&gt;</a:t>
                      </a:r>
                      <a:endParaRPr lang="en-IN" sz="1800" dirty="0">
                        <a:effectLst/>
                      </a:endParaRPr>
                    </a:p>
                    <a:p>
                      <a:pPr>
                        <a:spcAft>
                          <a:spcPts val="0"/>
                        </a:spcAft>
                      </a:pPr>
                      <a:r>
                        <a:rPr lang="en-US" sz="1800" dirty="0">
                          <a:effectLst/>
                        </a:rPr>
                        <a:t>	&lt;/</a:t>
                      </a:r>
                      <a:r>
                        <a:rPr lang="en-US" sz="1800" dirty="0" err="1">
                          <a:effectLst/>
                        </a:rPr>
                        <a:t>PstlAdr</a:t>
                      </a:r>
                      <a:r>
                        <a:rPr lang="en-US" sz="1800" dirty="0">
                          <a:effectLst/>
                        </a:rPr>
                        <a:t>&gt;</a:t>
                      </a:r>
                      <a:endParaRPr lang="en-IN" sz="1800" dirty="0">
                        <a:effectLst/>
                      </a:endParaRPr>
                    </a:p>
                    <a:p>
                      <a:pPr>
                        <a:spcAft>
                          <a:spcPts val="0"/>
                        </a:spcAft>
                      </a:pPr>
                      <a:r>
                        <a:rPr lang="en-US" sz="1800" dirty="0">
                          <a:effectLst/>
                        </a:rPr>
                        <a:t>	&lt;</a:t>
                      </a:r>
                      <a:r>
                        <a:rPr lang="en-US" sz="1800" dirty="0" err="1">
                          <a:effectLst/>
                        </a:rPr>
                        <a:t>CtryOfRes</a:t>
                      </a:r>
                      <a:r>
                        <a:rPr lang="en-US" sz="1800" dirty="0">
                          <a:effectLst/>
                        </a:rPr>
                        <a:t>&gt;KY&lt;/</a:t>
                      </a:r>
                      <a:r>
                        <a:rPr lang="en-US" sz="1800" dirty="0" err="1">
                          <a:effectLst/>
                        </a:rPr>
                        <a:t>CtryOfRes</a:t>
                      </a:r>
                      <a:r>
                        <a:rPr lang="en-US" sz="1800" dirty="0">
                          <a:effectLst/>
                        </a:rPr>
                        <a:t>&gt;</a:t>
                      </a:r>
                      <a:endParaRPr lang="en-IN" sz="1800" dirty="0">
                        <a:effectLst/>
                      </a:endParaRPr>
                    </a:p>
                    <a:p>
                      <a:pPr>
                        <a:spcAft>
                          <a:spcPts val="0"/>
                        </a:spcAft>
                      </a:pPr>
                      <a:r>
                        <a:rPr lang="en-US" sz="1800" dirty="0">
                          <a:effectLst/>
                        </a:rPr>
                        <a:t>&lt;/</a:t>
                      </a:r>
                      <a:r>
                        <a:rPr lang="en-US" sz="1800" dirty="0" err="1">
                          <a:effectLst/>
                        </a:rPr>
                        <a:t>Dbtr</a:t>
                      </a:r>
                      <a:r>
                        <a:rPr lang="en-US" sz="1800" dirty="0">
                          <a:effectLst/>
                        </a:rPr>
                        <a:t>&gt;</a:t>
                      </a:r>
                      <a:endParaRPr lang="en-IN" sz="1800" dirty="0">
                        <a:effectLst/>
                      </a:endParaRPr>
                    </a:p>
                    <a:p>
                      <a:pPr>
                        <a:spcAft>
                          <a:spcPts val="0"/>
                        </a:spcAft>
                      </a:pPr>
                      <a:r>
                        <a:rPr lang="en-US" sz="1800" dirty="0">
                          <a:effectLst/>
                        </a:rPr>
                        <a:t>&lt;</a:t>
                      </a:r>
                      <a:r>
                        <a:rPr lang="en-US" sz="1800" dirty="0" err="1">
                          <a:effectLst/>
                        </a:rPr>
                        <a:t>DbtrAcct</a:t>
                      </a:r>
                      <a:r>
                        <a:rPr lang="en-US" sz="1800" dirty="0">
                          <a:effectLst/>
                        </a:rPr>
                        <a:t>&gt;</a:t>
                      </a:r>
                      <a:endParaRPr lang="en-IN" sz="1800" dirty="0">
                        <a:effectLst/>
                      </a:endParaRPr>
                    </a:p>
                    <a:p>
                      <a:pPr>
                        <a:spcAft>
                          <a:spcPts val="0"/>
                        </a:spcAft>
                      </a:pPr>
                      <a:r>
                        <a:rPr lang="en-US" sz="1800" dirty="0">
                          <a:effectLst/>
                        </a:rPr>
                        <a:t>	&lt;Id&gt;123456789&lt;/Id&gt;</a:t>
                      </a:r>
                      <a:endParaRPr lang="en-IN" sz="1800" dirty="0">
                        <a:effectLst/>
                      </a:endParaRPr>
                    </a:p>
                    <a:p>
                      <a:pPr>
                        <a:spcAft>
                          <a:spcPts val="0"/>
                        </a:spcAft>
                      </a:pPr>
                      <a:r>
                        <a:rPr lang="en-US" sz="1800" dirty="0">
                          <a:effectLst/>
                        </a:rPr>
                        <a:t>&lt;/Other&gt;</a:t>
                      </a:r>
                      <a:endParaRPr lang="en-IN" sz="1800" dirty="0">
                        <a:effectLst/>
                      </a:endParaRPr>
                    </a:p>
                    <a:p>
                      <a:pPr>
                        <a:spcAft>
                          <a:spcPts val="0"/>
                        </a:spcAft>
                      </a:pPr>
                      <a:r>
                        <a:rPr lang="en-US" sz="1800" dirty="0">
                          <a:effectLst/>
                        </a:rPr>
                        <a:t>&lt;/</a:t>
                      </a:r>
                      <a:r>
                        <a:rPr lang="en-US" sz="1800" dirty="0" err="1">
                          <a:effectLst/>
                        </a:rPr>
                        <a:t>DbtrAcct</a:t>
                      </a:r>
                      <a:r>
                        <a:rPr lang="en-US" sz="1800" dirty="0">
                          <a:effectLst/>
                        </a:rPr>
                        <a:t>&gt;</a:t>
                      </a: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4" name="TextBox 3"/>
          <p:cNvSpPr txBox="1"/>
          <p:nvPr/>
        </p:nvSpPr>
        <p:spPr>
          <a:xfrm>
            <a:off x="4341090" y="227963"/>
            <a:ext cx="1791855" cy="400110"/>
          </a:xfrm>
          <a:prstGeom prst="rect">
            <a:avLst/>
          </a:prstGeom>
          <a:noFill/>
        </p:spPr>
        <p:txBody>
          <a:bodyPr wrap="square" rtlCol="0">
            <a:spAutoFit/>
          </a:bodyPr>
          <a:lstStyle/>
          <a:p>
            <a:r>
              <a:rPr lang="en-US" sz="2000" b="1" dirty="0" smtClean="0"/>
              <a:t>MT MESSAGE</a:t>
            </a:r>
            <a:endParaRPr lang="en-IN" sz="2000" b="1" dirty="0"/>
          </a:p>
        </p:txBody>
      </p:sp>
      <p:sp>
        <p:nvSpPr>
          <p:cNvPr id="5" name="Down Arrow 4"/>
          <p:cNvSpPr/>
          <p:nvPr/>
        </p:nvSpPr>
        <p:spPr>
          <a:xfrm>
            <a:off x="5006109" y="628073"/>
            <a:ext cx="230909" cy="5264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ight Arrow 5"/>
          <p:cNvSpPr/>
          <p:nvPr/>
        </p:nvSpPr>
        <p:spPr>
          <a:xfrm>
            <a:off x="2115127" y="3906982"/>
            <a:ext cx="748146" cy="314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314036" y="3863945"/>
            <a:ext cx="1801091" cy="400110"/>
          </a:xfrm>
          <a:prstGeom prst="rect">
            <a:avLst/>
          </a:prstGeom>
          <a:noFill/>
        </p:spPr>
        <p:txBody>
          <a:bodyPr wrap="square" rtlCol="0">
            <a:spAutoFit/>
          </a:bodyPr>
          <a:lstStyle/>
          <a:p>
            <a:r>
              <a:rPr lang="en-US" sz="2000" b="1" dirty="0" smtClean="0"/>
              <a:t>MX MESSAGE</a:t>
            </a:r>
            <a:endParaRPr lang="en-IN" sz="2000" b="1" dirty="0"/>
          </a:p>
        </p:txBody>
      </p:sp>
    </p:spTree>
    <p:extLst>
      <p:ext uri="{BB962C8B-B14F-4D97-AF65-F5344CB8AC3E}">
        <p14:creationId xmlns:p14="http://schemas.microsoft.com/office/powerpoint/2010/main" val="4734751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t>Disadvantages </a:t>
            </a:r>
            <a:r>
              <a:rPr lang="en-US" sz="3200" b="1" dirty="0"/>
              <a:t>of MT messages:</a:t>
            </a:r>
            <a:endParaRPr lang="en-US" sz="3200" dirty="0"/>
          </a:p>
        </p:txBody>
      </p:sp>
      <p:sp>
        <p:nvSpPr>
          <p:cNvPr id="3" name="Content Placeholder 2"/>
          <p:cNvSpPr>
            <a:spLocks noGrp="1"/>
          </p:cNvSpPr>
          <p:nvPr>
            <p:ph idx="1"/>
          </p:nvPr>
        </p:nvSpPr>
        <p:spPr/>
        <p:txBody>
          <a:bodyPr>
            <a:normAutofit/>
          </a:bodyPr>
          <a:lstStyle/>
          <a:p>
            <a:r>
              <a:rPr lang="en-US" sz="2000" dirty="0" smtClean="0"/>
              <a:t>Limited </a:t>
            </a:r>
            <a:r>
              <a:rPr lang="en-US" sz="2000" dirty="0"/>
              <a:t>Data: MT messages can carry less information compared to MX </a:t>
            </a:r>
            <a:r>
              <a:rPr lang="en-US" sz="2000" dirty="0" smtClean="0"/>
              <a:t>messages </a:t>
            </a:r>
            <a:r>
              <a:rPr lang="en-US" sz="2000" dirty="0"/>
              <a:t>which can lead to incomplete data.</a:t>
            </a:r>
          </a:p>
          <a:p>
            <a:r>
              <a:rPr lang="en-US" sz="2000" dirty="0"/>
              <a:t>Less Structured: The format is less structured, making it harder to automate and process efficiently.</a:t>
            </a:r>
          </a:p>
          <a:p>
            <a:r>
              <a:rPr lang="en-US" sz="2000" dirty="0"/>
              <a:t>Higher Error Rates: Due to less structure, there’s a higher chance of errors in data entry and processing.</a:t>
            </a:r>
          </a:p>
          <a:p>
            <a:r>
              <a:rPr lang="en-US" sz="2000" dirty="0"/>
              <a:t>Compliance Challenges: Meeting regulatory requirements can be more difficult with the limited data in MT messages.</a:t>
            </a:r>
          </a:p>
          <a:p>
            <a:r>
              <a:rPr lang="en-US" sz="2000" dirty="0"/>
              <a:t>Global Compatibility: MT messages are not as widely accepted as the ISO 20022 standard, which can complicate international transactions.</a:t>
            </a:r>
          </a:p>
        </p:txBody>
      </p:sp>
    </p:spTree>
    <p:extLst>
      <p:ext uri="{BB962C8B-B14F-4D97-AF65-F5344CB8AC3E}">
        <p14:creationId xmlns:p14="http://schemas.microsoft.com/office/powerpoint/2010/main" val="24308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5602"/>
          </a:xfrm>
        </p:spPr>
        <p:txBody>
          <a:bodyPr>
            <a:normAutofit/>
          </a:bodyPr>
          <a:lstStyle/>
          <a:p>
            <a:pPr algn="ctr"/>
            <a:r>
              <a:rPr lang="en-US" sz="2800" b="1" dirty="0"/>
              <a:t>Advantages of MX messages:</a:t>
            </a:r>
          </a:p>
        </p:txBody>
      </p:sp>
      <p:sp>
        <p:nvSpPr>
          <p:cNvPr id="3" name="Content Placeholder 2"/>
          <p:cNvSpPr>
            <a:spLocks noGrp="1"/>
          </p:cNvSpPr>
          <p:nvPr>
            <p:ph idx="1"/>
          </p:nvPr>
        </p:nvSpPr>
        <p:spPr>
          <a:xfrm>
            <a:off x="838200" y="1200728"/>
            <a:ext cx="10515600" cy="3149599"/>
          </a:xfrm>
        </p:spPr>
        <p:txBody>
          <a:bodyPr>
            <a:noAutofit/>
          </a:bodyPr>
          <a:lstStyle/>
          <a:p>
            <a:r>
              <a:rPr lang="en-US" sz="2000" dirty="0"/>
              <a:t>More Information: MX messages can carry more detailed data compared to MT messages.</a:t>
            </a:r>
          </a:p>
          <a:p>
            <a:r>
              <a:rPr lang="en-US" sz="2000" dirty="0"/>
              <a:t>Better Efficiency: The structured format makes processing faster and reduces errors.</a:t>
            </a:r>
          </a:p>
          <a:p>
            <a:r>
              <a:rPr lang="en-US" sz="2000" dirty="0"/>
              <a:t>Improved Transparency: More detailed data helps in better tracking and reduces fraud.</a:t>
            </a:r>
          </a:p>
          <a:p>
            <a:r>
              <a:rPr lang="en-US" sz="2000" dirty="0"/>
              <a:t>Global Standard: ISO 20022 is used worldwide, making international transactions easier.</a:t>
            </a:r>
          </a:p>
          <a:p>
            <a:r>
              <a:rPr lang="en-US" sz="2000" dirty="0"/>
              <a:t>Enhanced Compliance: Easier to meet regulatory requirements with detailed data.</a:t>
            </a:r>
          </a:p>
          <a:p>
            <a:r>
              <a:rPr lang="en-US" sz="2000" dirty="0"/>
              <a:t>Better Customer Service: Richer data helps in providing better service to customers.</a:t>
            </a:r>
          </a:p>
          <a:p>
            <a:pPr lvl="0"/>
            <a:r>
              <a:rPr lang="en-US" sz="2000" dirty="0"/>
              <a:t>Support for Multiple Languages: MX messages can support multiple languages, including Chinese, Japanese, Arabic, etc., making them more versatile</a:t>
            </a:r>
          </a:p>
          <a:p>
            <a:endParaRPr lang="en-US" sz="2000" dirty="0">
              <a:ea typeface="+mj-ea"/>
              <a:cs typeface="+mj-cs"/>
            </a:endParaRPr>
          </a:p>
        </p:txBody>
      </p:sp>
      <p:sp>
        <p:nvSpPr>
          <p:cNvPr id="4" name="AutoShape 2" descr="What is an Intermediary Bank? | Tipalt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2"/>
          <a:stretch>
            <a:fillRect/>
          </a:stretch>
        </p:blipFill>
        <p:spPr>
          <a:xfrm>
            <a:off x="5779938" y="4190002"/>
            <a:ext cx="4287699" cy="2931435"/>
          </a:xfrm>
          <a:prstGeom prst="rect">
            <a:avLst/>
          </a:prstGeom>
        </p:spPr>
      </p:pic>
    </p:spTree>
    <p:extLst>
      <p:ext uri="{BB962C8B-B14F-4D97-AF65-F5344CB8AC3E}">
        <p14:creationId xmlns:p14="http://schemas.microsoft.com/office/powerpoint/2010/main" val="11226034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33600" y="1560946"/>
            <a:ext cx="8368145" cy="4277662"/>
          </a:xfrm>
          <a:prstGeom prst="rect">
            <a:avLst/>
          </a:prstGeom>
        </p:spPr>
      </p:pic>
      <p:sp>
        <p:nvSpPr>
          <p:cNvPr id="3" name="Title 1"/>
          <p:cNvSpPr txBox="1">
            <a:spLocks/>
          </p:cNvSpPr>
          <p:nvPr/>
        </p:nvSpPr>
        <p:spPr>
          <a:xfrm>
            <a:off x="902854" y="822036"/>
            <a:ext cx="10515600" cy="57265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u="sng" dirty="0" smtClean="0"/>
              <a:t>MT Message Format</a:t>
            </a:r>
            <a:endParaRPr lang="en-IN" sz="2400" b="1" u="sng" dirty="0"/>
          </a:p>
        </p:txBody>
      </p:sp>
    </p:spTree>
    <p:extLst>
      <p:ext uri="{BB962C8B-B14F-4D97-AF65-F5344CB8AC3E}">
        <p14:creationId xmlns:p14="http://schemas.microsoft.com/office/powerpoint/2010/main" val="2134820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1101</TotalTime>
  <Words>1329</Words>
  <Application>Microsoft Office PowerPoint</Application>
  <PresentationFormat>Widescreen</PresentationFormat>
  <Paragraphs>110</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Courier New</vt:lpstr>
      <vt:lpstr>Times New Roman</vt:lpstr>
      <vt:lpstr>Wingdings</vt:lpstr>
      <vt:lpstr>Office Theme</vt:lpstr>
      <vt:lpstr>Project’s Title : MXMTConverter Client : Prudential Bank Ltd, Ghana</vt:lpstr>
      <vt:lpstr>PowerPoint Presentation</vt:lpstr>
      <vt:lpstr>PowerPoint Presentation</vt:lpstr>
      <vt:lpstr>PowerPoint Presentation</vt:lpstr>
      <vt:lpstr>PowerPoint Presentation</vt:lpstr>
      <vt:lpstr>PowerPoint Presentation</vt:lpstr>
      <vt:lpstr>Disadvantages of MT messages:</vt:lpstr>
      <vt:lpstr>Advantages of MX messages:</vt:lpstr>
      <vt:lpstr>PowerPoint Presentation</vt:lpstr>
      <vt:lpstr>MT Message Format (MT103)</vt:lpstr>
      <vt:lpstr>PowerPoint Presentation</vt:lpstr>
      <vt:lpstr>PowerPoint Presentation</vt:lpstr>
      <vt:lpstr>PowerPoint Presentation</vt:lpstr>
      <vt:lpstr>PowerPoint Presentation</vt:lpstr>
      <vt:lpstr>PowerPoint Presentation</vt:lpstr>
      <vt:lpstr>MX to MT Conversion  (Incoming message)</vt:lpstr>
      <vt:lpstr>MT to MX Conversion (Outgoing Message)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Satender Singh Sorout</dc:creator>
  <cp:lastModifiedBy>Satender Singh Sorout</cp:lastModifiedBy>
  <cp:revision>55</cp:revision>
  <dcterms:created xsi:type="dcterms:W3CDTF">2025-02-10T14:15:07Z</dcterms:created>
  <dcterms:modified xsi:type="dcterms:W3CDTF">2025-02-13T06:54:03Z</dcterms:modified>
</cp:coreProperties>
</file>