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 id="265"/>
            <p14:sldId id="266"/>
            <p14:sldId id="267"/>
            <p14:sldId id="268"/>
            <p14:sldId id="269"/>
            <p14:sldId id="270"/>
            <p14:sldId id="271"/>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598" autoAdjust="0"/>
  </p:normalViewPr>
  <p:slideViewPr>
    <p:cSldViewPr snapToGrid="0">
      <p:cViewPr varScale="1">
        <p:scale>
          <a:sx n="89" d="100"/>
          <a:sy n="89" d="100"/>
        </p:scale>
        <p:origin x="6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5/16/2023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flyzygo.com/" TargetMode="External"/><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www.flyzygo.com/"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err="1"/>
              <a:t>Flyzy</a:t>
            </a:r>
            <a:r>
              <a:rPr lang="en-US" dirty="0"/>
              <a:t> Flight Data Analysis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878932"/>
            <a:ext cx="9144000" cy="854870"/>
          </a:xfrm>
        </p:spPr>
        <p:txBody>
          <a:bodyPr/>
          <a:lstStyle/>
          <a:p>
            <a:r>
              <a:rPr lang="en-US" dirty="0"/>
              <a:t>Using Microsoft Power Business Intelligent Tool:</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2800" b="1" dirty="0">
                <a:solidFill>
                  <a:schemeClr val="bg1"/>
                </a:solidFill>
                <a:latin typeface="+mj-lt"/>
                <a:ea typeface="+mn-ea"/>
                <a:cs typeface="+mn-cs"/>
              </a:rPr>
              <a:t>Created By:</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200000"/>
              </a:lnSpc>
            </a:pPr>
            <a:r>
              <a:rPr lang="en-US" sz="2000" b="1" u="sng" dirty="0"/>
              <a:t>SATENDRA SHRIVASTAVA</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5">
            <a:extLst>
              <a:ext uri="{FF2B5EF4-FFF2-40B4-BE49-F238E27FC236}">
                <a16:creationId xmlns:a16="http://schemas.microsoft.com/office/drawing/2014/main" id="{E66E2263-BE91-833B-B5C8-11DF2A86E3FA}"/>
              </a:ext>
            </a:extLst>
          </p:cNvPr>
          <p:cNvSpPr>
            <a:spLocks noGrp="1"/>
          </p:cNvSpPr>
          <p:nvPr>
            <p:ph type="title"/>
          </p:nvPr>
        </p:nvSpPr>
        <p:spPr>
          <a:xfrm>
            <a:off x="604434" y="448628"/>
            <a:ext cx="10983132" cy="747763"/>
          </a:xfrm>
        </p:spPr>
        <p:txBody>
          <a:bodyPr>
            <a:normAutofit/>
          </a:bodyPr>
          <a:lstStyle/>
          <a:p>
            <a:r>
              <a:rPr lang="en-IN" kern="1200" dirty="0">
                <a:solidFill>
                  <a:srgbClr val="C00000"/>
                </a:solidFill>
                <a:effectLst/>
                <a:latin typeface="Segoe UI Light" panose="020B0502040204020203" pitchFamily="34" charset="0"/>
                <a:ea typeface="+mj-ea"/>
                <a:cs typeface="+mj-cs"/>
              </a:rPr>
              <a:t>INSIGHTS VISUALIZATION</a:t>
            </a:r>
            <a:endParaRPr lang="en-IN" dirty="0">
              <a:solidFill>
                <a:srgbClr val="C00000"/>
              </a:solidFill>
            </a:endParaRPr>
          </a:p>
        </p:txBody>
      </p:sp>
      <p:sp>
        <p:nvSpPr>
          <p:cNvPr id="4" name="Title 1">
            <a:extLst>
              <a:ext uri="{FF2B5EF4-FFF2-40B4-BE49-F238E27FC236}">
                <a16:creationId xmlns:a16="http://schemas.microsoft.com/office/drawing/2014/main" id="{DD90C38E-B323-DB2A-9A31-E23A641EDB19}"/>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5" name="Grid" descr="grid plane">
            <a:extLst>
              <a:ext uri="{FF2B5EF4-FFF2-40B4-BE49-F238E27FC236}">
                <a16:creationId xmlns:a16="http://schemas.microsoft.com/office/drawing/2014/main" id="{3A77E233-B818-E191-B566-59980D5934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6" name="TextBox 5">
            <a:extLst>
              <a:ext uri="{FF2B5EF4-FFF2-40B4-BE49-F238E27FC236}">
                <a16:creationId xmlns:a16="http://schemas.microsoft.com/office/drawing/2014/main" id="{71D712D9-2375-A779-400E-0F7549DA1AF3}"/>
              </a:ext>
            </a:extLst>
          </p:cNvPr>
          <p:cNvSpPr txBox="1"/>
          <p:nvPr/>
        </p:nvSpPr>
        <p:spPr>
          <a:xfrm>
            <a:off x="719587" y="1316741"/>
            <a:ext cx="4666801" cy="738664"/>
          </a:xfrm>
          <a:prstGeom prst="rect">
            <a:avLst/>
          </a:prstGeom>
          <a:noFill/>
        </p:spPr>
        <p:txBody>
          <a:bodyPr wrap="square">
            <a:spAutoFit/>
          </a:bodyPr>
          <a:lstStyle/>
          <a:p>
            <a:r>
              <a:rPr lang="en-US" sz="1400" b="0" i="0" dirty="0">
                <a:solidFill>
                  <a:srgbClr val="000000"/>
                </a:solidFill>
                <a:effectLst/>
                <a:latin typeface="ui-sans-serif"/>
              </a:rPr>
              <a:t>1- Most of the flights (23.7%) are departing in the morning.</a:t>
            </a:r>
          </a:p>
          <a:p>
            <a:endParaRPr lang="en-US" sz="1400" dirty="0">
              <a:solidFill>
                <a:srgbClr val="000000"/>
              </a:solidFill>
              <a:latin typeface="ui-sans-serif"/>
            </a:endParaRPr>
          </a:p>
          <a:p>
            <a:endParaRPr lang="en-US" sz="1400" b="0" i="0" dirty="0">
              <a:solidFill>
                <a:srgbClr val="000000"/>
              </a:solidFill>
              <a:effectLst/>
              <a:latin typeface="ui-sans-serif"/>
            </a:endParaRPr>
          </a:p>
        </p:txBody>
      </p:sp>
      <p:pic>
        <p:nvPicPr>
          <p:cNvPr id="7" name="Picture 2" descr="Flyzy - Optimizing Travel Industry via Innovation">
            <a:extLst>
              <a:ext uri="{FF2B5EF4-FFF2-40B4-BE49-F238E27FC236}">
                <a16:creationId xmlns:a16="http://schemas.microsoft.com/office/drawing/2014/main" id="{AE548AFC-5F57-9CCD-893D-5581F65DE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2AD670A-7830-821D-F502-D99E46056FA3}"/>
              </a:ext>
            </a:extLst>
          </p:cNvPr>
          <p:cNvPicPr>
            <a:picLocks noChangeAspect="1"/>
          </p:cNvPicPr>
          <p:nvPr/>
        </p:nvPicPr>
        <p:blipFill>
          <a:blip r:embed="rId4"/>
          <a:stretch>
            <a:fillRect/>
          </a:stretch>
        </p:blipFill>
        <p:spPr>
          <a:xfrm>
            <a:off x="4211487" y="1705924"/>
            <a:ext cx="4068119" cy="2176463"/>
          </a:xfrm>
          <a:prstGeom prst="rect">
            <a:avLst/>
          </a:prstGeom>
        </p:spPr>
      </p:pic>
      <p:sp>
        <p:nvSpPr>
          <p:cNvPr id="13" name="TextBox 12">
            <a:extLst>
              <a:ext uri="{FF2B5EF4-FFF2-40B4-BE49-F238E27FC236}">
                <a16:creationId xmlns:a16="http://schemas.microsoft.com/office/drawing/2014/main" id="{5AD8560E-4E9D-8228-FFBC-5574016DBE57}"/>
              </a:ext>
            </a:extLst>
          </p:cNvPr>
          <p:cNvSpPr txBox="1"/>
          <p:nvPr/>
        </p:nvSpPr>
        <p:spPr>
          <a:xfrm>
            <a:off x="798316" y="4059661"/>
            <a:ext cx="4588072" cy="1077218"/>
          </a:xfrm>
          <a:prstGeom prst="rect">
            <a:avLst/>
          </a:prstGeom>
          <a:noFill/>
        </p:spPr>
        <p:txBody>
          <a:bodyPr wrap="square">
            <a:spAutoFit/>
          </a:bodyPr>
          <a:lstStyle/>
          <a:p>
            <a:pPr algn="l"/>
            <a:r>
              <a:rPr lang="en-US" sz="1400" b="0" i="0" dirty="0">
                <a:solidFill>
                  <a:srgbClr val="000000"/>
                </a:solidFill>
                <a:effectLst/>
                <a:latin typeface="ui-sans-serif"/>
              </a:rPr>
              <a:t>2- The majority of flights are going to Mumbai from Delhi in the Morning.</a:t>
            </a:r>
          </a:p>
          <a:p>
            <a:br>
              <a:rPr lang="en-US" dirty="0"/>
            </a:br>
            <a:endParaRPr lang="en-IN" dirty="0"/>
          </a:p>
        </p:txBody>
      </p:sp>
      <p:pic>
        <p:nvPicPr>
          <p:cNvPr id="16" name="Picture 15">
            <a:extLst>
              <a:ext uri="{FF2B5EF4-FFF2-40B4-BE49-F238E27FC236}">
                <a16:creationId xmlns:a16="http://schemas.microsoft.com/office/drawing/2014/main" id="{18E2771D-C4BD-99B2-0810-80C7927C9E23}"/>
              </a:ext>
            </a:extLst>
          </p:cNvPr>
          <p:cNvPicPr>
            <a:picLocks noChangeAspect="1"/>
          </p:cNvPicPr>
          <p:nvPr/>
        </p:nvPicPr>
        <p:blipFill>
          <a:blip r:embed="rId5"/>
          <a:stretch>
            <a:fillRect/>
          </a:stretch>
        </p:blipFill>
        <p:spPr>
          <a:xfrm>
            <a:off x="1250155" y="4629229"/>
            <a:ext cx="8562975" cy="1972570"/>
          </a:xfrm>
          <a:prstGeom prst="rect">
            <a:avLst/>
          </a:prstGeom>
        </p:spPr>
      </p:pic>
    </p:spTree>
    <p:extLst>
      <p:ext uri="{BB962C8B-B14F-4D97-AF65-F5344CB8AC3E}">
        <p14:creationId xmlns:p14="http://schemas.microsoft.com/office/powerpoint/2010/main" val="2269062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5">
            <a:extLst>
              <a:ext uri="{FF2B5EF4-FFF2-40B4-BE49-F238E27FC236}">
                <a16:creationId xmlns:a16="http://schemas.microsoft.com/office/drawing/2014/main" id="{E66E2263-BE91-833B-B5C8-11DF2A86E3FA}"/>
              </a:ext>
            </a:extLst>
          </p:cNvPr>
          <p:cNvSpPr>
            <a:spLocks noGrp="1"/>
          </p:cNvSpPr>
          <p:nvPr>
            <p:ph type="title"/>
          </p:nvPr>
        </p:nvSpPr>
        <p:spPr>
          <a:xfrm>
            <a:off x="604434" y="448628"/>
            <a:ext cx="10983132" cy="747763"/>
          </a:xfrm>
        </p:spPr>
        <p:txBody>
          <a:bodyPr>
            <a:normAutofit/>
          </a:bodyPr>
          <a:lstStyle/>
          <a:p>
            <a:r>
              <a:rPr lang="en-IN" kern="1200" dirty="0">
                <a:solidFill>
                  <a:srgbClr val="C00000"/>
                </a:solidFill>
                <a:effectLst/>
                <a:latin typeface="Segoe UI Light" panose="020B0502040204020203" pitchFamily="34" charset="0"/>
                <a:ea typeface="+mj-ea"/>
                <a:cs typeface="+mj-cs"/>
              </a:rPr>
              <a:t>INSIGHTS VISUALIZATION</a:t>
            </a:r>
            <a:endParaRPr lang="en-IN" dirty="0">
              <a:solidFill>
                <a:srgbClr val="C00000"/>
              </a:solidFill>
            </a:endParaRPr>
          </a:p>
        </p:txBody>
      </p:sp>
      <p:sp>
        <p:nvSpPr>
          <p:cNvPr id="4" name="Title 1">
            <a:extLst>
              <a:ext uri="{FF2B5EF4-FFF2-40B4-BE49-F238E27FC236}">
                <a16:creationId xmlns:a16="http://schemas.microsoft.com/office/drawing/2014/main" id="{DD90C38E-B323-DB2A-9A31-E23A641EDB19}"/>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5" name="Grid" descr="grid plane">
            <a:extLst>
              <a:ext uri="{FF2B5EF4-FFF2-40B4-BE49-F238E27FC236}">
                <a16:creationId xmlns:a16="http://schemas.microsoft.com/office/drawing/2014/main" id="{3A77E233-B818-E191-B566-59980D5934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6" name="TextBox 5">
            <a:extLst>
              <a:ext uri="{FF2B5EF4-FFF2-40B4-BE49-F238E27FC236}">
                <a16:creationId xmlns:a16="http://schemas.microsoft.com/office/drawing/2014/main" id="{71D712D9-2375-A779-400E-0F7549DA1AF3}"/>
              </a:ext>
            </a:extLst>
          </p:cNvPr>
          <p:cNvSpPr txBox="1"/>
          <p:nvPr/>
        </p:nvSpPr>
        <p:spPr>
          <a:xfrm>
            <a:off x="719587" y="1316741"/>
            <a:ext cx="4666801" cy="1169551"/>
          </a:xfrm>
          <a:prstGeom prst="rect">
            <a:avLst/>
          </a:prstGeom>
          <a:noFill/>
        </p:spPr>
        <p:txBody>
          <a:bodyPr wrap="square">
            <a:spAutoFit/>
          </a:bodyPr>
          <a:lstStyle/>
          <a:p>
            <a:r>
              <a:rPr lang="en-US" sz="1400" dirty="0">
                <a:solidFill>
                  <a:srgbClr val="000000"/>
                </a:solidFill>
                <a:latin typeface="ui-sans-serif"/>
              </a:rPr>
              <a:t>3</a:t>
            </a:r>
            <a:r>
              <a:rPr lang="en-US" sz="1400" b="0" i="0" dirty="0">
                <a:solidFill>
                  <a:srgbClr val="000000"/>
                </a:solidFill>
                <a:effectLst/>
                <a:latin typeface="ui-sans-serif"/>
              </a:rPr>
              <a:t>- </a:t>
            </a:r>
            <a:r>
              <a:rPr lang="en-US" sz="1400" dirty="0">
                <a:solidFill>
                  <a:srgbClr val="000000"/>
                </a:solidFill>
                <a:latin typeface="ui-sans-serif"/>
              </a:rPr>
              <a:t>Highest and lowest number of Flights by airlines</a:t>
            </a:r>
            <a:r>
              <a:rPr lang="en-US" sz="1400" b="0" i="0" dirty="0">
                <a:solidFill>
                  <a:srgbClr val="000000"/>
                </a:solidFill>
                <a:effectLst/>
                <a:latin typeface="ui-sans-serif"/>
              </a:rPr>
              <a:t>.</a:t>
            </a:r>
            <a:br>
              <a:rPr lang="en-US" sz="1400" b="0" i="0" dirty="0">
                <a:solidFill>
                  <a:srgbClr val="000000"/>
                </a:solidFill>
                <a:effectLst/>
                <a:latin typeface="ui-sans-serif"/>
              </a:rPr>
            </a:br>
            <a:r>
              <a:rPr lang="en-US" sz="1400" b="0" i="0" dirty="0">
                <a:solidFill>
                  <a:srgbClr val="000000"/>
                </a:solidFill>
                <a:effectLst/>
                <a:latin typeface="ui-sans-serif"/>
              </a:rPr>
              <a:t>     </a:t>
            </a:r>
            <a:r>
              <a:rPr lang="en-US" sz="1400" b="1" i="0" dirty="0">
                <a:solidFill>
                  <a:srgbClr val="000000"/>
                </a:solidFill>
                <a:effectLst/>
                <a:latin typeface="ui-sans-serif"/>
              </a:rPr>
              <a:t>Vistara</a:t>
            </a:r>
            <a:r>
              <a:rPr lang="en-US" sz="1400" b="0" i="0" dirty="0">
                <a:solidFill>
                  <a:srgbClr val="000000"/>
                </a:solidFill>
                <a:effectLst/>
                <a:latin typeface="ui-sans-serif"/>
              </a:rPr>
              <a:t> has </a:t>
            </a:r>
            <a:r>
              <a:rPr lang="en-US" sz="1400" b="1" i="0" dirty="0">
                <a:solidFill>
                  <a:srgbClr val="000000"/>
                </a:solidFill>
                <a:effectLst/>
                <a:latin typeface="ui-sans-serif"/>
              </a:rPr>
              <a:t>highest</a:t>
            </a:r>
            <a:r>
              <a:rPr lang="en-US" sz="1400" b="0" i="0" dirty="0">
                <a:solidFill>
                  <a:srgbClr val="000000"/>
                </a:solidFill>
                <a:effectLst/>
                <a:latin typeface="ui-sans-serif"/>
              </a:rPr>
              <a:t> number of Flights: </a:t>
            </a:r>
            <a:r>
              <a:rPr lang="en-US" sz="1400" b="1" i="0" dirty="0">
                <a:solidFill>
                  <a:srgbClr val="000000"/>
                </a:solidFill>
                <a:effectLst/>
                <a:latin typeface="ui-sans-serif"/>
              </a:rPr>
              <a:t>0.13M</a:t>
            </a:r>
            <a:br>
              <a:rPr lang="en-US" sz="1400" b="0" i="0" dirty="0">
                <a:solidFill>
                  <a:srgbClr val="000000"/>
                </a:solidFill>
                <a:effectLst/>
                <a:latin typeface="ui-sans-serif"/>
              </a:rPr>
            </a:br>
            <a:r>
              <a:rPr lang="en-US" sz="1400" b="0" i="0" dirty="0">
                <a:solidFill>
                  <a:srgbClr val="000000"/>
                </a:solidFill>
                <a:effectLst/>
                <a:latin typeface="ui-sans-serif"/>
              </a:rPr>
              <a:t>     </a:t>
            </a:r>
            <a:r>
              <a:rPr lang="en-US" sz="1400" b="1" i="0" dirty="0">
                <a:solidFill>
                  <a:srgbClr val="000000"/>
                </a:solidFill>
                <a:effectLst/>
                <a:latin typeface="ui-sans-serif"/>
              </a:rPr>
              <a:t>SpiceJet</a:t>
            </a:r>
            <a:r>
              <a:rPr lang="en-US" sz="1400" b="0" i="0" dirty="0">
                <a:solidFill>
                  <a:srgbClr val="000000"/>
                </a:solidFill>
                <a:effectLst/>
                <a:latin typeface="ui-sans-serif"/>
              </a:rPr>
              <a:t> has </a:t>
            </a:r>
            <a:r>
              <a:rPr lang="en-US" sz="1400" b="1" i="0" dirty="0">
                <a:solidFill>
                  <a:srgbClr val="000000"/>
                </a:solidFill>
                <a:effectLst/>
                <a:latin typeface="ui-sans-serif"/>
              </a:rPr>
              <a:t>lowest</a:t>
            </a:r>
            <a:r>
              <a:rPr lang="en-US" sz="1400" b="0" i="0" dirty="0">
                <a:solidFill>
                  <a:srgbClr val="000000"/>
                </a:solidFill>
                <a:effectLst/>
                <a:latin typeface="ui-sans-serif"/>
              </a:rPr>
              <a:t> number of Flights: </a:t>
            </a:r>
            <a:r>
              <a:rPr lang="en-US" sz="1400" b="1" i="0" dirty="0">
                <a:solidFill>
                  <a:srgbClr val="000000"/>
                </a:solidFill>
                <a:effectLst/>
                <a:latin typeface="ui-sans-serif"/>
              </a:rPr>
              <a:t>0.01M</a:t>
            </a:r>
          </a:p>
          <a:p>
            <a:endParaRPr lang="en-US" sz="1400" dirty="0">
              <a:solidFill>
                <a:srgbClr val="000000"/>
              </a:solidFill>
              <a:latin typeface="ui-sans-serif"/>
            </a:endParaRPr>
          </a:p>
          <a:p>
            <a:endParaRPr lang="en-US" sz="1400" b="0" i="0" dirty="0">
              <a:solidFill>
                <a:srgbClr val="000000"/>
              </a:solidFill>
              <a:effectLst/>
              <a:latin typeface="ui-sans-serif"/>
            </a:endParaRPr>
          </a:p>
        </p:txBody>
      </p:sp>
      <p:pic>
        <p:nvPicPr>
          <p:cNvPr id="7" name="Picture 2" descr="Flyzy - Optimizing Travel Industry via Innovation">
            <a:extLst>
              <a:ext uri="{FF2B5EF4-FFF2-40B4-BE49-F238E27FC236}">
                <a16:creationId xmlns:a16="http://schemas.microsoft.com/office/drawing/2014/main" id="{AE548AFC-5F57-9CCD-893D-5581F65DE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AD8560E-4E9D-8228-FFBC-5574016DBE57}"/>
              </a:ext>
            </a:extLst>
          </p:cNvPr>
          <p:cNvSpPr txBox="1"/>
          <p:nvPr/>
        </p:nvSpPr>
        <p:spPr>
          <a:xfrm>
            <a:off x="798316" y="4059661"/>
            <a:ext cx="4588072" cy="861774"/>
          </a:xfrm>
          <a:prstGeom prst="rect">
            <a:avLst/>
          </a:prstGeom>
          <a:noFill/>
        </p:spPr>
        <p:txBody>
          <a:bodyPr wrap="square">
            <a:spAutoFit/>
          </a:bodyPr>
          <a:lstStyle/>
          <a:p>
            <a:pPr algn="l"/>
            <a:r>
              <a:rPr lang="en-US" sz="1400" b="0" i="0" dirty="0">
                <a:solidFill>
                  <a:srgbClr val="000000"/>
                </a:solidFill>
                <a:effectLst/>
                <a:latin typeface="ui-sans-serif"/>
              </a:rPr>
              <a:t>2- Some other insights are here.</a:t>
            </a:r>
          </a:p>
          <a:p>
            <a:br>
              <a:rPr lang="en-US" dirty="0"/>
            </a:br>
            <a:endParaRPr lang="en-IN" dirty="0"/>
          </a:p>
        </p:txBody>
      </p:sp>
      <p:pic>
        <p:nvPicPr>
          <p:cNvPr id="8" name="Picture 7">
            <a:extLst>
              <a:ext uri="{FF2B5EF4-FFF2-40B4-BE49-F238E27FC236}">
                <a16:creationId xmlns:a16="http://schemas.microsoft.com/office/drawing/2014/main" id="{F9503914-623F-1067-8EC6-800DE6A9A8F4}"/>
              </a:ext>
            </a:extLst>
          </p:cNvPr>
          <p:cNvPicPr>
            <a:picLocks noChangeAspect="1"/>
          </p:cNvPicPr>
          <p:nvPr/>
        </p:nvPicPr>
        <p:blipFill>
          <a:blip r:embed="rId4"/>
          <a:stretch>
            <a:fillRect/>
          </a:stretch>
        </p:blipFill>
        <p:spPr>
          <a:xfrm>
            <a:off x="5186362" y="1355301"/>
            <a:ext cx="3956786" cy="2595193"/>
          </a:xfrm>
          <a:prstGeom prst="rect">
            <a:avLst/>
          </a:prstGeom>
        </p:spPr>
      </p:pic>
      <p:pic>
        <p:nvPicPr>
          <p:cNvPr id="10" name="Picture 9">
            <a:extLst>
              <a:ext uri="{FF2B5EF4-FFF2-40B4-BE49-F238E27FC236}">
                <a16:creationId xmlns:a16="http://schemas.microsoft.com/office/drawing/2014/main" id="{70AEA14C-0722-07D0-8F1C-9A10D19E9831}"/>
              </a:ext>
            </a:extLst>
          </p:cNvPr>
          <p:cNvPicPr>
            <a:picLocks noChangeAspect="1"/>
          </p:cNvPicPr>
          <p:nvPr/>
        </p:nvPicPr>
        <p:blipFill>
          <a:blip r:embed="rId5"/>
          <a:stretch>
            <a:fillRect/>
          </a:stretch>
        </p:blipFill>
        <p:spPr>
          <a:xfrm>
            <a:off x="1021556" y="4424826"/>
            <a:ext cx="9915075" cy="2109788"/>
          </a:xfrm>
          <a:prstGeom prst="rect">
            <a:avLst/>
          </a:prstGeom>
        </p:spPr>
      </p:pic>
    </p:spTree>
    <p:extLst>
      <p:ext uri="{BB962C8B-B14F-4D97-AF65-F5344CB8AC3E}">
        <p14:creationId xmlns:p14="http://schemas.microsoft.com/office/powerpoint/2010/main" val="236537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5">
            <a:extLst>
              <a:ext uri="{FF2B5EF4-FFF2-40B4-BE49-F238E27FC236}">
                <a16:creationId xmlns:a16="http://schemas.microsoft.com/office/drawing/2014/main" id="{E66E2263-BE91-833B-B5C8-11DF2A86E3FA}"/>
              </a:ext>
            </a:extLst>
          </p:cNvPr>
          <p:cNvSpPr>
            <a:spLocks noGrp="1"/>
          </p:cNvSpPr>
          <p:nvPr>
            <p:ph type="title"/>
          </p:nvPr>
        </p:nvSpPr>
        <p:spPr>
          <a:xfrm>
            <a:off x="604434" y="448628"/>
            <a:ext cx="10983132" cy="747763"/>
          </a:xfrm>
        </p:spPr>
        <p:txBody>
          <a:bodyPr>
            <a:normAutofit/>
          </a:bodyPr>
          <a:lstStyle/>
          <a:p>
            <a:r>
              <a:rPr lang="en-IN" dirty="0">
                <a:solidFill>
                  <a:srgbClr val="C00000"/>
                </a:solidFill>
                <a:latin typeface="Segoe UI Light" panose="020B0502040204020203" pitchFamily="34" charset="0"/>
              </a:rPr>
              <a:t>DETAILED SEARCH VARIOUS PARAMETER, SECTION: </a:t>
            </a:r>
            <a:endParaRPr lang="en-IN" dirty="0">
              <a:solidFill>
                <a:srgbClr val="C00000"/>
              </a:solidFill>
            </a:endParaRPr>
          </a:p>
        </p:txBody>
      </p:sp>
      <p:sp>
        <p:nvSpPr>
          <p:cNvPr id="4" name="Title 1">
            <a:extLst>
              <a:ext uri="{FF2B5EF4-FFF2-40B4-BE49-F238E27FC236}">
                <a16:creationId xmlns:a16="http://schemas.microsoft.com/office/drawing/2014/main" id="{DD90C38E-B323-DB2A-9A31-E23A641EDB19}"/>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5" name="Grid" descr="grid plane">
            <a:extLst>
              <a:ext uri="{FF2B5EF4-FFF2-40B4-BE49-F238E27FC236}">
                <a16:creationId xmlns:a16="http://schemas.microsoft.com/office/drawing/2014/main" id="{3A77E233-B818-E191-B566-59980D5934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pic>
        <p:nvPicPr>
          <p:cNvPr id="7" name="Picture 2" descr="Flyzy - Optimizing Travel Industry via Innovation">
            <a:extLst>
              <a:ext uri="{FF2B5EF4-FFF2-40B4-BE49-F238E27FC236}">
                <a16:creationId xmlns:a16="http://schemas.microsoft.com/office/drawing/2014/main" id="{AE548AFC-5F57-9CCD-893D-5581F65DE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4251079-152F-A162-3CB4-F4DD0A8B1401}"/>
              </a:ext>
            </a:extLst>
          </p:cNvPr>
          <p:cNvPicPr>
            <a:picLocks noChangeAspect="1"/>
          </p:cNvPicPr>
          <p:nvPr/>
        </p:nvPicPr>
        <p:blipFill>
          <a:blip r:embed="rId4"/>
          <a:stretch>
            <a:fillRect/>
          </a:stretch>
        </p:blipFill>
        <p:spPr>
          <a:xfrm>
            <a:off x="507208" y="1337542"/>
            <a:ext cx="8901112" cy="5071830"/>
          </a:xfrm>
          <a:prstGeom prst="rect">
            <a:avLst/>
          </a:prstGeom>
        </p:spPr>
      </p:pic>
    </p:spTree>
    <p:extLst>
      <p:ext uri="{BB962C8B-B14F-4D97-AF65-F5344CB8AC3E}">
        <p14:creationId xmlns:p14="http://schemas.microsoft.com/office/powerpoint/2010/main" val="177119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5F52-827D-27C7-A415-02A932FFE617}"/>
              </a:ext>
            </a:extLst>
          </p:cNvPr>
          <p:cNvSpPr>
            <a:spLocks noGrp="1"/>
          </p:cNvSpPr>
          <p:nvPr>
            <p:ph type="title"/>
          </p:nvPr>
        </p:nvSpPr>
        <p:spPr/>
        <p:txBody>
          <a:bodyPr/>
          <a:lstStyle/>
          <a:p>
            <a:r>
              <a:rPr lang="en-IN" dirty="0"/>
              <a:t>      </a:t>
            </a:r>
          </a:p>
        </p:txBody>
      </p:sp>
      <p:sp>
        <p:nvSpPr>
          <p:cNvPr id="6" name="Title 20">
            <a:extLst>
              <a:ext uri="{FF2B5EF4-FFF2-40B4-BE49-F238E27FC236}">
                <a16:creationId xmlns:a16="http://schemas.microsoft.com/office/drawing/2014/main" id="{9B1806EB-85ED-7203-5344-FEFBEB65037F}"/>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r>
              <a:rPr lang="en-IN" dirty="0"/>
              <a:t>     </a:t>
            </a:r>
            <a:endParaRPr lang="en-IN" dirty="0">
              <a:solidFill>
                <a:srgbClr val="C00000"/>
              </a:solidFill>
            </a:endParaRPr>
          </a:p>
        </p:txBody>
      </p:sp>
      <p:sp>
        <p:nvSpPr>
          <p:cNvPr id="8" name="Title 15">
            <a:extLst>
              <a:ext uri="{FF2B5EF4-FFF2-40B4-BE49-F238E27FC236}">
                <a16:creationId xmlns:a16="http://schemas.microsoft.com/office/drawing/2014/main" id="{F67C909B-AB9B-0768-28FF-9183A5B37C30}"/>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solidFill>
                <a:srgbClr val="C00000"/>
              </a:solidFill>
            </a:endParaRPr>
          </a:p>
        </p:txBody>
      </p:sp>
      <p:sp>
        <p:nvSpPr>
          <p:cNvPr id="10" name="Title 1">
            <a:extLst>
              <a:ext uri="{FF2B5EF4-FFF2-40B4-BE49-F238E27FC236}">
                <a16:creationId xmlns:a16="http://schemas.microsoft.com/office/drawing/2014/main" id="{DFB2AA6F-9B28-871F-E194-87AC0023D057}"/>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11" name="Grid" descr="grid plane">
            <a:extLst>
              <a:ext uri="{FF2B5EF4-FFF2-40B4-BE49-F238E27FC236}">
                <a16:creationId xmlns:a16="http://schemas.microsoft.com/office/drawing/2014/main" id="{F0AB7532-FDE6-6BC3-3F7C-B320908AEF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12" name="TextBox 11">
            <a:extLst>
              <a:ext uri="{FF2B5EF4-FFF2-40B4-BE49-F238E27FC236}">
                <a16:creationId xmlns:a16="http://schemas.microsoft.com/office/drawing/2014/main" id="{F85CF445-D3CC-2CF7-8E99-E0BEB6EF4805}"/>
              </a:ext>
            </a:extLst>
          </p:cNvPr>
          <p:cNvSpPr txBox="1"/>
          <p:nvPr/>
        </p:nvSpPr>
        <p:spPr>
          <a:xfrm>
            <a:off x="1127859" y="1405005"/>
            <a:ext cx="8015288" cy="5173852"/>
          </a:xfrm>
          <a:prstGeom prst="rect">
            <a:avLst/>
          </a:prstGeom>
          <a:noFill/>
        </p:spPr>
        <p:txBody>
          <a:bodyPr wrap="square">
            <a:spAutoFit/>
          </a:bodyPr>
          <a:lstStyle/>
          <a:p>
            <a:pPr algn="l">
              <a:lnSpc>
                <a:spcPct val="150000"/>
              </a:lnSpc>
            </a:pPr>
            <a:r>
              <a:rPr lang="en-US" b="0" i="0" dirty="0">
                <a:solidFill>
                  <a:srgbClr val="000000"/>
                </a:solidFill>
                <a:effectLst/>
                <a:latin typeface="ui-sans-serif"/>
              </a:rPr>
              <a:t>The third step is to create interactive dashboards and visualizations to present the results of the exploratory data analysis.</a:t>
            </a:r>
          </a:p>
          <a:p>
            <a:pPr algn="l">
              <a:lnSpc>
                <a:spcPct val="150000"/>
              </a:lnSpc>
            </a:pPr>
            <a:endParaRPr lang="en-US" dirty="0">
              <a:solidFill>
                <a:srgbClr val="000000"/>
              </a:solidFill>
              <a:latin typeface="ui-sans-serif"/>
            </a:endParaRPr>
          </a:p>
          <a:p>
            <a:pPr algn="l">
              <a:lnSpc>
                <a:spcPct val="150000"/>
              </a:lnSpc>
            </a:pPr>
            <a:r>
              <a:rPr lang="en-US" b="0" i="0" dirty="0">
                <a:solidFill>
                  <a:srgbClr val="000000"/>
                </a:solidFill>
                <a:effectLst/>
                <a:latin typeface="ui-sans-serif"/>
              </a:rPr>
              <a:t>In this step, I have created a final Dashboard using the Power BI tool.</a:t>
            </a:r>
          </a:p>
          <a:p>
            <a:pPr algn="l">
              <a:lnSpc>
                <a:spcPct val="150000"/>
              </a:lnSpc>
            </a:pPr>
            <a:r>
              <a:rPr lang="en-US" b="0" i="0" dirty="0">
                <a:solidFill>
                  <a:srgbClr val="000000"/>
                </a:solidFill>
                <a:effectLst/>
                <a:latin typeface="ui-sans-serif"/>
              </a:rPr>
              <a:t>Here are some useful insights which can be easily accessed through the Power BI report.</a:t>
            </a:r>
          </a:p>
          <a:p>
            <a:pPr algn="l"/>
            <a:br>
              <a:rPr lang="en-US" b="0" i="0" dirty="0">
                <a:solidFill>
                  <a:srgbClr val="000000"/>
                </a:solidFill>
                <a:effectLst/>
                <a:latin typeface="ui-sans-serif"/>
              </a:rPr>
            </a:br>
            <a:endParaRPr lang="en-US" b="0" i="0" dirty="0">
              <a:solidFill>
                <a:srgbClr val="000000"/>
              </a:solidFill>
              <a:effectLst/>
              <a:latin typeface="ui-sans-serif"/>
            </a:endParaRPr>
          </a:p>
          <a:p>
            <a:pPr algn="l">
              <a:lnSpc>
                <a:spcPct val="150000"/>
              </a:lnSpc>
            </a:pPr>
            <a:r>
              <a:rPr lang="en-US" b="0" i="0" dirty="0">
                <a:solidFill>
                  <a:srgbClr val="000000"/>
                </a:solidFill>
                <a:effectLst/>
                <a:latin typeface="ui-sans-serif"/>
              </a:rPr>
              <a:t>1- Most of the flights (23.7%) are departing in the morning.</a:t>
            </a:r>
          </a:p>
          <a:p>
            <a:pPr algn="l">
              <a:lnSpc>
                <a:spcPct val="150000"/>
              </a:lnSpc>
            </a:pPr>
            <a:r>
              <a:rPr lang="en-US" b="0" i="0" dirty="0">
                <a:solidFill>
                  <a:srgbClr val="000000"/>
                </a:solidFill>
                <a:effectLst/>
                <a:latin typeface="ui-sans-serif"/>
              </a:rPr>
              <a:t>2- The majority of flights are going to Mumbai from Delhi in the Morning.</a:t>
            </a:r>
          </a:p>
          <a:p>
            <a:pPr algn="l">
              <a:lnSpc>
                <a:spcPct val="150000"/>
              </a:lnSpc>
            </a:pPr>
            <a:r>
              <a:rPr lang="en-US" b="0" i="0" dirty="0">
                <a:solidFill>
                  <a:srgbClr val="000000"/>
                </a:solidFill>
                <a:effectLst/>
                <a:latin typeface="ui-sans-serif"/>
              </a:rPr>
              <a:t>3- The total number of flights is 300.03K.</a:t>
            </a:r>
          </a:p>
          <a:p>
            <a:pPr algn="l">
              <a:lnSpc>
                <a:spcPct val="150000"/>
              </a:lnSpc>
            </a:pPr>
            <a:r>
              <a:rPr lang="en-US" b="0" i="0" dirty="0">
                <a:solidFill>
                  <a:srgbClr val="000000"/>
                </a:solidFill>
                <a:effectLst/>
                <a:latin typeface="ui-sans-serif"/>
              </a:rPr>
              <a:t>4- Total price collected is 6 Billion.</a:t>
            </a:r>
          </a:p>
          <a:p>
            <a:pPr algn="l">
              <a:lnSpc>
                <a:spcPct val="150000"/>
              </a:lnSpc>
            </a:pPr>
            <a:endParaRPr lang="en-US" b="0" i="0" dirty="0">
              <a:solidFill>
                <a:srgbClr val="000000"/>
              </a:solidFill>
              <a:effectLst/>
              <a:latin typeface="ui-sans-serif"/>
            </a:endParaRPr>
          </a:p>
        </p:txBody>
      </p:sp>
      <p:pic>
        <p:nvPicPr>
          <p:cNvPr id="13" name="Picture 2" descr="Flyzy - Optimizing Travel Industry via Innovation">
            <a:extLst>
              <a:ext uri="{FF2B5EF4-FFF2-40B4-BE49-F238E27FC236}">
                <a16:creationId xmlns:a16="http://schemas.microsoft.com/office/drawing/2014/main" id="{5322885B-44E4-9AB9-EFC0-6247EB187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14" name="Number 1" descr="Number 1">
            <a:extLst>
              <a:ext uri="{FF2B5EF4-FFF2-40B4-BE49-F238E27FC236}">
                <a16:creationId xmlns:a16="http://schemas.microsoft.com/office/drawing/2014/main" id="{3F232ED9-3B8D-5EB4-3CAB-73AB4A8F4FA6}"/>
              </a:ext>
            </a:extLst>
          </p:cNvPr>
          <p:cNvSpPr/>
          <p:nvPr/>
        </p:nvSpPr>
        <p:spPr bwMode="blackWhite">
          <a:xfrm>
            <a:off x="718021" y="61759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6" name="TextBox 15">
            <a:extLst>
              <a:ext uri="{FF2B5EF4-FFF2-40B4-BE49-F238E27FC236}">
                <a16:creationId xmlns:a16="http://schemas.microsoft.com/office/drawing/2014/main" id="{8FDFDC6E-1FF7-3335-745B-9C3C9B12D454}"/>
              </a:ext>
            </a:extLst>
          </p:cNvPr>
          <p:cNvSpPr txBox="1"/>
          <p:nvPr/>
        </p:nvSpPr>
        <p:spPr>
          <a:xfrm>
            <a:off x="1241446" y="617590"/>
            <a:ext cx="6097190" cy="400110"/>
          </a:xfrm>
          <a:prstGeom prst="rect">
            <a:avLst/>
          </a:prstGeom>
          <a:noFill/>
        </p:spPr>
        <p:txBody>
          <a:bodyPr wrap="square">
            <a:spAutoFit/>
          </a:bodyPr>
          <a:lstStyle/>
          <a:p>
            <a:pPr marL="0" lvl="0" indent="0">
              <a:spcAft>
                <a:spcPts val="0"/>
              </a:spcAft>
              <a:buNone/>
              <a:defRPr/>
            </a:pPr>
            <a:r>
              <a:rPr lang="en-US" sz="2000" dirty="0">
                <a:solidFill>
                  <a:srgbClr val="D24726"/>
                </a:solidFill>
                <a:latin typeface="Segoe UI Semibold" panose="020B0702040204020203" pitchFamily="34" charset="0"/>
                <a:cs typeface="Segoe UI Semibold" panose="020B0702040204020203" pitchFamily="34" charset="0"/>
              </a:rPr>
              <a:t>DATA INSIGHTS</a:t>
            </a:r>
            <a:r>
              <a:rPr lang="en-US" sz="2000" dirty="0">
                <a:solidFill>
                  <a:prstClr val="black">
                    <a:lumMod val="75000"/>
                    <a:lumOff val="25000"/>
                  </a:prstClr>
                </a:solidFill>
                <a:cs typeface="Segoe UI"/>
              </a:rPr>
              <a:t> AND </a:t>
            </a:r>
            <a:r>
              <a:rPr lang="en-US" sz="2000" dirty="0">
                <a:solidFill>
                  <a:srgbClr val="D24726"/>
                </a:solidFill>
                <a:latin typeface="Segoe UI Semibold" panose="020B0702040204020203" pitchFamily="34" charset="0"/>
                <a:cs typeface="Segoe UI Semibold" panose="020B0702040204020203" pitchFamily="34" charset="0"/>
              </a:rPr>
              <a:t>VISUALIZATION</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9928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5F52-827D-27C7-A415-02A932FFE617}"/>
              </a:ext>
            </a:extLst>
          </p:cNvPr>
          <p:cNvSpPr>
            <a:spLocks noGrp="1"/>
          </p:cNvSpPr>
          <p:nvPr>
            <p:ph type="title"/>
          </p:nvPr>
        </p:nvSpPr>
        <p:spPr/>
        <p:txBody>
          <a:bodyPr/>
          <a:lstStyle/>
          <a:p>
            <a:r>
              <a:rPr lang="en-IN" dirty="0"/>
              <a:t>      </a:t>
            </a:r>
          </a:p>
        </p:txBody>
      </p:sp>
      <p:sp>
        <p:nvSpPr>
          <p:cNvPr id="6" name="Title 20">
            <a:extLst>
              <a:ext uri="{FF2B5EF4-FFF2-40B4-BE49-F238E27FC236}">
                <a16:creationId xmlns:a16="http://schemas.microsoft.com/office/drawing/2014/main" id="{9B1806EB-85ED-7203-5344-FEFBEB65037F}"/>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r>
              <a:rPr lang="en-IN" dirty="0"/>
              <a:t>     </a:t>
            </a:r>
            <a:endParaRPr lang="en-IN" dirty="0">
              <a:solidFill>
                <a:srgbClr val="C00000"/>
              </a:solidFill>
            </a:endParaRPr>
          </a:p>
        </p:txBody>
      </p:sp>
      <p:sp>
        <p:nvSpPr>
          <p:cNvPr id="8" name="Title 15">
            <a:extLst>
              <a:ext uri="{FF2B5EF4-FFF2-40B4-BE49-F238E27FC236}">
                <a16:creationId xmlns:a16="http://schemas.microsoft.com/office/drawing/2014/main" id="{F67C909B-AB9B-0768-28FF-9183A5B37C30}"/>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solidFill>
                <a:srgbClr val="C00000"/>
              </a:solidFill>
            </a:endParaRPr>
          </a:p>
        </p:txBody>
      </p:sp>
      <p:sp>
        <p:nvSpPr>
          <p:cNvPr id="10" name="Title 1">
            <a:extLst>
              <a:ext uri="{FF2B5EF4-FFF2-40B4-BE49-F238E27FC236}">
                <a16:creationId xmlns:a16="http://schemas.microsoft.com/office/drawing/2014/main" id="{DFB2AA6F-9B28-871F-E194-87AC0023D057}"/>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11" name="Grid" descr="grid plane">
            <a:extLst>
              <a:ext uri="{FF2B5EF4-FFF2-40B4-BE49-F238E27FC236}">
                <a16:creationId xmlns:a16="http://schemas.microsoft.com/office/drawing/2014/main" id="{F0AB7532-FDE6-6BC3-3F7C-B320908AEF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pic>
        <p:nvPicPr>
          <p:cNvPr id="13" name="Picture 2" descr="Flyzy - Optimizing Travel Industry via Innovation">
            <a:extLst>
              <a:ext uri="{FF2B5EF4-FFF2-40B4-BE49-F238E27FC236}">
                <a16:creationId xmlns:a16="http://schemas.microsoft.com/office/drawing/2014/main" id="{5322885B-44E4-9AB9-EFC0-6247EB187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14" name="Number 1" descr="Number 1">
            <a:extLst>
              <a:ext uri="{FF2B5EF4-FFF2-40B4-BE49-F238E27FC236}">
                <a16:creationId xmlns:a16="http://schemas.microsoft.com/office/drawing/2014/main" id="{3F232ED9-3B8D-5EB4-3CAB-73AB4A8F4FA6}"/>
              </a:ext>
            </a:extLst>
          </p:cNvPr>
          <p:cNvSpPr/>
          <p:nvPr/>
        </p:nvSpPr>
        <p:spPr bwMode="blackWhite">
          <a:xfrm>
            <a:off x="718021" y="61759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6" name="TextBox 15">
            <a:extLst>
              <a:ext uri="{FF2B5EF4-FFF2-40B4-BE49-F238E27FC236}">
                <a16:creationId xmlns:a16="http://schemas.microsoft.com/office/drawing/2014/main" id="{8FDFDC6E-1FF7-3335-745B-9C3C9B12D454}"/>
              </a:ext>
            </a:extLst>
          </p:cNvPr>
          <p:cNvSpPr txBox="1"/>
          <p:nvPr/>
        </p:nvSpPr>
        <p:spPr>
          <a:xfrm>
            <a:off x="1241446" y="617590"/>
            <a:ext cx="6097190" cy="400110"/>
          </a:xfrm>
          <a:prstGeom prst="rect">
            <a:avLst/>
          </a:prstGeom>
          <a:noFill/>
        </p:spPr>
        <p:txBody>
          <a:bodyPr wrap="square">
            <a:spAutoFit/>
          </a:bodyPr>
          <a:lstStyle/>
          <a:p>
            <a:pPr marL="0" lvl="0" indent="0">
              <a:spcAft>
                <a:spcPts val="0"/>
              </a:spcAft>
              <a:buNone/>
              <a:defRPr/>
            </a:pPr>
            <a:r>
              <a:rPr lang="en-US" sz="2000" dirty="0">
                <a:solidFill>
                  <a:srgbClr val="D24726"/>
                </a:solidFill>
                <a:latin typeface="Segoe UI Semibold" panose="020B0702040204020203" pitchFamily="34" charset="0"/>
                <a:cs typeface="Segoe UI Semibold" panose="020B0702040204020203" pitchFamily="34" charset="0"/>
              </a:rPr>
              <a:t>FINAL DASHBOARD</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684F1ADE-F153-0ABF-471E-ADBBC9312F15}"/>
              </a:ext>
            </a:extLst>
          </p:cNvPr>
          <p:cNvPicPr>
            <a:picLocks noChangeAspect="1"/>
          </p:cNvPicPr>
          <p:nvPr/>
        </p:nvPicPr>
        <p:blipFill>
          <a:blip r:embed="rId4"/>
          <a:stretch>
            <a:fillRect/>
          </a:stretch>
        </p:blipFill>
        <p:spPr>
          <a:xfrm>
            <a:off x="282746" y="1296402"/>
            <a:ext cx="9239873" cy="5059930"/>
          </a:xfrm>
          <a:prstGeom prst="rect">
            <a:avLst/>
          </a:prstGeom>
        </p:spPr>
      </p:pic>
    </p:spTree>
    <p:extLst>
      <p:ext uri="{BB962C8B-B14F-4D97-AF65-F5344CB8AC3E}">
        <p14:creationId xmlns:p14="http://schemas.microsoft.com/office/powerpoint/2010/main" val="429194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AE6E46-3CE9-6DDB-23EA-76890311F5A9}"/>
              </a:ext>
            </a:extLst>
          </p:cNvPr>
          <p:cNvSpPr>
            <a:spLocks noGrp="1"/>
          </p:cNvSpPr>
          <p:nvPr>
            <p:ph type="title"/>
          </p:nvPr>
        </p:nvSpPr>
        <p:spPr/>
        <p:txBody>
          <a:bodyPr/>
          <a:lstStyle/>
          <a:p>
            <a:r>
              <a:rPr lang="en-IN" dirty="0">
                <a:solidFill>
                  <a:srgbClr val="C00000"/>
                </a:solidFill>
              </a:rPr>
              <a:t>CONCLUSION:</a:t>
            </a:r>
          </a:p>
        </p:txBody>
      </p:sp>
      <p:pic>
        <p:nvPicPr>
          <p:cNvPr id="9" name="Picture 2" descr="Flyzy - Optimizing Travel Industry via Innovation">
            <a:extLst>
              <a:ext uri="{FF2B5EF4-FFF2-40B4-BE49-F238E27FC236}">
                <a16:creationId xmlns:a16="http://schemas.microsoft.com/office/drawing/2014/main" id="{7279786D-57FB-0B1E-A03D-102DE1F24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FC6347D-CB12-4580-D08E-A096B6F4103D}"/>
              </a:ext>
            </a:extLst>
          </p:cNvPr>
          <p:cNvSpPr txBox="1"/>
          <p:nvPr/>
        </p:nvSpPr>
        <p:spPr>
          <a:xfrm>
            <a:off x="900113" y="1318963"/>
            <a:ext cx="8343900" cy="5035353"/>
          </a:xfrm>
          <a:prstGeom prst="rect">
            <a:avLst/>
          </a:prstGeom>
          <a:noFill/>
        </p:spPr>
        <p:txBody>
          <a:bodyPr wrap="square">
            <a:spAutoFit/>
          </a:bodyPr>
          <a:lstStyle/>
          <a:p>
            <a:pPr algn="just">
              <a:lnSpc>
                <a:spcPct val="150000"/>
              </a:lnSpc>
            </a:pPr>
            <a:r>
              <a:rPr lang="en-US" b="0" i="0" dirty="0">
                <a:effectLst/>
                <a:latin typeface="Söhne"/>
              </a:rPr>
              <a:t>Examining the factors that influence the cost of airline tickets is essential for airlines to maintain competitiveness within the market. </a:t>
            </a:r>
          </a:p>
          <a:p>
            <a:pPr algn="just">
              <a:lnSpc>
                <a:spcPct val="150000"/>
              </a:lnSpc>
            </a:pPr>
            <a:r>
              <a:rPr lang="en-US" b="0" i="0" dirty="0">
                <a:effectLst/>
                <a:latin typeface="Söhne"/>
              </a:rPr>
              <a:t>By comprehending the impact of various elements such as flight duration, days remaining until departure, arrival and departure times, competition, seasonality, ancillary fees, as well as supply and demand on ticket prices, airlines can make well-informed choices regarding pricing strategies. </a:t>
            </a:r>
          </a:p>
          <a:p>
            <a:pPr algn="just">
              <a:lnSpc>
                <a:spcPct val="150000"/>
              </a:lnSpc>
            </a:pPr>
            <a:r>
              <a:rPr lang="en-US" b="0" i="0" dirty="0">
                <a:effectLst/>
                <a:latin typeface="Söhne"/>
              </a:rPr>
              <a:t>This enables them to attract customers effectively and maximize revenue. The valuable insights obtained from data analysis assist airlines in formulating pricing approaches that are specifically tailored to their unique market conditions. Consequently, this can result in enhanced profitability and customer satisfaction. By harnessing the power of data, airlines can stay ahead of the competition and deliver optimal value to their esteemed customers.</a:t>
            </a:r>
            <a:endParaRPr lang="en-US" b="0" i="0" dirty="0">
              <a:effectLst/>
              <a:latin typeface="ui-sans-serif"/>
            </a:endParaRPr>
          </a:p>
        </p:txBody>
      </p:sp>
    </p:spTree>
    <p:extLst>
      <p:ext uri="{BB962C8B-B14F-4D97-AF65-F5344CB8AC3E}">
        <p14:creationId xmlns:p14="http://schemas.microsoft.com/office/powerpoint/2010/main" val="385224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4CA5AFD-9DD0-1B8F-8973-58B15674F5CA}"/>
              </a:ext>
            </a:extLst>
          </p:cNvPr>
          <p:cNvPicPr>
            <a:picLocks noChangeAspect="1"/>
          </p:cNvPicPr>
          <p:nvPr/>
        </p:nvPicPr>
        <p:blipFill rotWithShape="1">
          <a:blip r:embed="rId2"/>
          <a:srcRect l="-1" t="4884" r="-985" b="14133"/>
          <a:stretch/>
        </p:blipFill>
        <p:spPr>
          <a:xfrm>
            <a:off x="307181" y="654168"/>
            <a:ext cx="11687175" cy="5549663"/>
          </a:xfrm>
          <a:prstGeom prst="rect">
            <a:avLst/>
          </a:prstGeom>
        </p:spPr>
      </p:pic>
    </p:spTree>
    <p:extLst>
      <p:ext uri="{BB962C8B-B14F-4D97-AF65-F5344CB8AC3E}">
        <p14:creationId xmlns:p14="http://schemas.microsoft.com/office/powerpoint/2010/main" val="187313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b="1" dirty="0">
                <a:solidFill>
                  <a:srgbClr val="C00000"/>
                </a:solidFill>
              </a:rPr>
              <a:t>INTRODUCTION</a:t>
            </a:r>
            <a:r>
              <a:rPr lang="en-US" dirty="0"/>
              <a:t>:</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34" name="TextBox 33">
            <a:extLst>
              <a:ext uri="{FF2B5EF4-FFF2-40B4-BE49-F238E27FC236}">
                <a16:creationId xmlns:a16="http://schemas.microsoft.com/office/drawing/2014/main" id="{B4AF7F44-7C3E-E1CB-2AFA-26337B61E1C6}"/>
              </a:ext>
            </a:extLst>
          </p:cNvPr>
          <p:cNvSpPr txBox="1"/>
          <p:nvPr/>
        </p:nvSpPr>
        <p:spPr>
          <a:xfrm>
            <a:off x="1085851" y="1582341"/>
            <a:ext cx="8015288" cy="3970318"/>
          </a:xfrm>
          <a:prstGeom prst="rect">
            <a:avLst/>
          </a:prstGeom>
          <a:noFill/>
        </p:spPr>
        <p:txBody>
          <a:bodyPr wrap="square">
            <a:spAutoFit/>
          </a:bodyPr>
          <a:lstStyle/>
          <a:p>
            <a:pPr algn="just"/>
            <a:r>
              <a:rPr lang="en-US" b="0" i="0" dirty="0" err="1">
                <a:solidFill>
                  <a:srgbClr val="000000"/>
                </a:solidFill>
                <a:effectLst/>
                <a:latin typeface="ui-sans-serif"/>
              </a:rPr>
              <a:t>Flyzy</a:t>
            </a:r>
            <a:r>
              <a:rPr lang="en-US" b="0" i="0" dirty="0">
                <a:solidFill>
                  <a:srgbClr val="000000"/>
                </a:solidFill>
                <a:effectLst/>
                <a:latin typeface="ui-sans-serif"/>
              </a:rPr>
              <a:t> is one-of-a-kind travel-tech platform that aims to transform modern-day travel into a completely hassle-free experience by bringing innovation and power of technology right to your fingertips, quite literally! It connects retailers, service providers, and other stakeholders facilitating air, road, and train travel with the passengers via its unique hi-tech AI-enabled platform.</a:t>
            </a:r>
          </a:p>
          <a:p>
            <a:pPr algn="just"/>
            <a:endParaRPr lang="en-US" dirty="0">
              <a:solidFill>
                <a:srgbClr val="000000"/>
              </a:solidFill>
              <a:latin typeface="ui-sans-serif"/>
            </a:endParaRPr>
          </a:p>
          <a:p>
            <a:pPr algn="just"/>
            <a:endParaRPr lang="en-US" b="0" i="0" dirty="0">
              <a:solidFill>
                <a:srgbClr val="000000"/>
              </a:solidFill>
              <a:effectLst/>
              <a:latin typeface="ui-sans-serif"/>
            </a:endParaRPr>
          </a:p>
          <a:p>
            <a:pPr algn="just"/>
            <a:r>
              <a:rPr lang="en-US" b="0" i="0" dirty="0">
                <a:solidFill>
                  <a:srgbClr val="000000"/>
                </a:solidFill>
                <a:effectLst/>
                <a:latin typeface="ui-sans-serif"/>
              </a:rPr>
              <a:t>Apart from creating safer, simpler, and more </a:t>
            </a:r>
            <a:r>
              <a:rPr lang="en-US" b="0" i="0" dirty="0" err="1">
                <a:solidFill>
                  <a:srgbClr val="000000"/>
                </a:solidFill>
                <a:effectLst/>
                <a:latin typeface="ui-sans-serif"/>
              </a:rPr>
              <a:t>personalised</a:t>
            </a:r>
            <a:r>
              <a:rPr lang="en-US" b="0" i="0" dirty="0">
                <a:solidFill>
                  <a:srgbClr val="000000"/>
                </a:solidFill>
                <a:effectLst/>
                <a:latin typeface="ui-sans-serif"/>
              </a:rPr>
              <a:t> experiences for the passengers, </a:t>
            </a:r>
            <a:r>
              <a:rPr lang="en-US" b="0" i="0" dirty="0" err="1">
                <a:solidFill>
                  <a:srgbClr val="000000"/>
                </a:solidFill>
                <a:effectLst/>
                <a:latin typeface="ui-sans-serif"/>
              </a:rPr>
              <a:t>Flyzy</a:t>
            </a:r>
            <a:r>
              <a:rPr lang="en-US" b="0" i="0" dirty="0">
                <a:solidFill>
                  <a:srgbClr val="000000"/>
                </a:solidFill>
                <a:effectLst/>
                <a:latin typeface="ui-sans-serif"/>
              </a:rPr>
              <a:t> also ensures commercial benefits for the service providers and stakeholders involved. </a:t>
            </a:r>
            <a:r>
              <a:rPr lang="en-US" b="0" i="0" dirty="0" err="1">
                <a:solidFill>
                  <a:srgbClr val="000000"/>
                </a:solidFill>
                <a:effectLst/>
                <a:latin typeface="ui-sans-serif"/>
              </a:rPr>
              <a:t>Flyzy's</a:t>
            </a:r>
            <a:r>
              <a:rPr lang="en-US" b="0" i="0" dirty="0">
                <a:solidFill>
                  <a:srgbClr val="000000"/>
                </a:solidFill>
                <a:effectLst/>
                <a:latin typeface="ui-sans-serif"/>
              </a:rPr>
              <a:t> services will soon be made available for other popular modes of travel like rail and road.</a:t>
            </a:r>
          </a:p>
          <a:p>
            <a:pPr algn="just"/>
            <a:endParaRPr lang="en-US" dirty="0">
              <a:solidFill>
                <a:srgbClr val="000000"/>
              </a:solidFill>
              <a:latin typeface="ui-sans-serif"/>
            </a:endParaRPr>
          </a:p>
          <a:p>
            <a:pPr algn="just"/>
            <a:endParaRPr lang="en-US" b="0" i="0" dirty="0">
              <a:solidFill>
                <a:srgbClr val="000000"/>
              </a:solidFill>
              <a:effectLst/>
              <a:latin typeface="ui-sans-serif"/>
            </a:endParaRPr>
          </a:p>
          <a:p>
            <a:pPr algn="just"/>
            <a:r>
              <a:rPr lang="en-US" b="1" i="0" dirty="0">
                <a:solidFill>
                  <a:srgbClr val="000000"/>
                </a:solidFill>
                <a:effectLst/>
                <a:latin typeface="ui-sans-serif"/>
                <a:hlinkClick r:id="rId3"/>
              </a:rPr>
              <a:t>http://www.flyzygo.com</a:t>
            </a:r>
            <a:endParaRPr lang="en-US" b="0" i="0" dirty="0">
              <a:solidFill>
                <a:srgbClr val="000000"/>
              </a:solidFill>
              <a:effectLst/>
              <a:latin typeface="ui-sans-serif"/>
            </a:endParaRPr>
          </a:p>
        </p:txBody>
      </p:sp>
      <p:pic>
        <p:nvPicPr>
          <p:cNvPr id="1026" name="Picture 2" descr="Flyzy - Optimizing Travel Industry via Innovation">
            <a:extLst>
              <a:ext uri="{FF2B5EF4-FFF2-40B4-BE49-F238E27FC236}">
                <a16:creationId xmlns:a16="http://schemas.microsoft.com/office/drawing/2014/main" id="{EB884342-CE0D-6E4A-DB18-FD0959AC4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72941F4-CB25-2684-4EA5-3A2C393C3823}"/>
              </a:ext>
            </a:extLst>
          </p:cNvPr>
          <p:cNvSpPr>
            <a:spLocks noGrp="1"/>
          </p:cNvSpPr>
          <p:nvPr>
            <p:ph type="title"/>
          </p:nvPr>
        </p:nvSpPr>
        <p:spPr>
          <a:xfrm>
            <a:off x="604434" y="448628"/>
            <a:ext cx="10983132" cy="747763"/>
          </a:xfrm>
        </p:spPr>
        <p:txBody>
          <a:bodyPr/>
          <a:lstStyle/>
          <a:p>
            <a:r>
              <a:rPr lang="en-US" b="1" dirty="0">
                <a:solidFill>
                  <a:srgbClr val="C00000"/>
                </a:solidFill>
              </a:rPr>
              <a:t>BUSINESS OBJECTIVES</a:t>
            </a:r>
            <a:r>
              <a:rPr lang="en-US" dirty="0">
                <a:solidFill>
                  <a:srgbClr val="C00000"/>
                </a:solidFill>
              </a:rPr>
              <a:t>:</a:t>
            </a:r>
          </a:p>
        </p:txBody>
      </p:sp>
      <p:pic>
        <p:nvPicPr>
          <p:cNvPr id="12" name="Grid" descr="grid plane">
            <a:extLst>
              <a:ext uri="{FF2B5EF4-FFF2-40B4-BE49-F238E27FC236}">
                <a16:creationId xmlns:a16="http://schemas.microsoft.com/office/drawing/2014/main" id="{8294DE25-EF8D-ED2E-81E3-A8C00C575EB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13" name="TextBox 12">
            <a:extLst>
              <a:ext uri="{FF2B5EF4-FFF2-40B4-BE49-F238E27FC236}">
                <a16:creationId xmlns:a16="http://schemas.microsoft.com/office/drawing/2014/main" id="{4DFB7B98-419A-2162-3C30-D111BE9A704E}"/>
              </a:ext>
            </a:extLst>
          </p:cNvPr>
          <p:cNvSpPr txBox="1"/>
          <p:nvPr/>
        </p:nvSpPr>
        <p:spPr>
          <a:xfrm>
            <a:off x="1127859" y="1839877"/>
            <a:ext cx="8015288" cy="3139321"/>
          </a:xfrm>
          <a:prstGeom prst="rect">
            <a:avLst/>
          </a:prstGeom>
          <a:noFill/>
        </p:spPr>
        <p:txBody>
          <a:bodyPr wrap="square">
            <a:spAutoFit/>
          </a:bodyPr>
          <a:lstStyle/>
          <a:p>
            <a:pPr algn="just"/>
            <a:r>
              <a:rPr lang="en-US" b="0" i="0" dirty="0">
                <a:solidFill>
                  <a:srgbClr val="000000"/>
                </a:solidFill>
                <a:effectLst/>
                <a:latin typeface="ui-sans-serif"/>
              </a:rPr>
              <a:t>The aviation industry is highly competitive, and airlines are always looking for ways to improve their operations and gain a competitive edge. </a:t>
            </a:r>
          </a:p>
          <a:p>
            <a:pPr algn="just"/>
            <a:endParaRPr lang="en-US" dirty="0">
              <a:solidFill>
                <a:srgbClr val="000000"/>
              </a:solidFill>
              <a:latin typeface="ui-sans-serif"/>
            </a:endParaRPr>
          </a:p>
          <a:p>
            <a:pPr algn="just"/>
            <a:endParaRPr lang="en-US" b="0" i="0" dirty="0">
              <a:solidFill>
                <a:srgbClr val="000000"/>
              </a:solidFill>
              <a:effectLst/>
              <a:latin typeface="ui-sans-serif"/>
            </a:endParaRPr>
          </a:p>
          <a:p>
            <a:pPr algn="just"/>
            <a:r>
              <a:rPr lang="en-US" b="0" i="0" dirty="0">
                <a:solidFill>
                  <a:srgbClr val="000000"/>
                </a:solidFill>
                <a:effectLst/>
                <a:latin typeface="ui-sans-serif"/>
              </a:rPr>
              <a:t>By </a:t>
            </a:r>
            <a:r>
              <a:rPr lang="en-US" b="0" i="0" dirty="0" err="1">
                <a:solidFill>
                  <a:srgbClr val="000000"/>
                </a:solidFill>
                <a:effectLst/>
                <a:latin typeface="ui-sans-serif"/>
              </a:rPr>
              <a:t>analysing</a:t>
            </a:r>
            <a:r>
              <a:rPr lang="en-US" b="0" i="0" dirty="0">
                <a:solidFill>
                  <a:srgbClr val="000000"/>
                </a:solidFill>
                <a:effectLst/>
                <a:latin typeface="ui-sans-serif"/>
              </a:rPr>
              <a:t> and </a:t>
            </a:r>
            <a:r>
              <a:rPr lang="en-US" b="0" i="0" dirty="0" err="1">
                <a:solidFill>
                  <a:srgbClr val="000000"/>
                </a:solidFill>
                <a:effectLst/>
                <a:latin typeface="ui-sans-serif"/>
              </a:rPr>
              <a:t>visualising</a:t>
            </a:r>
            <a:r>
              <a:rPr lang="en-US" b="0" i="0" dirty="0">
                <a:solidFill>
                  <a:srgbClr val="000000"/>
                </a:solidFill>
                <a:effectLst/>
                <a:latin typeface="ui-sans-serif"/>
              </a:rPr>
              <a:t> flight data using Power BI, airlines can gain insights into their performance and identify areas for improvement. </a:t>
            </a:r>
          </a:p>
          <a:p>
            <a:pPr algn="just"/>
            <a:endParaRPr lang="en-US" dirty="0">
              <a:solidFill>
                <a:srgbClr val="000000"/>
              </a:solidFill>
              <a:latin typeface="ui-sans-serif"/>
            </a:endParaRPr>
          </a:p>
          <a:p>
            <a:pPr algn="just"/>
            <a:r>
              <a:rPr lang="en-US" b="0" i="0" dirty="0">
                <a:solidFill>
                  <a:srgbClr val="000000"/>
                </a:solidFill>
                <a:effectLst/>
                <a:latin typeface="ui-sans-serif"/>
              </a:rPr>
              <a:t>These insights can help airlines improve operational efficiency, enhance passenger satisfaction, increase revenue.</a:t>
            </a:r>
            <a:endParaRPr lang="en-US" dirty="0">
              <a:solidFill>
                <a:srgbClr val="000000"/>
              </a:solidFill>
              <a:latin typeface="ui-sans-serif"/>
            </a:endParaRPr>
          </a:p>
          <a:p>
            <a:pPr algn="just"/>
            <a:endParaRPr lang="en-US" b="0" i="0" dirty="0">
              <a:solidFill>
                <a:srgbClr val="000000"/>
              </a:solidFill>
              <a:effectLst/>
              <a:latin typeface="ui-sans-serif"/>
            </a:endParaRPr>
          </a:p>
          <a:p>
            <a:pPr algn="just"/>
            <a:r>
              <a:rPr lang="en-US" b="1" i="0" dirty="0">
                <a:solidFill>
                  <a:srgbClr val="000000"/>
                </a:solidFill>
                <a:effectLst/>
                <a:latin typeface="ui-sans-serif"/>
                <a:hlinkClick r:id="rId3"/>
              </a:rPr>
              <a:t>http://www.flyzygo.com</a:t>
            </a:r>
            <a:endParaRPr lang="en-US" b="0" i="0" dirty="0">
              <a:solidFill>
                <a:srgbClr val="000000"/>
              </a:solidFill>
              <a:effectLst/>
              <a:latin typeface="ui-sans-serif"/>
            </a:endParaRPr>
          </a:p>
        </p:txBody>
      </p:sp>
      <p:pic>
        <p:nvPicPr>
          <p:cNvPr id="14" name="Picture 2" descr="Flyzy - Optimizing Travel Industry via Innovation">
            <a:extLst>
              <a:ext uri="{FF2B5EF4-FFF2-40B4-BE49-F238E27FC236}">
                <a16:creationId xmlns:a16="http://schemas.microsoft.com/office/drawing/2014/main" id="{77B912A0-2F8A-4D30-C7F3-4992C01D31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EF651FC-3D02-7DE6-6D41-1C32BC1A73A8}"/>
              </a:ext>
            </a:extLst>
          </p:cNvPr>
          <p:cNvSpPr>
            <a:spLocks noGrp="1"/>
          </p:cNvSpPr>
          <p:nvPr>
            <p:ph type="title"/>
          </p:nvPr>
        </p:nvSpPr>
        <p:spPr/>
        <p:txBody>
          <a:bodyPr/>
          <a:lstStyle/>
          <a:p>
            <a:r>
              <a:rPr lang="en-IN" dirty="0">
                <a:solidFill>
                  <a:srgbClr val="C00000"/>
                </a:solidFill>
              </a:rPr>
              <a:t>LEARNING GOALS:</a:t>
            </a:r>
          </a:p>
        </p:txBody>
      </p:sp>
      <p:sp>
        <p:nvSpPr>
          <p:cNvPr id="14" name="Title 1">
            <a:extLst>
              <a:ext uri="{FF2B5EF4-FFF2-40B4-BE49-F238E27FC236}">
                <a16:creationId xmlns:a16="http://schemas.microsoft.com/office/drawing/2014/main" id="{60813E69-3371-EFDA-C689-1404CDBD878E}"/>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15" name="Grid" descr="grid plane">
            <a:extLst>
              <a:ext uri="{FF2B5EF4-FFF2-40B4-BE49-F238E27FC236}">
                <a16:creationId xmlns:a16="http://schemas.microsoft.com/office/drawing/2014/main" id="{C8E64B0E-1381-37D7-54A4-6FCFB90B2F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pic>
        <p:nvPicPr>
          <p:cNvPr id="17" name="Picture 2" descr="Flyzy - Optimizing Travel Industry via Innovation">
            <a:extLst>
              <a:ext uri="{FF2B5EF4-FFF2-40B4-BE49-F238E27FC236}">
                <a16:creationId xmlns:a16="http://schemas.microsoft.com/office/drawing/2014/main" id="{E8FEC5F7-BEA7-C377-36AD-50A0568E9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E877DE62-ED09-9A1B-DC4E-28B4CCC4BAC6}"/>
              </a:ext>
            </a:extLst>
          </p:cNvPr>
          <p:cNvSpPr txBox="1"/>
          <p:nvPr/>
        </p:nvSpPr>
        <p:spPr>
          <a:xfrm>
            <a:off x="1226938" y="1467594"/>
            <a:ext cx="7681317" cy="5262979"/>
          </a:xfrm>
          <a:prstGeom prst="rect">
            <a:avLst/>
          </a:prstGeom>
          <a:noFill/>
        </p:spPr>
        <p:txBody>
          <a:bodyPr wrap="square">
            <a:spAutoFit/>
          </a:bodyPr>
          <a:lstStyle/>
          <a:p>
            <a:pPr marL="342900" indent="-342900" algn="l">
              <a:buFont typeface="Wingdings" panose="05000000000000000000" pitchFamily="2" charset="2"/>
              <a:buChar char="ü"/>
            </a:pPr>
            <a:r>
              <a:rPr lang="en-US" sz="2800" b="0" i="0" dirty="0">
                <a:solidFill>
                  <a:srgbClr val="000000"/>
                </a:solidFill>
                <a:effectLst/>
                <a:latin typeface="ui-sans-serif"/>
              </a:rPr>
              <a:t>Develop proficiency in data analysis and visualization using Power BI.</a:t>
            </a:r>
          </a:p>
          <a:p>
            <a:pPr algn="l"/>
            <a:endParaRPr lang="en-US" sz="2800" b="0" i="0" dirty="0">
              <a:solidFill>
                <a:srgbClr val="000000"/>
              </a:solidFill>
              <a:effectLst/>
              <a:latin typeface="ui-sans-serif"/>
            </a:endParaRPr>
          </a:p>
          <a:p>
            <a:pPr marL="342900" indent="-342900" algn="l">
              <a:buFont typeface="Wingdings" panose="05000000000000000000" pitchFamily="2" charset="2"/>
              <a:buChar char="ü"/>
            </a:pPr>
            <a:r>
              <a:rPr lang="en-US" sz="2800" b="0" i="0" dirty="0">
                <a:solidFill>
                  <a:srgbClr val="000000"/>
                </a:solidFill>
                <a:effectLst/>
                <a:latin typeface="ui-sans-serif"/>
              </a:rPr>
              <a:t>Learn to work with large and complex datasets from the aviation industry.</a:t>
            </a:r>
          </a:p>
          <a:p>
            <a:pPr algn="l"/>
            <a:endParaRPr lang="en-US" sz="2800" b="0" i="0" dirty="0">
              <a:solidFill>
                <a:srgbClr val="000000"/>
              </a:solidFill>
              <a:effectLst/>
              <a:latin typeface="ui-sans-serif"/>
            </a:endParaRPr>
          </a:p>
          <a:p>
            <a:pPr marL="342900" indent="-342900" algn="l">
              <a:buFont typeface="Wingdings" panose="05000000000000000000" pitchFamily="2" charset="2"/>
              <a:buChar char="ü"/>
            </a:pPr>
            <a:r>
              <a:rPr lang="en-US" sz="2800" b="0" i="0" dirty="0">
                <a:solidFill>
                  <a:srgbClr val="000000"/>
                </a:solidFill>
                <a:effectLst/>
                <a:latin typeface="ui-sans-serif"/>
              </a:rPr>
              <a:t>Develop skills in data cleaning, transformation, and manipulation.</a:t>
            </a:r>
          </a:p>
          <a:p>
            <a:pPr algn="l"/>
            <a:endParaRPr lang="en-US" sz="2800" b="0" i="0" dirty="0">
              <a:solidFill>
                <a:srgbClr val="000000"/>
              </a:solidFill>
              <a:effectLst/>
              <a:latin typeface="ui-sans-serif"/>
            </a:endParaRPr>
          </a:p>
          <a:p>
            <a:pPr marL="342900" indent="-342900" algn="l">
              <a:buFont typeface="Wingdings" panose="05000000000000000000" pitchFamily="2" charset="2"/>
              <a:buChar char="ü"/>
            </a:pPr>
            <a:r>
              <a:rPr lang="en-US" sz="2800" b="0" i="0" dirty="0">
                <a:solidFill>
                  <a:srgbClr val="000000"/>
                </a:solidFill>
                <a:effectLst/>
                <a:latin typeface="ui-sans-serif"/>
              </a:rPr>
              <a:t>Learn to identify patterns and trends in flight data, and derive insights to improve airline operations.</a:t>
            </a:r>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C00000"/>
                </a:solidFill>
              </a:rPr>
              <a:t>PROJECT HAS DONE IN THREE PARTS: </a:t>
            </a:r>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870272" y="1354201"/>
            <a:ext cx="5701978"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err="1">
                <a:solidFill>
                  <a:prstClr val="black">
                    <a:lumMod val="75000"/>
                    <a:lumOff val="25000"/>
                  </a:prstClr>
                </a:solidFill>
                <a:latin typeface="Segoe UI" panose="020B0502040204020203" pitchFamily="34" charset="0"/>
                <a:cs typeface="Segoe UI" panose="020B0502040204020203" pitchFamily="34" charset="0"/>
              </a:rPr>
              <a:t>Flyzy</a:t>
            </a:r>
            <a:r>
              <a:rPr lang="en-US" sz="1600" dirty="0">
                <a:solidFill>
                  <a:prstClr val="black">
                    <a:lumMod val="75000"/>
                    <a:lumOff val="25000"/>
                  </a:prstClr>
                </a:solidFill>
                <a:latin typeface="Segoe UI" panose="020B0502040204020203" pitchFamily="34" charset="0"/>
                <a:cs typeface="Segoe UI" panose="020B0502040204020203" pitchFamily="34" charset="0"/>
              </a:rPr>
              <a:t>: flight data analysis project has been done in three parts.</a:t>
            </a:r>
            <a:br>
              <a:rPr lang="en-US" sz="1600" dirty="0">
                <a:solidFill>
                  <a:prstClr val="black">
                    <a:lumMod val="75000"/>
                    <a:lumOff val="25000"/>
                  </a:prstClr>
                </a:solidFill>
                <a:latin typeface="Segoe UI" panose="020B0502040204020203" pitchFamily="34" charset="0"/>
                <a:cs typeface="Segoe UI" panose="020B0502040204020203" pitchFamily="34" charset="0"/>
              </a:rPr>
            </a:br>
            <a:br>
              <a:rPr lang="en-US" sz="1600" dirty="0">
                <a:solidFill>
                  <a:prstClr val="black">
                    <a:lumMod val="75000"/>
                    <a:lumOff val="25000"/>
                  </a:prstClr>
                </a:solidFill>
                <a:latin typeface="Segoe UI" panose="020B0502040204020203" pitchFamily="34" charset="0"/>
                <a:cs typeface="Segoe UI" panose="020B0502040204020203" pitchFamily="34" charset="0"/>
              </a:rPr>
            </a:br>
            <a:r>
              <a:rPr lang="en-US" sz="1600" dirty="0">
                <a:solidFill>
                  <a:prstClr val="black">
                    <a:lumMod val="75000"/>
                    <a:lumOff val="25000"/>
                  </a:prstClr>
                </a:solidFill>
                <a:latin typeface="Segoe UI" panose="020B0502040204020203" pitchFamily="34" charset="0"/>
                <a:cs typeface="Segoe UI" panose="020B0502040204020203" pitchFamily="34" charset="0"/>
              </a:rPr>
              <a:t>Each part has some specific steps which has been performed accordingly.</a:t>
            </a:r>
            <a:br>
              <a:rPr lang="en-US" sz="1600" dirty="0">
                <a:solidFill>
                  <a:prstClr val="black">
                    <a:lumMod val="75000"/>
                    <a:lumOff val="25000"/>
                  </a:prstClr>
                </a:solidFill>
                <a:latin typeface="Segoe UI" panose="020B0502040204020203" pitchFamily="34" charset="0"/>
                <a:cs typeface="Segoe UI" panose="020B0502040204020203" pitchFamily="34" charset="0"/>
              </a:rPr>
            </a:br>
            <a:br>
              <a:rPr lang="en-US" sz="1600" dirty="0">
                <a:solidFill>
                  <a:prstClr val="black">
                    <a:lumMod val="75000"/>
                    <a:lumOff val="25000"/>
                  </a:prstClr>
                </a:solidFill>
                <a:latin typeface="Segoe UI" panose="020B0502040204020203" pitchFamily="34" charset="0"/>
                <a:cs typeface="Segoe UI" panose="020B0502040204020203" pitchFamily="34" charset="0"/>
              </a:rPr>
            </a:br>
            <a:r>
              <a:rPr lang="en-US" sz="1600" dirty="0">
                <a:solidFill>
                  <a:prstClr val="black">
                    <a:lumMod val="75000"/>
                    <a:lumOff val="25000"/>
                  </a:prstClr>
                </a:solidFill>
                <a:latin typeface="Segoe UI" panose="020B0502040204020203" pitchFamily="34" charset="0"/>
                <a:cs typeface="Segoe UI" panose="020B0502040204020203" pitchFamily="34" charset="0"/>
              </a:rPr>
              <a:t>All part’s steps are explained below: </a:t>
            </a: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474516" y="3651363"/>
            <a:ext cx="2390128"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Steps To Perform Data Analysis:</a:t>
            </a: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546159"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8" y="4097314"/>
            <a:ext cx="3393928" cy="233206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Connecting to </a:t>
            </a:r>
            <a:r>
              <a:rPr lang="en-US" dirty="0">
                <a:solidFill>
                  <a:srgbClr val="D24726"/>
                </a:solidFill>
                <a:latin typeface="Segoe UI Semibold" panose="020B0702040204020203" pitchFamily="34" charset="0"/>
                <a:cs typeface="Segoe UI Semibold" panose="020B0702040204020203" pitchFamily="34" charset="0"/>
              </a:rPr>
              <a:t>Data Source</a:t>
            </a:r>
            <a:r>
              <a:rPr lang="en-US" dirty="0">
                <a:solidFill>
                  <a:prstClr val="black">
                    <a:lumMod val="75000"/>
                    <a:lumOff val="25000"/>
                  </a:prstClr>
                </a:solidFill>
                <a:cs typeface="Segoe UI"/>
              </a:rPr>
              <a:t> And </a:t>
            </a:r>
            <a:r>
              <a:rPr lang="en-US" dirty="0">
                <a:solidFill>
                  <a:srgbClr val="D24726"/>
                </a:solidFill>
                <a:latin typeface="Segoe UI Semibold" panose="020B0702040204020203" pitchFamily="34" charset="0"/>
                <a:cs typeface="Segoe UI Semibold" panose="020B0702040204020203" pitchFamily="34" charset="0"/>
              </a:rPr>
              <a:t>Cleaning data</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ct val="100000"/>
              </a:lnSpc>
              <a:buNone/>
            </a:pPr>
            <a:r>
              <a:rPr lang="en-US" b="0" i="0" dirty="0">
                <a:solidFill>
                  <a:srgbClr val="000000"/>
                </a:solidFill>
                <a:effectLst/>
                <a:latin typeface="ui-sans-serif"/>
              </a:rPr>
              <a:t>In this data analysis project, we started by checking for missing values in the data and handled them appropriately.</a:t>
            </a:r>
          </a:p>
          <a:p>
            <a:pPr marL="0" indent="0" algn="l">
              <a:lnSpc>
                <a:spcPct val="100000"/>
              </a:lnSpc>
              <a:buNone/>
            </a:pPr>
            <a:r>
              <a:rPr lang="en-US" b="0" i="0" dirty="0">
                <a:solidFill>
                  <a:srgbClr val="000000"/>
                </a:solidFill>
                <a:effectLst/>
                <a:latin typeface="ui-sans-serif"/>
              </a:rPr>
              <a:t>This is important because missing values can affect the accuracy and reliability of our analysis. We used appropriate methods such as dropping not useful columns.</a:t>
            </a:r>
          </a:p>
          <a:p>
            <a:pPr marL="0" lvl="0" indent="0">
              <a:spcAft>
                <a:spcPts val="0"/>
              </a:spcAft>
              <a:buNone/>
              <a:defRPr/>
            </a:pP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344787" y="400807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4754625" y="4118746"/>
            <a:ext cx="3345310" cy="235317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lnSpc>
                <a:spcPct val="110000"/>
              </a:lnSpc>
              <a:spcBef>
                <a:spcPts val="0"/>
              </a:spcBef>
              <a:spcAft>
                <a:spcPts val="0"/>
              </a:spcAft>
              <a:buNone/>
            </a:pPr>
            <a:r>
              <a:rPr lang="en-US" kern="1200" dirty="0">
                <a:solidFill>
                  <a:srgbClr val="D24726"/>
                </a:solidFill>
                <a:effectLst/>
                <a:latin typeface="Segoe UI Semibold" panose="020B0702040204020203" pitchFamily="34" charset="0"/>
                <a:ea typeface="+mn-ea"/>
                <a:cs typeface="Segoe UI Semibold" panose="020B0702040204020203" pitchFamily="34" charset="0"/>
              </a:rPr>
              <a:t>Exploratory data Analysis (EDA)</a:t>
            </a:r>
          </a:p>
          <a:p>
            <a:pPr marL="0" indent="0" algn="l" rtl="0" eaLnBrk="1" latinLnBrk="0" hangingPunct="1">
              <a:lnSpc>
                <a:spcPct val="110000"/>
              </a:lnSpc>
              <a:spcBef>
                <a:spcPts val="0"/>
              </a:spcBef>
              <a:spcAft>
                <a:spcPts val="0"/>
              </a:spcAft>
              <a:buNone/>
            </a:pPr>
            <a:endParaRPr lang="en-US" kern="1200" dirty="0">
              <a:solidFill>
                <a:srgbClr val="D24726"/>
              </a:solidFill>
              <a:effectLst/>
              <a:latin typeface="Segoe UI Semibold" panose="020B0702040204020203" pitchFamily="34" charset="0"/>
              <a:ea typeface="+mn-ea"/>
              <a:cs typeface="Segoe UI Semibold" panose="020B0702040204020203" pitchFamily="34" charset="0"/>
            </a:endParaRPr>
          </a:p>
          <a:p>
            <a:pPr marL="0" indent="0">
              <a:lnSpc>
                <a:spcPct val="110000"/>
              </a:lnSpc>
              <a:spcBef>
                <a:spcPts val="0"/>
              </a:spcBef>
              <a:spcAft>
                <a:spcPts val="0"/>
              </a:spcAft>
              <a:buNone/>
            </a:pPr>
            <a:r>
              <a:rPr lang="en-US" b="0" i="0" dirty="0">
                <a:solidFill>
                  <a:srgbClr val="000000"/>
                </a:solidFill>
                <a:effectLst/>
                <a:latin typeface="ui-sans-serif"/>
              </a:rPr>
              <a:t>Visualize the distribution of flight ticket prices</a:t>
            </a:r>
            <a:r>
              <a:rPr lang="en-IN" b="0" i="0" dirty="0">
                <a:solidFill>
                  <a:srgbClr val="000000"/>
                </a:solidFill>
                <a:latin typeface="ui-sans-serif"/>
              </a:rPr>
              <a:t>.</a:t>
            </a:r>
          </a:p>
          <a:p>
            <a:pPr marL="0" indent="0" algn="l">
              <a:lnSpc>
                <a:spcPct val="110000"/>
              </a:lnSpc>
              <a:buNone/>
            </a:pPr>
            <a:r>
              <a:rPr lang="en-US" b="0" i="0" dirty="0">
                <a:solidFill>
                  <a:srgbClr val="000000"/>
                </a:solidFill>
                <a:effectLst/>
                <a:latin typeface="ui-sans-serif"/>
              </a:rPr>
              <a:t>Identify patterns, trends, and relationships between variables such as location of boarding, flight duration, and number of stops.</a:t>
            </a:r>
          </a:p>
          <a:p>
            <a:pPr marL="0" indent="0">
              <a:lnSpc>
                <a:spcPct val="110000"/>
              </a:lnSpc>
              <a:buNone/>
            </a:pPr>
            <a:r>
              <a:rPr lang="en-US" b="0" i="0" dirty="0">
                <a:solidFill>
                  <a:srgbClr val="000000"/>
                </a:solidFill>
                <a:effectLst/>
                <a:latin typeface="ui-sans-serif"/>
              </a:rPr>
              <a:t>Use descriptive statistics to summarize the data. </a:t>
            </a:r>
          </a:p>
          <a:p>
            <a:pPr marL="0" indent="0">
              <a:lnSpc>
                <a:spcPct val="110000"/>
              </a:lnSpc>
              <a:buNone/>
            </a:pPr>
            <a:r>
              <a:rPr lang="en-US" b="0" i="0" dirty="0">
                <a:solidFill>
                  <a:srgbClr val="000000"/>
                </a:solidFill>
                <a:effectLst/>
                <a:latin typeface="ui-sans-serif"/>
              </a:rPr>
              <a:t>Validate assumptions and detect outliers and other anomalies in the data</a:t>
            </a:r>
          </a:p>
          <a:p>
            <a:pPr marL="0" indent="0" algn="l">
              <a:lnSpc>
                <a:spcPct val="110000"/>
              </a:lnSpc>
              <a:buNone/>
            </a:pPr>
            <a:endParaRPr lang="en-US" b="0" i="0" dirty="0">
              <a:solidFill>
                <a:srgbClr val="000000"/>
              </a:solidFill>
              <a:effectLst/>
              <a:latin typeface="ui-sans-serif"/>
            </a:endParaRPr>
          </a:p>
          <a:p>
            <a:pPr marL="0" indent="0" algn="l">
              <a:lnSpc>
                <a:spcPct val="110000"/>
              </a:lnSpc>
              <a:buNone/>
            </a:pPr>
            <a:endParaRPr lang="en-US" b="0" i="0" dirty="0">
              <a:solidFill>
                <a:srgbClr val="000000"/>
              </a:solidFill>
              <a:effectLst/>
              <a:latin typeface="ui-sans-serif"/>
            </a:endParaRPr>
          </a:p>
          <a:p>
            <a:pPr marL="0" indent="0">
              <a:lnSpc>
                <a:spcPct val="110000"/>
              </a:lnSpc>
              <a:spcBef>
                <a:spcPts val="0"/>
              </a:spcBef>
              <a:spcAft>
                <a:spcPts val="0"/>
              </a:spcAft>
              <a:buNone/>
            </a:pPr>
            <a:endParaRPr lang="en-US" b="0" i="0" dirty="0">
              <a:solidFill>
                <a:srgbClr val="000000"/>
              </a:solidFill>
              <a:effectLst/>
              <a:latin typeface="ui-sans-serif"/>
            </a:endParaRPr>
          </a:p>
        </p:txBody>
      </p:sp>
      <p:pic>
        <p:nvPicPr>
          <p:cNvPr id="12" name="Picture 2" descr="Flyzy - Optimizing Travel Industry via Innovation">
            <a:extLst>
              <a:ext uri="{FF2B5EF4-FFF2-40B4-BE49-F238E27FC236}">
                <a16:creationId xmlns:a16="http://schemas.microsoft.com/office/drawing/2014/main" id="{209D0DD7-FF56-F38B-49F9-0EF1B499B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20" name="Number 2" descr="Number 2">
            <a:extLst>
              <a:ext uri="{FF2B5EF4-FFF2-40B4-BE49-F238E27FC236}">
                <a16:creationId xmlns:a16="http://schemas.microsoft.com/office/drawing/2014/main" id="{AB3DEF91-D1F8-454F-90A9-45C8C2FBCDFC}"/>
              </a:ext>
            </a:extLst>
          </p:cNvPr>
          <p:cNvSpPr/>
          <p:nvPr/>
        </p:nvSpPr>
        <p:spPr bwMode="blackWhite">
          <a:xfrm>
            <a:off x="8062328" y="404379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25" name="Step 1">
            <a:extLst>
              <a:ext uri="{FF2B5EF4-FFF2-40B4-BE49-F238E27FC236}">
                <a16:creationId xmlns:a16="http://schemas.microsoft.com/office/drawing/2014/main" id="{32052127-F045-A53E-9FA1-8177B36A8F86}"/>
              </a:ext>
            </a:extLst>
          </p:cNvPr>
          <p:cNvSpPr txBox="1">
            <a:spLocks/>
          </p:cNvSpPr>
          <p:nvPr/>
        </p:nvSpPr>
        <p:spPr>
          <a:xfrm>
            <a:off x="8472166" y="4097313"/>
            <a:ext cx="3393928" cy="233206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srgbClr val="D24726"/>
                </a:solidFill>
                <a:latin typeface="Segoe UI Semibold" panose="020B0702040204020203" pitchFamily="34" charset="0"/>
                <a:cs typeface="Segoe UI Semibold" panose="020B0702040204020203" pitchFamily="34" charset="0"/>
              </a:rPr>
              <a:t>Data Insights</a:t>
            </a:r>
            <a:r>
              <a:rPr lang="en-US" dirty="0">
                <a:solidFill>
                  <a:prstClr val="black">
                    <a:lumMod val="75000"/>
                    <a:lumOff val="25000"/>
                  </a:prstClr>
                </a:solidFill>
                <a:cs typeface="Segoe UI"/>
              </a:rPr>
              <a:t> And </a:t>
            </a:r>
            <a:r>
              <a:rPr lang="en-US" dirty="0">
                <a:solidFill>
                  <a:srgbClr val="D24726"/>
                </a:solidFill>
                <a:latin typeface="Segoe UI Semibold" panose="020B0702040204020203" pitchFamily="34" charset="0"/>
                <a:cs typeface="Segoe UI Semibold" panose="020B0702040204020203" pitchFamily="34" charset="0"/>
              </a:rPr>
              <a:t>Visualization</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ct val="100000"/>
              </a:lnSpc>
              <a:spcBef>
                <a:spcPts val="600"/>
              </a:spcBef>
              <a:buNone/>
            </a:pPr>
            <a:r>
              <a:rPr lang="en-US" sz="1050" b="0" i="0" dirty="0">
                <a:solidFill>
                  <a:srgbClr val="000000"/>
                </a:solidFill>
                <a:effectLst/>
                <a:latin typeface="ui-sans-serif"/>
              </a:rPr>
              <a:t>Create interactive dashboards and visualizations to present the results of the exploratory data analysis</a:t>
            </a:r>
          </a:p>
          <a:p>
            <a:pPr marL="0" indent="0" algn="l">
              <a:lnSpc>
                <a:spcPct val="100000"/>
              </a:lnSpc>
              <a:spcBef>
                <a:spcPts val="600"/>
              </a:spcBef>
              <a:buNone/>
            </a:pPr>
            <a:r>
              <a:rPr lang="en-US" sz="1050" b="0" i="0" dirty="0">
                <a:solidFill>
                  <a:srgbClr val="000000"/>
                </a:solidFill>
                <a:effectLst/>
                <a:latin typeface="ui-sans-serif"/>
              </a:rPr>
              <a:t>Highlight key insights and trends in the data such as the relationship between flight ticket price and flight duration</a:t>
            </a:r>
          </a:p>
          <a:p>
            <a:pPr marL="0" indent="0" algn="l">
              <a:lnSpc>
                <a:spcPct val="100000"/>
              </a:lnSpc>
              <a:spcBef>
                <a:spcPts val="600"/>
              </a:spcBef>
              <a:buNone/>
            </a:pPr>
            <a:r>
              <a:rPr lang="en-US" sz="1050" b="0" i="0" dirty="0">
                <a:solidFill>
                  <a:srgbClr val="000000"/>
                </a:solidFill>
                <a:effectLst/>
                <a:latin typeface="ui-sans-serif"/>
              </a:rPr>
              <a:t>Use histograms, scatter plots, and box plots to display the distribution of the data and identify patterns and trends</a:t>
            </a:r>
          </a:p>
          <a:p>
            <a:pPr marL="0" indent="0" algn="l">
              <a:lnSpc>
                <a:spcPct val="100000"/>
              </a:lnSpc>
              <a:spcBef>
                <a:spcPts val="600"/>
              </a:spcBef>
              <a:buNone/>
            </a:pPr>
            <a:r>
              <a:rPr lang="en-US" sz="1050" b="0" i="0" dirty="0">
                <a:solidFill>
                  <a:srgbClr val="000000"/>
                </a:solidFill>
                <a:effectLst/>
                <a:latin typeface="ui-sans-serif"/>
              </a:rPr>
              <a:t>Use interactive filters to allow the users to explore the data and discover insights</a:t>
            </a:r>
          </a:p>
          <a:p>
            <a:pPr marL="0" lvl="0" indent="0">
              <a:spcAft>
                <a:spcPts val="0"/>
              </a:spcAft>
              <a:buNone/>
              <a:defRPr/>
            </a:pP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6ED338B3-ECA9-FBD0-788F-A6EF3640E457}"/>
              </a:ext>
            </a:extLst>
          </p:cNvPr>
          <p:cNvSpPr>
            <a:spLocks noGrp="1"/>
          </p:cNvSpPr>
          <p:nvPr>
            <p:ph type="title"/>
          </p:nvPr>
        </p:nvSpPr>
        <p:spPr/>
        <p:txBody>
          <a:bodyPr/>
          <a:lstStyle/>
          <a:p>
            <a:r>
              <a:rPr lang="en-IN" dirty="0"/>
              <a:t>      CONNECTING TO </a:t>
            </a:r>
            <a:r>
              <a:rPr lang="en-IN" dirty="0">
                <a:solidFill>
                  <a:srgbClr val="C00000"/>
                </a:solidFill>
              </a:rPr>
              <a:t>DATA SOURCE</a:t>
            </a:r>
            <a:r>
              <a:rPr lang="en-IN" dirty="0"/>
              <a:t> AND </a:t>
            </a:r>
            <a:r>
              <a:rPr lang="en-IN" dirty="0">
                <a:solidFill>
                  <a:srgbClr val="C00000"/>
                </a:solidFill>
              </a:rPr>
              <a:t>CLEANING DATA</a:t>
            </a:r>
          </a:p>
        </p:txBody>
      </p:sp>
      <p:sp>
        <p:nvSpPr>
          <p:cNvPr id="30" name="Title 1">
            <a:extLst>
              <a:ext uri="{FF2B5EF4-FFF2-40B4-BE49-F238E27FC236}">
                <a16:creationId xmlns:a16="http://schemas.microsoft.com/office/drawing/2014/main" id="{02123FCA-4013-D6FE-92E0-9AF58C67C794}"/>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31" name="Grid" descr="grid plane">
            <a:extLst>
              <a:ext uri="{FF2B5EF4-FFF2-40B4-BE49-F238E27FC236}">
                <a16:creationId xmlns:a16="http://schemas.microsoft.com/office/drawing/2014/main" id="{6EF4B785-6F3E-26AD-E777-1FA82F2E33A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32" name="TextBox 31">
            <a:extLst>
              <a:ext uri="{FF2B5EF4-FFF2-40B4-BE49-F238E27FC236}">
                <a16:creationId xmlns:a16="http://schemas.microsoft.com/office/drawing/2014/main" id="{E3F433B8-80F6-78CA-1CC7-8568C636BAB3}"/>
              </a:ext>
            </a:extLst>
          </p:cNvPr>
          <p:cNvSpPr txBox="1"/>
          <p:nvPr/>
        </p:nvSpPr>
        <p:spPr>
          <a:xfrm>
            <a:off x="1127859" y="1405005"/>
            <a:ext cx="8015288" cy="5940088"/>
          </a:xfrm>
          <a:prstGeom prst="rect">
            <a:avLst/>
          </a:prstGeom>
          <a:noFill/>
        </p:spPr>
        <p:txBody>
          <a:bodyPr wrap="square">
            <a:spAutoFit/>
          </a:bodyPr>
          <a:lstStyle/>
          <a:p>
            <a:pPr algn="l">
              <a:lnSpc>
                <a:spcPct val="150000"/>
              </a:lnSpc>
            </a:pPr>
            <a:r>
              <a:rPr lang="en-US" sz="1600" i="0" dirty="0">
                <a:solidFill>
                  <a:srgbClr val="000000"/>
                </a:solidFill>
                <a:effectLst/>
                <a:latin typeface="ui-sans-serif"/>
              </a:rPr>
              <a:t>The first step in this project is to clean and prepare the flight ticket price dataset. </a:t>
            </a:r>
          </a:p>
          <a:p>
            <a:pPr algn="l">
              <a:lnSpc>
                <a:spcPct val="150000"/>
              </a:lnSpc>
            </a:pPr>
            <a:r>
              <a:rPr lang="en-US" sz="1600" i="0" dirty="0">
                <a:solidFill>
                  <a:srgbClr val="000000"/>
                </a:solidFill>
                <a:effectLst/>
                <a:latin typeface="ui-sans-serif"/>
              </a:rPr>
              <a:t>This step is crucial for ensuring the accuracy and reliability of the results. It involves checking for missing values, transforming and aggregating the data, and verifying its quality and integrity. </a:t>
            </a:r>
          </a:p>
          <a:p>
            <a:pPr algn="l">
              <a:lnSpc>
                <a:spcPct val="150000"/>
              </a:lnSpc>
            </a:pPr>
            <a:r>
              <a:rPr lang="en-US" sz="1600" i="0" dirty="0">
                <a:solidFill>
                  <a:srgbClr val="000000"/>
                </a:solidFill>
                <a:effectLst/>
                <a:latin typeface="ui-sans-serif"/>
              </a:rPr>
              <a:t>The goal is to have a clean and well-structured dataset that is ready for further analysis.</a:t>
            </a:r>
          </a:p>
          <a:p>
            <a:pPr marL="285750" indent="-285750" algn="l">
              <a:lnSpc>
                <a:spcPct val="150000"/>
              </a:lnSpc>
              <a:buFont typeface="Wingdings" panose="05000000000000000000" pitchFamily="2" charset="2"/>
              <a:buChar char="ü"/>
            </a:pPr>
            <a:r>
              <a:rPr lang="en-US" sz="1600" i="0" dirty="0">
                <a:solidFill>
                  <a:srgbClr val="000000"/>
                </a:solidFill>
                <a:effectLst/>
                <a:latin typeface="ui-sans-serif"/>
              </a:rPr>
              <a:t>Load the flight ticket price dataset into Power BI</a:t>
            </a:r>
          </a:p>
          <a:p>
            <a:pPr marL="285750" indent="-285750" algn="l">
              <a:lnSpc>
                <a:spcPct val="150000"/>
              </a:lnSpc>
              <a:buFont typeface="Wingdings" panose="05000000000000000000" pitchFamily="2" charset="2"/>
              <a:buChar char="ü"/>
            </a:pPr>
            <a:r>
              <a:rPr lang="en-US" sz="1600" i="0" dirty="0">
                <a:solidFill>
                  <a:srgbClr val="000000"/>
                </a:solidFill>
                <a:effectLst/>
                <a:latin typeface="ui-sans-serif"/>
              </a:rPr>
              <a:t>Check for missing values and handle them appropriately</a:t>
            </a:r>
          </a:p>
          <a:p>
            <a:pPr marL="285750" indent="-285750" algn="l">
              <a:lnSpc>
                <a:spcPct val="150000"/>
              </a:lnSpc>
              <a:buFont typeface="Wingdings" panose="05000000000000000000" pitchFamily="2" charset="2"/>
              <a:buChar char="ü"/>
            </a:pPr>
            <a:r>
              <a:rPr lang="en-US" sz="1600" i="0" dirty="0">
                <a:solidFill>
                  <a:srgbClr val="000000"/>
                </a:solidFill>
                <a:effectLst/>
                <a:latin typeface="ui-sans-serif"/>
              </a:rPr>
              <a:t>Transform and aggregate the data as needed for further analysis</a:t>
            </a:r>
          </a:p>
          <a:p>
            <a:pPr marL="285750" indent="-285750" algn="l">
              <a:lnSpc>
                <a:spcPct val="150000"/>
              </a:lnSpc>
              <a:buFont typeface="Wingdings" panose="05000000000000000000" pitchFamily="2" charset="2"/>
              <a:buChar char="ü"/>
            </a:pPr>
            <a:r>
              <a:rPr lang="en-US" sz="1600" i="0" dirty="0">
                <a:solidFill>
                  <a:srgbClr val="000000"/>
                </a:solidFill>
                <a:effectLst/>
                <a:latin typeface="ui-sans-serif"/>
              </a:rPr>
              <a:t>Verify the data quality and integrity.</a:t>
            </a:r>
          </a:p>
          <a:p>
            <a:pPr algn="l">
              <a:lnSpc>
                <a:spcPct val="150000"/>
              </a:lnSpc>
            </a:pPr>
            <a:endParaRPr lang="en-US" sz="1600" i="0" dirty="0">
              <a:solidFill>
                <a:srgbClr val="000000"/>
              </a:solidFill>
              <a:effectLst/>
              <a:latin typeface="ui-sans-serif"/>
            </a:endParaRPr>
          </a:p>
          <a:p>
            <a:pPr algn="l"/>
            <a:r>
              <a:rPr lang="en-US" sz="1600" b="0" i="0" dirty="0">
                <a:solidFill>
                  <a:srgbClr val="000000"/>
                </a:solidFill>
                <a:effectLst/>
                <a:latin typeface="ui-sans-serif"/>
              </a:rPr>
              <a:t>In this data analysis project, we started by checking for missing values in the data and handled them appropriately.</a:t>
            </a:r>
          </a:p>
          <a:p>
            <a:pPr algn="l"/>
            <a:endParaRPr lang="en-US" sz="1600" b="0" i="0" dirty="0">
              <a:solidFill>
                <a:srgbClr val="000000"/>
              </a:solidFill>
              <a:effectLst/>
              <a:latin typeface="ui-sans-serif"/>
            </a:endParaRPr>
          </a:p>
          <a:p>
            <a:pPr algn="l"/>
            <a:r>
              <a:rPr lang="en-US" sz="1600" b="0" i="0" dirty="0">
                <a:solidFill>
                  <a:srgbClr val="000000"/>
                </a:solidFill>
                <a:effectLst/>
                <a:latin typeface="ui-sans-serif"/>
              </a:rPr>
              <a:t>This is important because missing values can affect the accuracy and reliability of our analysis. We used appropriate methods such as dropping not useful columns.</a:t>
            </a:r>
          </a:p>
          <a:p>
            <a:pPr algn="l">
              <a:lnSpc>
                <a:spcPct val="150000"/>
              </a:lnSpc>
            </a:pPr>
            <a:endParaRPr lang="en-US" sz="1600" i="0" dirty="0">
              <a:solidFill>
                <a:srgbClr val="000000"/>
              </a:solidFill>
              <a:effectLst/>
              <a:latin typeface="ui-sans-serif"/>
            </a:endParaRPr>
          </a:p>
          <a:p>
            <a:pPr algn="just"/>
            <a:endParaRPr lang="en-US" b="0" i="0" dirty="0">
              <a:solidFill>
                <a:srgbClr val="000000"/>
              </a:solidFill>
              <a:effectLst/>
              <a:latin typeface="ui-sans-serif"/>
            </a:endParaRPr>
          </a:p>
          <a:p>
            <a:pPr algn="just"/>
            <a:endParaRPr lang="en-US" b="0" i="0" dirty="0">
              <a:solidFill>
                <a:srgbClr val="000000"/>
              </a:solidFill>
              <a:effectLst/>
              <a:latin typeface="ui-sans-serif"/>
            </a:endParaRPr>
          </a:p>
        </p:txBody>
      </p:sp>
      <p:pic>
        <p:nvPicPr>
          <p:cNvPr id="33" name="Picture 2" descr="Flyzy - Optimizing Travel Industry via Innovation">
            <a:extLst>
              <a:ext uri="{FF2B5EF4-FFF2-40B4-BE49-F238E27FC236}">
                <a16:creationId xmlns:a16="http://schemas.microsoft.com/office/drawing/2014/main" id="{7B4C8E57-FC43-06D7-0F55-D224C36B4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34" name="Number 1" descr="Number 1">
            <a:extLst>
              <a:ext uri="{FF2B5EF4-FFF2-40B4-BE49-F238E27FC236}">
                <a16:creationId xmlns:a16="http://schemas.microsoft.com/office/drawing/2014/main" id="{F24DEF94-61A3-2DF4-018E-7EE86FA4BC21}"/>
              </a:ext>
            </a:extLst>
          </p:cNvPr>
          <p:cNvSpPr/>
          <p:nvPr/>
        </p:nvSpPr>
        <p:spPr bwMode="blackWhite">
          <a:xfrm>
            <a:off x="718021" y="61759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98C37DB-57FF-ECD0-177B-1768A81AA14C}"/>
              </a:ext>
            </a:extLst>
          </p:cNvPr>
          <p:cNvSpPr>
            <a:spLocks noGrp="1"/>
          </p:cNvSpPr>
          <p:nvPr>
            <p:ph type="title"/>
          </p:nvPr>
        </p:nvSpPr>
        <p:spPr/>
        <p:txBody>
          <a:bodyPr/>
          <a:lstStyle/>
          <a:p>
            <a:r>
              <a:rPr lang="en-IN" dirty="0">
                <a:solidFill>
                  <a:srgbClr val="C00000"/>
                </a:solidFill>
              </a:rPr>
              <a:t>SAMPAL DATA AFTER CLEANING: </a:t>
            </a:r>
          </a:p>
        </p:txBody>
      </p:sp>
      <p:sp>
        <p:nvSpPr>
          <p:cNvPr id="18" name="Title 15">
            <a:extLst>
              <a:ext uri="{FF2B5EF4-FFF2-40B4-BE49-F238E27FC236}">
                <a16:creationId xmlns:a16="http://schemas.microsoft.com/office/drawing/2014/main" id="{65089B55-133D-C75C-99AF-2F7E6B44FBD1}"/>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solidFill>
                <a:srgbClr val="C00000"/>
              </a:solidFill>
            </a:endParaRPr>
          </a:p>
        </p:txBody>
      </p:sp>
      <p:sp>
        <p:nvSpPr>
          <p:cNvPr id="19" name="Title 1">
            <a:extLst>
              <a:ext uri="{FF2B5EF4-FFF2-40B4-BE49-F238E27FC236}">
                <a16:creationId xmlns:a16="http://schemas.microsoft.com/office/drawing/2014/main" id="{D81C622A-00DF-0716-0856-4DF9AC84551E}"/>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23" name="Grid" descr="grid plane">
            <a:extLst>
              <a:ext uri="{FF2B5EF4-FFF2-40B4-BE49-F238E27FC236}">
                <a16:creationId xmlns:a16="http://schemas.microsoft.com/office/drawing/2014/main" id="{F9CB0882-7EA1-8D48-A2C4-F22A2B33941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24" name="TextBox 23">
            <a:extLst>
              <a:ext uri="{FF2B5EF4-FFF2-40B4-BE49-F238E27FC236}">
                <a16:creationId xmlns:a16="http://schemas.microsoft.com/office/drawing/2014/main" id="{BD0DAACE-2730-A3F1-54DE-572CF0ABF13F}"/>
              </a:ext>
            </a:extLst>
          </p:cNvPr>
          <p:cNvSpPr txBox="1"/>
          <p:nvPr/>
        </p:nvSpPr>
        <p:spPr>
          <a:xfrm>
            <a:off x="604434" y="1258561"/>
            <a:ext cx="8732447" cy="261610"/>
          </a:xfrm>
          <a:prstGeom prst="rect">
            <a:avLst/>
          </a:prstGeom>
          <a:noFill/>
        </p:spPr>
        <p:txBody>
          <a:bodyPr wrap="square">
            <a:spAutoFit/>
          </a:bodyPr>
          <a:lstStyle/>
          <a:p>
            <a:r>
              <a:rPr lang="en-US" sz="1100" dirty="0">
                <a:effectLst/>
              </a:rPr>
              <a:t>Finally, we verified the data quality and integrity to ensure the data was reliable and accurate, and loaded in power bi for further analysis.</a:t>
            </a:r>
          </a:p>
        </p:txBody>
      </p:sp>
      <p:pic>
        <p:nvPicPr>
          <p:cNvPr id="25" name="Picture 2" descr="Flyzy - Optimizing Travel Industry via Innovation">
            <a:extLst>
              <a:ext uri="{FF2B5EF4-FFF2-40B4-BE49-F238E27FC236}">
                <a16:creationId xmlns:a16="http://schemas.microsoft.com/office/drawing/2014/main" id="{9C38C02F-C345-EC34-8847-C17F0B678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D226C2DD-4879-8C5C-DA41-F7CC636D207F}"/>
              </a:ext>
            </a:extLst>
          </p:cNvPr>
          <p:cNvPicPr>
            <a:picLocks noChangeAspect="1"/>
          </p:cNvPicPr>
          <p:nvPr/>
        </p:nvPicPr>
        <p:blipFill>
          <a:blip r:embed="rId4"/>
          <a:stretch>
            <a:fillRect/>
          </a:stretch>
        </p:blipFill>
        <p:spPr>
          <a:xfrm>
            <a:off x="693730" y="1703785"/>
            <a:ext cx="8449417" cy="4775597"/>
          </a:xfrm>
          <a:prstGeom prst="rect">
            <a:avLst/>
          </a:prstGeom>
        </p:spPr>
      </p:pic>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141D4055-738E-3688-3B7D-68B7B99270EC}"/>
              </a:ext>
            </a:extLst>
          </p:cNvPr>
          <p:cNvSpPr>
            <a:spLocks noGrp="1"/>
          </p:cNvSpPr>
          <p:nvPr>
            <p:ph type="title"/>
          </p:nvPr>
        </p:nvSpPr>
        <p:spPr/>
        <p:txBody>
          <a:bodyPr/>
          <a:lstStyle/>
          <a:p>
            <a:r>
              <a:rPr lang="en-IN" dirty="0"/>
              <a:t>      </a:t>
            </a:r>
            <a:r>
              <a:rPr lang="en-IN" dirty="0">
                <a:solidFill>
                  <a:srgbClr val="C00000"/>
                </a:solidFill>
              </a:rPr>
              <a:t>EXPLORATORY DATA ANALYSIS (EDA)</a:t>
            </a:r>
          </a:p>
        </p:txBody>
      </p:sp>
      <p:sp>
        <p:nvSpPr>
          <p:cNvPr id="22" name="Title 15">
            <a:extLst>
              <a:ext uri="{FF2B5EF4-FFF2-40B4-BE49-F238E27FC236}">
                <a16:creationId xmlns:a16="http://schemas.microsoft.com/office/drawing/2014/main" id="{BC1ECA7B-06B6-E723-C230-5938B3A1931F}"/>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solidFill>
                <a:srgbClr val="C00000"/>
              </a:solidFill>
            </a:endParaRPr>
          </a:p>
        </p:txBody>
      </p:sp>
      <p:sp>
        <p:nvSpPr>
          <p:cNvPr id="23" name="Title 1">
            <a:extLst>
              <a:ext uri="{FF2B5EF4-FFF2-40B4-BE49-F238E27FC236}">
                <a16:creationId xmlns:a16="http://schemas.microsoft.com/office/drawing/2014/main" id="{1D1CBFDB-E7FC-F0FD-3D3D-6989C002747B}"/>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24" name="Grid" descr="grid plane">
            <a:extLst>
              <a:ext uri="{FF2B5EF4-FFF2-40B4-BE49-F238E27FC236}">
                <a16:creationId xmlns:a16="http://schemas.microsoft.com/office/drawing/2014/main" id="{EE8BC770-9C2E-13F8-EFA1-4AF5D74CA0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25" name="TextBox 24">
            <a:extLst>
              <a:ext uri="{FF2B5EF4-FFF2-40B4-BE49-F238E27FC236}">
                <a16:creationId xmlns:a16="http://schemas.microsoft.com/office/drawing/2014/main" id="{80EB456C-A20B-9256-6C55-3C7FD9C4DBD1}"/>
              </a:ext>
            </a:extLst>
          </p:cNvPr>
          <p:cNvSpPr txBox="1"/>
          <p:nvPr/>
        </p:nvSpPr>
        <p:spPr>
          <a:xfrm>
            <a:off x="1127859" y="1405005"/>
            <a:ext cx="8015288" cy="5266185"/>
          </a:xfrm>
          <a:prstGeom prst="rect">
            <a:avLst/>
          </a:prstGeom>
          <a:noFill/>
        </p:spPr>
        <p:txBody>
          <a:bodyPr wrap="square">
            <a:spAutoFit/>
          </a:bodyPr>
          <a:lstStyle/>
          <a:p>
            <a:pPr algn="l">
              <a:lnSpc>
                <a:spcPct val="150000"/>
              </a:lnSpc>
            </a:pPr>
            <a:r>
              <a:rPr lang="en-US" sz="1600" b="0" i="0" dirty="0">
                <a:solidFill>
                  <a:srgbClr val="000000"/>
                </a:solidFill>
                <a:effectLst/>
                <a:latin typeface="ui-sans-serif"/>
              </a:rPr>
              <a:t>The second step is to perform an exploratory data analysis of the flight ticket price dataset.</a:t>
            </a:r>
          </a:p>
          <a:p>
            <a:pPr algn="l">
              <a:lnSpc>
                <a:spcPct val="150000"/>
              </a:lnSpc>
            </a:pPr>
            <a:endParaRPr lang="en-US" sz="1600" dirty="0">
              <a:solidFill>
                <a:srgbClr val="000000"/>
              </a:solidFill>
              <a:latin typeface="ui-sans-serif"/>
            </a:endParaRPr>
          </a:p>
          <a:p>
            <a:pPr algn="l">
              <a:lnSpc>
                <a:spcPct val="150000"/>
              </a:lnSpc>
            </a:pPr>
            <a:r>
              <a:rPr lang="en-US" sz="1600" b="0" i="0" dirty="0">
                <a:solidFill>
                  <a:srgbClr val="000000"/>
                </a:solidFill>
                <a:effectLst/>
                <a:latin typeface="ui-sans-serif"/>
              </a:rPr>
              <a:t>This task involves visualizing the data, identifying patterns, trends, and relationships between variables, and using descriptive statistics to summarize the data. </a:t>
            </a:r>
          </a:p>
          <a:p>
            <a:pPr algn="l">
              <a:lnSpc>
                <a:spcPct val="150000"/>
              </a:lnSpc>
            </a:pPr>
            <a:r>
              <a:rPr lang="en-US" sz="1600" b="0" i="0" dirty="0">
                <a:solidFill>
                  <a:srgbClr val="000000"/>
                </a:solidFill>
                <a:effectLst/>
                <a:latin typeface="ui-sans-serif"/>
              </a:rPr>
              <a:t>The goal is to gain a deeper understanding of the data and to validate assumptions, detect </a:t>
            </a:r>
            <a:r>
              <a:rPr lang="en-US" sz="1600" b="1" i="0" dirty="0">
                <a:solidFill>
                  <a:srgbClr val="000000"/>
                </a:solidFill>
                <a:effectLst/>
                <a:latin typeface="ui-sans-serif"/>
              </a:rPr>
              <a:t>outliers</a:t>
            </a:r>
            <a:r>
              <a:rPr lang="en-US" sz="1600" b="0" i="0" dirty="0">
                <a:solidFill>
                  <a:srgbClr val="000000"/>
                </a:solidFill>
                <a:effectLst/>
                <a:latin typeface="ui-sans-serif"/>
              </a:rPr>
              <a:t> and other anomalies, and </a:t>
            </a:r>
            <a:r>
              <a:rPr lang="en-US" sz="1600" b="1" i="0" dirty="0">
                <a:solidFill>
                  <a:srgbClr val="000000"/>
                </a:solidFill>
                <a:effectLst/>
                <a:latin typeface="ui-sans-serif"/>
              </a:rPr>
              <a:t>uncover interesting insights</a:t>
            </a:r>
            <a:r>
              <a:rPr lang="en-US" sz="1600" b="0" i="0" dirty="0">
                <a:solidFill>
                  <a:srgbClr val="000000"/>
                </a:solidFill>
                <a:effectLst/>
                <a:latin typeface="ui-sans-serif"/>
              </a:rPr>
              <a:t>.</a:t>
            </a:r>
          </a:p>
          <a:p>
            <a:pPr algn="l">
              <a:lnSpc>
                <a:spcPct val="150000"/>
              </a:lnSpc>
            </a:pPr>
            <a:endParaRPr lang="en-US" sz="1600" dirty="0">
              <a:solidFill>
                <a:srgbClr val="000000"/>
              </a:solidFill>
              <a:latin typeface="ui-sans-serif"/>
            </a:endParaRPr>
          </a:p>
          <a:p>
            <a:pPr algn="l"/>
            <a:r>
              <a:rPr lang="en-US" sz="1600" b="0" i="0" dirty="0">
                <a:solidFill>
                  <a:srgbClr val="000000"/>
                </a:solidFill>
                <a:effectLst/>
                <a:latin typeface="ui-sans-serif"/>
              </a:rPr>
              <a:t>In this </a:t>
            </a:r>
            <a:r>
              <a:rPr lang="en-US" sz="1600" dirty="0">
                <a:solidFill>
                  <a:srgbClr val="000000"/>
                </a:solidFill>
                <a:latin typeface="ui-sans-serif"/>
              </a:rPr>
              <a:t>step I have, </a:t>
            </a:r>
          </a:p>
          <a:p>
            <a:pPr algn="l"/>
            <a:r>
              <a:rPr lang="en-US" sz="1600" b="0" i="0" dirty="0">
                <a:solidFill>
                  <a:srgbClr val="000000"/>
                </a:solidFill>
                <a:effectLst/>
                <a:latin typeface="ui-sans-serif"/>
              </a:rPr>
              <a:t>Visualize the distribution of flight ticket prices.</a:t>
            </a:r>
          </a:p>
          <a:p>
            <a:pPr algn="l"/>
            <a:endParaRPr lang="en-US" sz="1600" b="0" i="0" dirty="0">
              <a:solidFill>
                <a:srgbClr val="000000"/>
              </a:solidFill>
              <a:effectLst/>
              <a:latin typeface="ui-sans-serif"/>
            </a:endParaRPr>
          </a:p>
          <a:p>
            <a:pPr algn="l"/>
            <a:r>
              <a:rPr lang="en-US" sz="1600" b="0" i="0" dirty="0">
                <a:solidFill>
                  <a:srgbClr val="000000"/>
                </a:solidFill>
                <a:effectLst/>
                <a:latin typeface="ui-sans-serif"/>
              </a:rPr>
              <a:t>Identify patterns, trends, and relationships between variables such as location of boarding, flight duration, and number of stops.</a:t>
            </a:r>
          </a:p>
          <a:p>
            <a:pPr algn="l"/>
            <a:endParaRPr lang="en-US" sz="1600" b="0" i="0" dirty="0">
              <a:solidFill>
                <a:srgbClr val="000000"/>
              </a:solidFill>
              <a:effectLst/>
              <a:latin typeface="ui-sans-serif"/>
            </a:endParaRPr>
          </a:p>
          <a:p>
            <a:pPr algn="l"/>
            <a:r>
              <a:rPr lang="en-US" sz="1600" b="0" i="0" dirty="0">
                <a:solidFill>
                  <a:srgbClr val="000000"/>
                </a:solidFill>
                <a:effectLst/>
                <a:latin typeface="ui-sans-serif"/>
              </a:rPr>
              <a:t>Use descriptive statistics to summarize the data.</a:t>
            </a:r>
          </a:p>
          <a:p>
            <a:pPr algn="l"/>
            <a:endParaRPr lang="en-US" sz="1600" b="0" i="0" dirty="0">
              <a:solidFill>
                <a:srgbClr val="000000"/>
              </a:solidFill>
              <a:effectLst/>
              <a:latin typeface="ui-sans-serif"/>
            </a:endParaRPr>
          </a:p>
          <a:p>
            <a:pPr algn="l"/>
            <a:r>
              <a:rPr lang="en-US" sz="1600" b="0" i="0" dirty="0">
                <a:solidFill>
                  <a:srgbClr val="000000"/>
                </a:solidFill>
                <a:effectLst/>
                <a:latin typeface="ui-sans-serif"/>
              </a:rPr>
              <a:t>Validate assumptions and detect outliers and other anomalies in the data</a:t>
            </a:r>
          </a:p>
          <a:p>
            <a:pPr algn="l">
              <a:lnSpc>
                <a:spcPct val="150000"/>
              </a:lnSpc>
            </a:pPr>
            <a:endParaRPr lang="en-US" b="0" i="0" dirty="0">
              <a:solidFill>
                <a:srgbClr val="000000"/>
              </a:solidFill>
              <a:effectLst/>
              <a:latin typeface="ui-sans-serif"/>
            </a:endParaRPr>
          </a:p>
        </p:txBody>
      </p:sp>
      <p:pic>
        <p:nvPicPr>
          <p:cNvPr id="26" name="Picture 2" descr="Flyzy - Optimizing Travel Industry via Innovation">
            <a:extLst>
              <a:ext uri="{FF2B5EF4-FFF2-40B4-BE49-F238E27FC236}">
                <a16:creationId xmlns:a16="http://schemas.microsoft.com/office/drawing/2014/main" id="{28872FA1-7DDE-3412-6D5D-9B9FCCC83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27" name="Number 1" descr="Number 1">
            <a:extLst>
              <a:ext uri="{FF2B5EF4-FFF2-40B4-BE49-F238E27FC236}">
                <a16:creationId xmlns:a16="http://schemas.microsoft.com/office/drawing/2014/main" id="{18C6D81C-CFAE-6858-CB2C-BDB7096FBAF7}"/>
              </a:ext>
            </a:extLst>
          </p:cNvPr>
          <p:cNvSpPr/>
          <p:nvPr/>
        </p:nvSpPr>
        <p:spPr bwMode="blackWhite">
          <a:xfrm>
            <a:off x="718021" y="61759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FDB9379-B487-AB67-0954-5257402C66AB}"/>
              </a:ext>
            </a:extLst>
          </p:cNvPr>
          <p:cNvSpPr>
            <a:spLocks noGrp="1"/>
          </p:cNvSpPr>
          <p:nvPr>
            <p:ph type="title"/>
          </p:nvPr>
        </p:nvSpPr>
        <p:spPr/>
        <p:txBody>
          <a:bodyPr/>
          <a:lstStyle/>
          <a:p>
            <a:r>
              <a:rPr lang="en-IN" dirty="0"/>
              <a:t>      </a:t>
            </a:r>
          </a:p>
        </p:txBody>
      </p:sp>
      <p:sp>
        <p:nvSpPr>
          <p:cNvPr id="17" name="Title 20">
            <a:extLst>
              <a:ext uri="{FF2B5EF4-FFF2-40B4-BE49-F238E27FC236}">
                <a16:creationId xmlns:a16="http://schemas.microsoft.com/office/drawing/2014/main" id="{E73754AC-E5C3-2E5F-BDF2-50652D3CF91D}"/>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r>
              <a:rPr lang="en-IN" dirty="0"/>
              <a:t>      </a:t>
            </a:r>
            <a:r>
              <a:rPr lang="en-IN" dirty="0">
                <a:solidFill>
                  <a:srgbClr val="C00000"/>
                </a:solidFill>
              </a:rPr>
              <a:t>FINAL EDA REPRESENTATION</a:t>
            </a:r>
          </a:p>
        </p:txBody>
      </p:sp>
      <p:sp>
        <p:nvSpPr>
          <p:cNvPr id="18" name="Title 15">
            <a:extLst>
              <a:ext uri="{FF2B5EF4-FFF2-40B4-BE49-F238E27FC236}">
                <a16:creationId xmlns:a16="http://schemas.microsoft.com/office/drawing/2014/main" id="{C032C706-358C-2242-DF32-0101A691F3FD}"/>
              </a:ext>
            </a:extLst>
          </p:cNvPr>
          <p:cNvSpPr txBox="1">
            <a:spLocks/>
          </p:cNvSpPr>
          <p:nvPr/>
        </p:nvSpPr>
        <p:spPr>
          <a:xfrm>
            <a:off x="546858" y="205474"/>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solidFill>
                <a:srgbClr val="C00000"/>
              </a:solidFill>
            </a:endParaRPr>
          </a:p>
        </p:txBody>
      </p:sp>
      <p:sp>
        <p:nvSpPr>
          <p:cNvPr id="19" name="Title 1">
            <a:extLst>
              <a:ext uri="{FF2B5EF4-FFF2-40B4-BE49-F238E27FC236}">
                <a16:creationId xmlns:a16="http://schemas.microsoft.com/office/drawing/2014/main" id="{DC894E7D-A40A-5D47-AC86-378E2466000D}"/>
              </a:ext>
            </a:extLst>
          </p:cNvPr>
          <p:cNvSpPr txBox="1">
            <a:spLocks/>
          </p:cNvSpPr>
          <p:nvPr/>
        </p:nvSpPr>
        <p:spPr>
          <a:xfrm>
            <a:off x="489281" y="78131"/>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20" name="Grid" descr="grid plane">
            <a:extLst>
              <a:ext uri="{FF2B5EF4-FFF2-40B4-BE49-F238E27FC236}">
                <a16:creationId xmlns:a16="http://schemas.microsoft.com/office/drawing/2014/main" id="{74D05301-51B3-111A-A58F-D620632A65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pic>
        <p:nvPicPr>
          <p:cNvPr id="22" name="Picture 2" descr="Flyzy - Optimizing Travel Industry via Innovation">
            <a:extLst>
              <a:ext uri="{FF2B5EF4-FFF2-40B4-BE49-F238E27FC236}">
                <a16:creationId xmlns:a16="http://schemas.microsoft.com/office/drawing/2014/main" id="{9840CFB6-F8B8-C904-1C40-EF8AC8007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23" name="Number 1" descr="Number 1">
            <a:extLst>
              <a:ext uri="{FF2B5EF4-FFF2-40B4-BE49-F238E27FC236}">
                <a16:creationId xmlns:a16="http://schemas.microsoft.com/office/drawing/2014/main" id="{63A7A9F1-BB3E-3E18-BB50-EBC6DBDF672C}"/>
              </a:ext>
            </a:extLst>
          </p:cNvPr>
          <p:cNvSpPr/>
          <p:nvPr/>
        </p:nvSpPr>
        <p:spPr bwMode="blackWhite">
          <a:xfrm>
            <a:off x="718021" y="61759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pic>
        <p:nvPicPr>
          <p:cNvPr id="26" name="Picture 25">
            <a:extLst>
              <a:ext uri="{FF2B5EF4-FFF2-40B4-BE49-F238E27FC236}">
                <a16:creationId xmlns:a16="http://schemas.microsoft.com/office/drawing/2014/main" id="{BC8FB98A-25E8-7730-669F-A2652031F357}"/>
              </a:ext>
            </a:extLst>
          </p:cNvPr>
          <p:cNvPicPr>
            <a:picLocks noChangeAspect="1"/>
          </p:cNvPicPr>
          <p:nvPr/>
        </p:nvPicPr>
        <p:blipFill>
          <a:blip r:embed="rId4"/>
          <a:stretch>
            <a:fillRect/>
          </a:stretch>
        </p:blipFill>
        <p:spPr>
          <a:xfrm>
            <a:off x="250031" y="1204861"/>
            <a:ext cx="9222583" cy="5381677"/>
          </a:xfrm>
          <a:prstGeom prst="rect">
            <a:avLst/>
          </a:prstGeom>
        </p:spPr>
      </p:pic>
    </p:spTree>
    <p:extLst>
      <p:ext uri="{BB962C8B-B14F-4D97-AF65-F5344CB8AC3E}">
        <p14:creationId xmlns:p14="http://schemas.microsoft.com/office/powerpoint/2010/main" val="142431416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{2AB32A1F-0539-40A6-946A-9F3263BB86D7}tf16411177_win32</Template>
  <TotalTime>152</TotalTime>
  <Words>1157</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Segoe UI</vt:lpstr>
      <vt:lpstr>Segoe UI Light</vt:lpstr>
      <vt:lpstr>Segoe UI Semibold</vt:lpstr>
      <vt:lpstr>Söhne</vt:lpstr>
      <vt:lpstr>ui-sans-serif</vt:lpstr>
      <vt:lpstr>Wingdings</vt:lpstr>
      <vt:lpstr>Get Started with 3D</vt:lpstr>
      <vt:lpstr>Flyzy Flight Data Analysis</vt:lpstr>
      <vt:lpstr>INTRODUCTION:</vt:lpstr>
      <vt:lpstr>BUSINESS OBJECTIVES:</vt:lpstr>
      <vt:lpstr>LEARNING GOALS:</vt:lpstr>
      <vt:lpstr>PROJECT HAS DONE IN THREE PARTS: </vt:lpstr>
      <vt:lpstr>      CONNECTING TO DATA SOURCE AND CLEANING DATA</vt:lpstr>
      <vt:lpstr>SAMPAL DATA AFTER CLEANING: </vt:lpstr>
      <vt:lpstr>      EXPLORATORY DATA ANALYSIS (EDA)</vt:lpstr>
      <vt:lpstr>      </vt:lpstr>
      <vt:lpstr>INSIGHTS VISUALIZATION</vt:lpstr>
      <vt:lpstr>INSIGHTS VISUALIZATION</vt:lpstr>
      <vt:lpstr>DETAILED SEARCH VARIOUS PARAMETER, SECTION: </vt:lpstr>
      <vt:lpstr>      </vt:lpstr>
      <vt:lpstr>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Flyzy Flight Data Analysis</dc:title>
  <dc:creator>sumit thakre</dc:creator>
  <cp:lastModifiedBy>sumit thakre</cp:lastModifiedBy>
  <cp:revision>1</cp:revision>
  <dcterms:created xsi:type="dcterms:W3CDTF">2023-05-15T20:54:33Z</dcterms:created>
  <dcterms:modified xsi:type="dcterms:W3CDTF">2023-05-15T23:27:26Z</dcterms:modified>
</cp:coreProperties>
</file>