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sldIdLst>
    <p:sldId id="259" r:id="rId5"/>
    <p:sldId id="262" r:id="rId6"/>
    <p:sldId id="260" r:id="rId7"/>
    <p:sldId id="263" r:id="rId8"/>
    <p:sldId id="264" r:id="rId9"/>
    <p:sldId id="265" r:id="rId10"/>
    <p:sldId id="266" r:id="rId11"/>
    <p:sldId id="261"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92" d="100"/>
          <a:sy n="92" d="100"/>
        </p:scale>
        <p:origin x="6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0201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8125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81881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29914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18709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2730A-859E-B540-ADF3-E97069AD1FDB}"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9876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2730A-859E-B540-ADF3-E97069AD1FDB}" type="datetimeFigureOut">
              <a:rPr lang="en-US" smtClean="0"/>
              <a:t>7/2/2023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50156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5125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1527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4044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50693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24567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4533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2501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5195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8898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8320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A2730A-859E-B540-ADF3-E97069AD1FDB}" type="datetimeFigureOut">
              <a:rPr lang="en-US" smtClean="0"/>
              <a:t>7/2/2023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40294677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lyzyg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lyzyg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3689068" y="1806540"/>
            <a:ext cx="6356631" cy="965200"/>
          </a:xfrm>
        </p:spPr>
        <p:txBody>
          <a:bodyPr/>
          <a:lstStyle/>
          <a:p>
            <a:r>
              <a:rPr lang="en-US" sz="6000" b="1" u="sng" dirty="0"/>
              <a:t>The Better India </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3689068" y="2860402"/>
            <a:ext cx="5990825" cy="360489"/>
          </a:xfrm>
        </p:spPr>
        <p:txBody>
          <a:bodyPr>
            <a:normAutofit fontScale="25000" lnSpcReduction="20000"/>
          </a:bodyPr>
          <a:lstStyle/>
          <a:p>
            <a:r>
              <a:rPr lang="en-US" sz="4200" u="sng" dirty="0">
                <a:solidFill>
                  <a:srgbClr val="FFFFFF"/>
                </a:solidFill>
                <a:effectLst/>
                <a:latin typeface="Roboto-Bold"/>
              </a:rPr>
              <a:t>World's largest positive &amp; solutions-based content-driven impact platform</a:t>
            </a:r>
          </a:p>
          <a:p>
            <a:br>
              <a:rPr lang="en-US" dirty="0">
                <a:effectLst/>
              </a:rPr>
            </a:br>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2800" b="1" dirty="0">
                <a:solidFill>
                  <a:schemeClr val="bg1"/>
                </a:solidFill>
                <a:latin typeface="+mj-lt"/>
                <a:ea typeface="+mn-ea"/>
                <a:cs typeface="+mn-cs"/>
              </a:rPr>
              <a:t>Created By:</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00000"/>
              </a:lnSpc>
            </a:pPr>
            <a:r>
              <a:rPr lang="en-US" sz="2000" b="1" u="sng" dirty="0"/>
              <a:t>SATENDRA SHRIVASTAVA</a:t>
            </a:r>
          </a:p>
        </p:txBody>
      </p:sp>
      <p:pic>
        <p:nvPicPr>
          <p:cNvPr id="7" name="Picture 6">
            <a:extLst>
              <a:ext uri="{FF2B5EF4-FFF2-40B4-BE49-F238E27FC236}">
                <a16:creationId xmlns:a16="http://schemas.microsoft.com/office/drawing/2014/main" id="{2823361E-9AD5-DA81-D864-C3E42D49D864}"/>
              </a:ext>
            </a:extLst>
          </p:cNvPr>
          <p:cNvPicPr>
            <a:picLocks noChangeAspect="1"/>
          </p:cNvPicPr>
          <p:nvPr/>
        </p:nvPicPr>
        <p:blipFill>
          <a:blip r:embed="rId2"/>
          <a:stretch>
            <a:fillRect/>
          </a:stretch>
        </p:blipFill>
        <p:spPr>
          <a:xfrm>
            <a:off x="821549" y="478630"/>
            <a:ext cx="2757469" cy="2771805"/>
          </a:xfrm>
          <a:prstGeom prst="rect">
            <a:avLst/>
          </a:prstGeom>
        </p:spPr>
      </p:pic>
    </p:spTree>
    <p:extLst>
      <p:ext uri="{BB962C8B-B14F-4D97-AF65-F5344CB8AC3E}">
        <p14:creationId xmlns:p14="http://schemas.microsoft.com/office/powerpoint/2010/main" val="37289204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5CA0-EB92-1F5F-E694-1DF1B175153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F85A5A5-C29B-21D4-C8D3-61A5B655F1E5}"/>
              </a:ext>
            </a:extLst>
          </p:cNvPr>
          <p:cNvSpPr>
            <a:spLocks noGrp="1"/>
          </p:cNvSpPr>
          <p:nvPr>
            <p:ph idx="1"/>
          </p:nvPr>
        </p:nvSpPr>
        <p:spPr>
          <a:xfrm>
            <a:off x="1154955" y="2603500"/>
            <a:ext cx="7912845" cy="3416300"/>
          </a:xfrm>
        </p:spPr>
        <p:txBody>
          <a:bodyPr>
            <a:normAutofit fontScale="85000" lnSpcReduction="20000"/>
          </a:bodyPr>
          <a:lstStyle/>
          <a:p>
            <a:pPr algn="just"/>
            <a:r>
              <a:rPr lang="en-US" sz="2400" dirty="0">
                <a:solidFill>
                  <a:srgbClr val="000000"/>
                </a:solidFill>
                <a:latin typeface="ui-sans-serif"/>
              </a:rPr>
              <a:t>The Better India is a company that uses the power of digital media to tell uplifting stories of inspiring people and organizations in India. Its focus is on showcasing positive change, courage, and hope. It's aim to motivate our audience to turn this inspiration into real impact. </a:t>
            </a:r>
          </a:p>
          <a:p>
            <a:pPr algn="just"/>
            <a:endParaRPr lang="en-US" sz="2400" dirty="0">
              <a:solidFill>
                <a:srgbClr val="000000"/>
              </a:solidFill>
              <a:latin typeface="ui-sans-serif"/>
            </a:endParaRPr>
          </a:p>
          <a:p>
            <a:pPr algn="just"/>
            <a:r>
              <a:rPr lang="en-US" sz="2400" dirty="0">
                <a:solidFill>
                  <a:srgbClr val="000000"/>
                </a:solidFill>
                <a:latin typeface="ui-sans-serif"/>
              </a:rPr>
              <a:t>It is also partner with brands to run campaigns that make a meaningful difference on the ground. The better India mission is to promote constructive work in India and contribute to the overall advancement of positive impact.</a:t>
            </a:r>
          </a:p>
          <a:p>
            <a:pPr marL="0" indent="0" algn="just">
              <a:buNone/>
            </a:pPr>
            <a:endParaRPr lang="en-US" sz="2400" dirty="0">
              <a:solidFill>
                <a:srgbClr val="000000"/>
              </a:solidFill>
              <a:latin typeface="ui-sans-serif"/>
            </a:endParaRPr>
          </a:p>
          <a:p>
            <a:pPr algn="just"/>
            <a:r>
              <a:rPr lang="en-US" sz="2400" b="1" i="0" dirty="0">
                <a:solidFill>
                  <a:schemeClr val="tx1"/>
                </a:solidFill>
                <a:effectLst/>
                <a:latin typeface="ui-sans-serif"/>
                <a:hlinkClick r:id="rId2">
                  <a:extLst>
                    <a:ext uri="{A12FA001-AC4F-418D-AE19-62706E023703}">
                      <ahyp:hlinkClr xmlns:ahyp="http://schemas.microsoft.com/office/drawing/2018/hyperlinkcolor" val="tx"/>
                    </a:ext>
                  </a:extLst>
                </a:hlinkClick>
              </a:rPr>
              <a:t>http://www.thebetterindia.com</a:t>
            </a:r>
            <a:endParaRPr lang="en-US" sz="2400" b="0" i="0" dirty="0">
              <a:solidFill>
                <a:schemeClr val="tx1"/>
              </a:solidFill>
              <a:effectLst/>
              <a:latin typeface="ui-sans-serif"/>
            </a:endParaRPr>
          </a:p>
          <a:p>
            <a:pPr algn="just"/>
            <a:endParaRPr lang="en-US" sz="2400" dirty="0">
              <a:solidFill>
                <a:srgbClr val="000000"/>
              </a:solidFill>
              <a:latin typeface="ui-sans-serif"/>
            </a:endParaRPr>
          </a:p>
          <a:p>
            <a:endParaRPr lang="en-IN" dirty="0"/>
          </a:p>
        </p:txBody>
      </p:sp>
      <p:pic>
        <p:nvPicPr>
          <p:cNvPr id="5" name="Picture 4">
            <a:extLst>
              <a:ext uri="{FF2B5EF4-FFF2-40B4-BE49-F238E27FC236}">
                <a16:creationId xmlns:a16="http://schemas.microsoft.com/office/drawing/2014/main" id="{A7197A1D-433B-E95A-316C-2D85095F87E5}"/>
              </a:ext>
            </a:extLst>
          </p:cNvPr>
          <p:cNvPicPr>
            <a:picLocks noChangeAspect="1"/>
          </p:cNvPicPr>
          <p:nvPr/>
        </p:nvPicPr>
        <p:blipFill>
          <a:blip r:embed="rId3"/>
          <a:stretch>
            <a:fillRect/>
          </a:stretch>
        </p:blipFill>
        <p:spPr>
          <a:xfrm>
            <a:off x="9450004" y="2558665"/>
            <a:ext cx="1762869" cy="1772035"/>
          </a:xfrm>
          <a:prstGeom prst="rect">
            <a:avLst/>
          </a:prstGeom>
        </p:spPr>
      </p:pic>
    </p:spTree>
    <p:extLst>
      <p:ext uri="{BB962C8B-B14F-4D97-AF65-F5344CB8AC3E}">
        <p14:creationId xmlns:p14="http://schemas.microsoft.com/office/powerpoint/2010/main" val="86480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D526-939A-F6E7-BE1F-CAD624D02E17}"/>
              </a:ext>
            </a:extLst>
          </p:cNvPr>
          <p:cNvSpPr>
            <a:spLocks noGrp="1"/>
          </p:cNvSpPr>
          <p:nvPr>
            <p:ph type="title"/>
          </p:nvPr>
        </p:nvSpPr>
        <p:spPr/>
        <p:txBody>
          <a:bodyPr/>
          <a:lstStyle/>
          <a:p>
            <a:r>
              <a:rPr lang="en-US" b="1" dirty="0">
                <a:solidFill>
                  <a:schemeClr val="bg1"/>
                </a:solidFill>
              </a:rPr>
              <a:t>PROBLEM STATEMENTS</a:t>
            </a:r>
            <a:r>
              <a:rPr lang="en-US" dirty="0">
                <a:solidFill>
                  <a:schemeClr val="bg1"/>
                </a:solidFill>
              </a:rPr>
              <a:t>:</a:t>
            </a:r>
            <a:endParaRPr lang="en-IN" dirty="0">
              <a:solidFill>
                <a:schemeClr val="bg1"/>
              </a:solidFill>
            </a:endParaRPr>
          </a:p>
        </p:txBody>
      </p:sp>
      <p:sp>
        <p:nvSpPr>
          <p:cNvPr id="3" name="Content Placeholder 2">
            <a:extLst>
              <a:ext uri="{FF2B5EF4-FFF2-40B4-BE49-F238E27FC236}">
                <a16:creationId xmlns:a16="http://schemas.microsoft.com/office/drawing/2014/main" id="{34E9E6BF-4C4D-7A51-DC00-26A0F655AB8B}"/>
              </a:ext>
            </a:extLst>
          </p:cNvPr>
          <p:cNvSpPr>
            <a:spLocks noGrp="1"/>
          </p:cNvSpPr>
          <p:nvPr>
            <p:ph idx="1"/>
          </p:nvPr>
        </p:nvSpPr>
        <p:spPr>
          <a:xfrm>
            <a:off x="1154955" y="2603500"/>
            <a:ext cx="8230345" cy="3416300"/>
          </a:xfrm>
        </p:spPr>
        <p:txBody>
          <a:bodyPr/>
          <a:lstStyle/>
          <a:p>
            <a:pPr algn="just">
              <a:buFont typeface="+mj-lt"/>
              <a:buAutoNum type="arabicPeriod"/>
            </a:pPr>
            <a:r>
              <a:rPr lang="en-US" sz="1800" b="0" i="0" dirty="0">
                <a:solidFill>
                  <a:schemeClr val="tx1"/>
                </a:solidFill>
                <a:effectLst/>
                <a:latin typeface="Söhne"/>
              </a:rPr>
              <a:t> Analyze the impact of demographics, spending behavior, and purchase history on customer acceptance and conversion rates to identify key factors contributing to campaign effectiveness.</a:t>
            </a:r>
            <a:br>
              <a:rPr lang="en-US" sz="1800" b="0" i="0" dirty="0">
                <a:solidFill>
                  <a:schemeClr val="tx1"/>
                </a:solidFill>
                <a:effectLst/>
                <a:latin typeface="Söhne"/>
              </a:rPr>
            </a:br>
            <a:endParaRPr lang="en-US" sz="1800" b="0" i="0" dirty="0">
              <a:solidFill>
                <a:schemeClr val="tx1"/>
              </a:solidFill>
              <a:effectLst/>
              <a:latin typeface="Söhne"/>
            </a:endParaRPr>
          </a:p>
          <a:p>
            <a:pPr algn="just">
              <a:buFont typeface="+mj-lt"/>
              <a:buAutoNum type="arabicPeriod"/>
            </a:pPr>
            <a:r>
              <a:rPr lang="en-US" sz="1800" b="0" i="0" dirty="0">
                <a:solidFill>
                  <a:schemeClr val="tx1"/>
                </a:solidFill>
                <a:effectLst/>
                <a:latin typeface="Söhne"/>
              </a:rPr>
              <a:t> Provide actionable insights to optimize marketing efforts, improve conversion rates, and enhance ROI through targeted segmentation, refined strategies, and personalized campaigns.</a:t>
            </a:r>
          </a:p>
          <a:p>
            <a:pPr algn="just"/>
            <a:endParaRPr lang="en-US" sz="1400" b="0" i="0" dirty="0">
              <a:solidFill>
                <a:schemeClr val="tx1"/>
              </a:solidFill>
              <a:effectLst/>
              <a:latin typeface="ui-sans-serif"/>
            </a:endParaRPr>
          </a:p>
          <a:p>
            <a:pPr algn="just"/>
            <a:r>
              <a:rPr lang="en-US" b="1" i="0" dirty="0">
                <a:solidFill>
                  <a:schemeClr val="tx1"/>
                </a:solidFill>
                <a:effectLst/>
                <a:latin typeface="ui-sans-serif"/>
                <a:hlinkClick r:id="rId2">
                  <a:extLst>
                    <a:ext uri="{A12FA001-AC4F-418D-AE19-62706E023703}">
                      <ahyp:hlinkClr xmlns:ahyp="http://schemas.microsoft.com/office/drawing/2018/hyperlinkcolor" val="tx"/>
                    </a:ext>
                  </a:extLst>
                </a:hlinkClick>
              </a:rPr>
              <a:t>http://www.thebetterindia.com</a:t>
            </a:r>
            <a:endParaRPr lang="en-US" b="0" i="0" dirty="0">
              <a:solidFill>
                <a:schemeClr val="tx1"/>
              </a:solidFill>
              <a:effectLst/>
              <a:latin typeface="ui-sans-serif"/>
            </a:endParaRPr>
          </a:p>
          <a:p>
            <a:endParaRPr lang="en-IN" dirty="0">
              <a:solidFill>
                <a:schemeClr val="tx1"/>
              </a:solidFill>
            </a:endParaRPr>
          </a:p>
        </p:txBody>
      </p:sp>
      <p:pic>
        <p:nvPicPr>
          <p:cNvPr id="5" name="Picture 4">
            <a:extLst>
              <a:ext uri="{FF2B5EF4-FFF2-40B4-BE49-F238E27FC236}">
                <a16:creationId xmlns:a16="http://schemas.microsoft.com/office/drawing/2014/main" id="{177217F4-CD08-B849-28A1-F712DDFA5EA2}"/>
              </a:ext>
            </a:extLst>
          </p:cNvPr>
          <p:cNvPicPr>
            <a:picLocks noChangeAspect="1"/>
          </p:cNvPicPr>
          <p:nvPr/>
        </p:nvPicPr>
        <p:blipFill>
          <a:blip r:embed="rId3"/>
          <a:stretch>
            <a:fillRect/>
          </a:stretch>
        </p:blipFill>
        <p:spPr>
          <a:xfrm>
            <a:off x="9850054" y="2349114"/>
            <a:ext cx="2056196" cy="2066887"/>
          </a:xfrm>
          <a:prstGeom prst="rect">
            <a:avLst/>
          </a:prstGeom>
        </p:spPr>
      </p:pic>
    </p:spTree>
    <p:extLst>
      <p:ext uri="{BB962C8B-B14F-4D97-AF65-F5344CB8AC3E}">
        <p14:creationId xmlns:p14="http://schemas.microsoft.com/office/powerpoint/2010/main" val="3245351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A0CE-B893-4009-D8B9-FFB76ABEFDCA}"/>
              </a:ext>
            </a:extLst>
          </p:cNvPr>
          <p:cNvSpPr>
            <a:spLocks noGrp="1"/>
          </p:cNvSpPr>
          <p:nvPr>
            <p:ph type="title"/>
          </p:nvPr>
        </p:nvSpPr>
        <p:spPr/>
        <p:txBody>
          <a:bodyPr/>
          <a:lstStyle/>
          <a:p>
            <a:r>
              <a:rPr lang="en-IN" dirty="0"/>
              <a:t>FINDINGS:</a:t>
            </a:r>
          </a:p>
        </p:txBody>
      </p:sp>
      <p:pic>
        <p:nvPicPr>
          <p:cNvPr id="5" name="Content Placeholder 4">
            <a:extLst>
              <a:ext uri="{FF2B5EF4-FFF2-40B4-BE49-F238E27FC236}">
                <a16:creationId xmlns:a16="http://schemas.microsoft.com/office/drawing/2014/main" id="{5AB753BA-95F3-56EA-6652-138BABACA9B6}"/>
              </a:ext>
            </a:extLst>
          </p:cNvPr>
          <p:cNvPicPr>
            <a:picLocks noGrp="1" noChangeAspect="1"/>
          </p:cNvPicPr>
          <p:nvPr>
            <p:ph idx="1"/>
          </p:nvPr>
        </p:nvPicPr>
        <p:blipFill>
          <a:blip r:embed="rId2"/>
          <a:stretch>
            <a:fillRect/>
          </a:stretch>
        </p:blipFill>
        <p:spPr>
          <a:xfrm>
            <a:off x="1087582" y="2088187"/>
            <a:ext cx="9788235" cy="4769813"/>
          </a:xfrm>
        </p:spPr>
      </p:pic>
    </p:spTree>
    <p:extLst>
      <p:ext uri="{BB962C8B-B14F-4D97-AF65-F5344CB8AC3E}">
        <p14:creationId xmlns:p14="http://schemas.microsoft.com/office/powerpoint/2010/main" val="170687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A0CE-B893-4009-D8B9-FFB76ABEFDCA}"/>
              </a:ext>
            </a:extLst>
          </p:cNvPr>
          <p:cNvSpPr>
            <a:spLocks noGrp="1"/>
          </p:cNvSpPr>
          <p:nvPr>
            <p:ph type="title"/>
          </p:nvPr>
        </p:nvSpPr>
        <p:spPr/>
        <p:txBody>
          <a:bodyPr/>
          <a:lstStyle/>
          <a:p>
            <a:r>
              <a:rPr lang="en-IN" dirty="0"/>
              <a:t>FINDINGS:</a:t>
            </a:r>
          </a:p>
        </p:txBody>
      </p:sp>
      <p:pic>
        <p:nvPicPr>
          <p:cNvPr id="7" name="Content Placeholder 6">
            <a:extLst>
              <a:ext uri="{FF2B5EF4-FFF2-40B4-BE49-F238E27FC236}">
                <a16:creationId xmlns:a16="http://schemas.microsoft.com/office/drawing/2014/main" id="{7DA61468-E221-6422-2840-B4F37D2A82C7}"/>
              </a:ext>
            </a:extLst>
          </p:cNvPr>
          <p:cNvPicPr>
            <a:picLocks noGrp="1" noChangeAspect="1"/>
          </p:cNvPicPr>
          <p:nvPr>
            <p:ph idx="1"/>
          </p:nvPr>
        </p:nvPicPr>
        <p:blipFill>
          <a:blip r:embed="rId2"/>
          <a:stretch>
            <a:fillRect/>
          </a:stretch>
        </p:blipFill>
        <p:spPr>
          <a:xfrm>
            <a:off x="942110" y="1946564"/>
            <a:ext cx="10474036" cy="5015345"/>
          </a:xfrm>
        </p:spPr>
      </p:pic>
    </p:spTree>
    <p:extLst>
      <p:ext uri="{BB962C8B-B14F-4D97-AF65-F5344CB8AC3E}">
        <p14:creationId xmlns:p14="http://schemas.microsoft.com/office/powerpoint/2010/main" val="428273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A0CE-B893-4009-D8B9-FFB76ABEFDCA}"/>
              </a:ext>
            </a:extLst>
          </p:cNvPr>
          <p:cNvSpPr>
            <a:spLocks noGrp="1"/>
          </p:cNvSpPr>
          <p:nvPr>
            <p:ph type="title"/>
          </p:nvPr>
        </p:nvSpPr>
        <p:spPr/>
        <p:txBody>
          <a:bodyPr/>
          <a:lstStyle/>
          <a:p>
            <a:r>
              <a:rPr lang="en-IN" dirty="0"/>
              <a:t>FINDINGS:</a:t>
            </a:r>
          </a:p>
        </p:txBody>
      </p:sp>
      <p:pic>
        <p:nvPicPr>
          <p:cNvPr id="6" name="Content Placeholder 5">
            <a:extLst>
              <a:ext uri="{FF2B5EF4-FFF2-40B4-BE49-F238E27FC236}">
                <a16:creationId xmlns:a16="http://schemas.microsoft.com/office/drawing/2014/main" id="{A78DD6F6-CFF1-F585-8380-62DB7B5F5FE6}"/>
              </a:ext>
            </a:extLst>
          </p:cNvPr>
          <p:cNvPicPr>
            <a:picLocks noGrp="1" noChangeAspect="1"/>
          </p:cNvPicPr>
          <p:nvPr>
            <p:ph idx="1"/>
          </p:nvPr>
        </p:nvPicPr>
        <p:blipFill>
          <a:blip r:embed="rId2"/>
          <a:stretch>
            <a:fillRect/>
          </a:stretch>
        </p:blipFill>
        <p:spPr>
          <a:xfrm>
            <a:off x="1413165" y="2202873"/>
            <a:ext cx="9019308" cy="4606636"/>
          </a:xfrm>
        </p:spPr>
      </p:pic>
    </p:spTree>
    <p:extLst>
      <p:ext uri="{BB962C8B-B14F-4D97-AF65-F5344CB8AC3E}">
        <p14:creationId xmlns:p14="http://schemas.microsoft.com/office/powerpoint/2010/main" val="158879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A0CE-B893-4009-D8B9-FFB76ABEFDCA}"/>
              </a:ext>
            </a:extLst>
          </p:cNvPr>
          <p:cNvSpPr>
            <a:spLocks noGrp="1"/>
          </p:cNvSpPr>
          <p:nvPr>
            <p:ph type="title"/>
          </p:nvPr>
        </p:nvSpPr>
        <p:spPr/>
        <p:txBody>
          <a:bodyPr/>
          <a:lstStyle/>
          <a:p>
            <a:r>
              <a:rPr lang="en-IN" dirty="0"/>
              <a:t>CONCLUSION:</a:t>
            </a:r>
          </a:p>
        </p:txBody>
      </p:sp>
      <p:pic>
        <p:nvPicPr>
          <p:cNvPr id="7" name="Content Placeholder 6">
            <a:extLst>
              <a:ext uri="{FF2B5EF4-FFF2-40B4-BE49-F238E27FC236}">
                <a16:creationId xmlns:a16="http://schemas.microsoft.com/office/drawing/2014/main" id="{002D49DB-8696-B7D3-8F5C-FEB33772C64C}"/>
              </a:ext>
            </a:extLst>
          </p:cNvPr>
          <p:cNvPicPr>
            <a:picLocks noGrp="1" noChangeAspect="1"/>
          </p:cNvPicPr>
          <p:nvPr>
            <p:ph idx="1"/>
          </p:nvPr>
        </p:nvPicPr>
        <p:blipFill>
          <a:blip r:embed="rId2"/>
          <a:stretch>
            <a:fillRect/>
          </a:stretch>
        </p:blipFill>
        <p:spPr>
          <a:xfrm>
            <a:off x="1154953" y="1967345"/>
            <a:ext cx="9887119" cy="4890655"/>
          </a:xfrm>
        </p:spPr>
      </p:pic>
    </p:spTree>
    <p:extLst>
      <p:ext uri="{BB962C8B-B14F-4D97-AF65-F5344CB8AC3E}">
        <p14:creationId xmlns:p14="http://schemas.microsoft.com/office/powerpoint/2010/main" val="312535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8C71-E1DB-ECE3-B63D-38C0BE64AE0A}"/>
              </a:ext>
            </a:extLst>
          </p:cNvPr>
          <p:cNvSpPr>
            <a:spLocks noGrp="1"/>
          </p:cNvSpPr>
          <p:nvPr>
            <p:ph type="title"/>
          </p:nvPr>
        </p:nvSpPr>
        <p:spPr>
          <a:xfrm>
            <a:off x="1219200" y="3761318"/>
            <a:ext cx="8761413" cy="706964"/>
          </a:xfrm>
        </p:spPr>
        <p:txBody>
          <a:bodyPr/>
          <a:lstStyle/>
          <a:p>
            <a:endParaRPr lang="en-IN" dirty="0"/>
          </a:p>
        </p:txBody>
      </p:sp>
      <p:pic>
        <p:nvPicPr>
          <p:cNvPr id="17" name="Content Placeholder 16">
            <a:extLst>
              <a:ext uri="{FF2B5EF4-FFF2-40B4-BE49-F238E27FC236}">
                <a16:creationId xmlns:a16="http://schemas.microsoft.com/office/drawing/2014/main" id="{4E135DC9-D7DB-BE42-D3F5-AC84F003D6C5}"/>
              </a:ext>
            </a:extLst>
          </p:cNvPr>
          <p:cNvPicPr>
            <a:picLocks noGrp="1" noChangeAspect="1"/>
          </p:cNvPicPr>
          <p:nvPr>
            <p:ph idx="1"/>
          </p:nvPr>
        </p:nvPicPr>
        <p:blipFill>
          <a:blip r:embed="rId2"/>
          <a:stretch>
            <a:fillRect/>
          </a:stretch>
        </p:blipFill>
        <p:spPr>
          <a:xfrm>
            <a:off x="146050" y="431800"/>
            <a:ext cx="11176000" cy="5994400"/>
          </a:xfrm>
        </p:spPr>
      </p:pic>
    </p:spTree>
    <p:extLst>
      <p:ext uri="{BB962C8B-B14F-4D97-AF65-F5344CB8AC3E}">
        <p14:creationId xmlns:p14="http://schemas.microsoft.com/office/powerpoint/2010/main" val="4152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1583</TotalTime>
  <Words>191</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Century Gothic</vt:lpstr>
      <vt:lpstr>Roboto-Bold</vt:lpstr>
      <vt:lpstr>Segoe UI Light</vt:lpstr>
      <vt:lpstr>Söhne</vt:lpstr>
      <vt:lpstr>ui-sans-serif</vt:lpstr>
      <vt:lpstr>Wingdings 3</vt:lpstr>
      <vt:lpstr>Ion Boardroom</vt:lpstr>
      <vt:lpstr>The Better India </vt:lpstr>
      <vt:lpstr>INTRODUCTION:</vt:lpstr>
      <vt:lpstr>PROBLEM STATEMENTS:</vt:lpstr>
      <vt:lpstr>FINDINGS:</vt:lpstr>
      <vt:lpstr>FINDINGS:</vt:lpstr>
      <vt:lpstr>FINDINGS: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satendra shrivastava</cp:lastModifiedBy>
  <cp:revision>4</cp:revision>
  <dcterms:created xsi:type="dcterms:W3CDTF">2018-06-07T21:39:02Z</dcterms:created>
  <dcterms:modified xsi:type="dcterms:W3CDTF">2023-07-02T17:23:30Z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