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C2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Course_data\excel%20sheet%20que.%206\Q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OneDrive\Desktop\download%20of%20SQL\data-1703664321649%20Q%20D6.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OneDrive\Desktop\download%20of%20SQL\data-1703664342467%20Q%20D7.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OneDrive\Desktop\download%20of%20SQL\data-1703664416824%20Q%20D9.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OneDrive\Desktop\download%20of%20SQL\data-1703664440548%20Q%20D10.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F:\Course_data\excel%20sheet%20que.%206\Q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ourse_data\excel%20sheet%20que.%206\Q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Course_data\excel%20sheet%20que.%206\Q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Course_data\excel%20sheet%20que.%206\Q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Course_data\excel%20sheet%20que.%206\Q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OneDrive\Desktop\download%20of%20SQL\data-1703663434930%20Q%20D3.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OneDrive\Desktop\download%20of%20SQL\data-1703663470567%20Q%20D4.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OneDrive\Desktop\download%20of%20SQL\data-1703664277878%20Q%20D5.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3 Batsman </a:t>
            </a:r>
            <a:r>
              <a:rPr lang="en-GB" sz="1600" b="1" i="0" u="none" strike="noStrike" baseline="0">
                <a:effectLst>
                  <a:outerShdw blurRad="50800" dist="38100" dir="5400000" algn="t" rotWithShape="0">
                    <a:prstClr val="black">
                      <a:alpha val="40000"/>
                    </a:prstClr>
                  </a:outerShdw>
                </a:effectLst>
              </a:rPr>
              <a:t>high S.R. who have faced at least 500 balls</a:t>
            </a:r>
            <a:r>
              <a:rPr lang="en-US" baseline="0"/>
              <a:t> </a:t>
            </a:r>
            <a:r>
              <a:rPr lang="en-US"/>
              <a:t>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'data-1703731746827 q121'!$A$2</c:f>
              <c:strCache>
                <c:ptCount val="1"/>
                <c:pt idx="0">
                  <c:v>AD Russell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'data-1703731746827 q121'!$B$1:$D$1</c:f>
              <c:strCache>
                <c:ptCount val="3"/>
                <c:pt idx="0">
                  <c:v>num_balls</c:v>
                </c:pt>
                <c:pt idx="1">
                  <c:v>total_runs_scored</c:v>
                </c:pt>
                <c:pt idx="2">
                  <c:v>strike_rate</c:v>
                </c:pt>
              </c:strCache>
            </c:strRef>
          </c:cat>
          <c:val>
            <c:numRef>
              <c:f>'data-1703731746827 q121'!$B$2:$D$2</c:f>
              <c:numCache>
                <c:formatCode>General</c:formatCode>
                <c:ptCount val="3"/>
                <c:pt idx="0">
                  <c:v>832</c:v>
                </c:pt>
                <c:pt idx="1">
                  <c:v>1517</c:v>
                </c:pt>
                <c:pt idx="2" formatCode="0.00">
                  <c:v>182.33173076923001</c:v>
                </c:pt>
              </c:numCache>
            </c:numRef>
          </c:val>
          <c:extLst>
            <c:ext xmlns:c16="http://schemas.microsoft.com/office/drawing/2014/chart" uri="{C3380CC4-5D6E-409C-BE32-E72D297353CC}">
              <c16:uniqueId val="{00000000-912D-4F09-A803-54CC70C45039}"/>
            </c:ext>
          </c:extLst>
        </c:ser>
        <c:ser>
          <c:idx val="1"/>
          <c:order val="1"/>
          <c:tx>
            <c:strRef>
              <c:f>'data-1703731746827 q121'!$A$3</c:f>
              <c:strCache>
                <c:ptCount val="1"/>
                <c:pt idx="0">
                  <c:v>SP Narine</c:v>
                </c:pt>
              </c:strCache>
            </c:strRef>
          </c:tx>
          <c:spPr>
            <a:solidFill>
              <a:srgbClr val="00B0F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'data-1703731746827 q121'!$B$1:$D$1</c:f>
              <c:strCache>
                <c:ptCount val="3"/>
                <c:pt idx="0">
                  <c:v>num_balls</c:v>
                </c:pt>
                <c:pt idx="1">
                  <c:v>total_runs_scored</c:v>
                </c:pt>
                <c:pt idx="2">
                  <c:v>strike_rate</c:v>
                </c:pt>
              </c:strCache>
            </c:strRef>
          </c:cat>
          <c:val>
            <c:numRef>
              <c:f>'data-1703731746827 q121'!$B$3:$D$3</c:f>
              <c:numCache>
                <c:formatCode>General</c:formatCode>
                <c:ptCount val="3"/>
                <c:pt idx="0">
                  <c:v>543</c:v>
                </c:pt>
                <c:pt idx="1">
                  <c:v>892</c:v>
                </c:pt>
                <c:pt idx="2" formatCode="0.00">
                  <c:v>164.27255985267001</c:v>
                </c:pt>
              </c:numCache>
            </c:numRef>
          </c:val>
          <c:extLst>
            <c:ext xmlns:c16="http://schemas.microsoft.com/office/drawing/2014/chart" uri="{C3380CC4-5D6E-409C-BE32-E72D297353CC}">
              <c16:uniqueId val="{00000001-912D-4F09-A803-54CC70C45039}"/>
            </c:ext>
          </c:extLst>
        </c:ser>
        <c:ser>
          <c:idx val="2"/>
          <c:order val="2"/>
          <c:tx>
            <c:strRef>
              <c:f>'data-1703731746827 q121'!$A$4</c:f>
              <c:strCache>
                <c:ptCount val="1"/>
                <c:pt idx="0">
                  <c:v>HH Pandya</c:v>
                </c:pt>
              </c:strCache>
            </c:strRef>
          </c:tx>
          <c:spPr>
            <a:solidFill>
              <a:srgbClr val="FFFF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'data-1703731746827 q121'!$B$1:$D$1</c:f>
              <c:strCache>
                <c:ptCount val="3"/>
                <c:pt idx="0">
                  <c:v>num_balls</c:v>
                </c:pt>
                <c:pt idx="1">
                  <c:v>total_runs_scored</c:v>
                </c:pt>
                <c:pt idx="2">
                  <c:v>strike_rate</c:v>
                </c:pt>
              </c:strCache>
            </c:strRef>
          </c:cat>
          <c:val>
            <c:numRef>
              <c:f>'data-1703731746827 q121'!$B$4:$D$4</c:f>
              <c:numCache>
                <c:formatCode>General</c:formatCode>
                <c:ptCount val="3"/>
                <c:pt idx="0">
                  <c:v>847</c:v>
                </c:pt>
                <c:pt idx="1">
                  <c:v>1349</c:v>
                </c:pt>
                <c:pt idx="2" formatCode="0.00">
                  <c:v>159.26800472254999</c:v>
                </c:pt>
              </c:numCache>
            </c:numRef>
          </c:val>
          <c:extLst>
            <c:ext xmlns:c16="http://schemas.microsoft.com/office/drawing/2014/chart" uri="{C3380CC4-5D6E-409C-BE32-E72D297353CC}">
              <c16:uniqueId val="{00000002-912D-4F09-A803-54CC70C45039}"/>
            </c:ext>
          </c:extLst>
        </c:ser>
        <c:dLbls>
          <c:showLegendKey val="0"/>
          <c:showVal val="0"/>
          <c:showCatName val="0"/>
          <c:showSerName val="0"/>
          <c:showPercent val="0"/>
          <c:showBubbleSize val="0"/>
        </c:dLbls>
        <c:gapWidth val="100"/>
        <c:overlap val="-24"/>
        <c:axId val="324186104"/>
        <c:axId val="324180856"/>
      </c:barChart>
      <c:catAx>
        <c:axId val="3241861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4180856"/>
        <c:crosses val="autoZero"/>
        <c:auto val="1"/>
        <c:lblAlgn val="ctr"/>
        <c:lblOffset val="100"/>
        <c:noMultiLvlLbl val="0"/>
      </c:catAx>
      <c:valAx>
        <c:axId val="324180856"/>
        <c:scaling>
          <c:orientation val="minMax"/>
        </c:scaling>
        <c:delete val="1"/>
        <c:axPos val="l"/>
        <c:numFmt formatCode="General" sourceLinked="1"/>
        <c:majorTickMark val="none"/>
        <c:minorTickMark val="none"/>
        <c:tickLblPos val="nextTo"/>
        <c:crossAx val="324186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[data-1703664321649 Q D6.csv]Sheet1!PivotTable1</c:name>
    <c:fmtId val="1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sum of dismissal_kind</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Sheet1!$A$4:$A$13</c:f>
              <c:strCache>
                <c:ptCount val="9"/>
                <c:pt idx="0">
                  <c:v>bowled</c:v>
                </c:pt>
                <c:pt idx="1">
                  <c:v>caught</c:v>
                </c:pt>
                <c:pt idx="2">
                  <c:v>caught and bowled</c:v>
                </c:pt>
                <c:pt idx="3">
                  <c:v>hit wicket</c:v>
                </c:pt>
                <c:pt idx="4">
                  <c:v>lbw</c:v>
                </c:pt>
                <c:pt idx="5">
                  <c:v>obstructing the field</c:v>
                </c:pt>
                <c:pt idx="6">
                  <c:v>retired hurt</c:v>
                </c:pt>
                <c:pt idx="7">
                  <c:v>run out</c:v>
                </c:pt>
                <c:pt idx="8">
                  <c:v>stumped</c:v>
                </c:pt>
              </c:strCache>
            </c:strRef>
          </c:cat>
          <c:val>
            <c:numRef>
              <c:f>Sheet1!$B$4:$B$13</c:f>
              <c:numCache>
                <c:formatCode>General</c:formatCode>
                <c:ptCount val="9"/>
                <c:pt idx="0">
                  <c:v>1700</c:v>
                </c:pt>
                <c:pt idx="1">
                  <c:v>5743</c:v>
                </c:pt>
                <c:pt idx="2">
                  <c:v>269</c:v>
                </c:pt>
                <c:pt idx="3">
                  <c:v>12</c:v>
                </c:pt>
                <c:pt idx="4">
                  <c:v>571</c:v>
                </c:pt>
                <c:pt idx="5">
                  <c:v>2</c:v>
                </c:pt>
                <c:pt idx="6">
                  <c:v>11</c:v>
                </c:pt>
                <c:pt idx="7">
                  <c:v>893</c:v>
                </c:pt>
                <c:pt idx="8">
                  <c:v>294</c:v>
                </c:pt>
              </c:numCache>
            </c:numRef>
          </c:val>
          <c:smooth val="0"/>
          <c:extLst>
            <c:ext xmlns:c16="http://schemas.microsoft.com/office/drawing/2014/chart" uri="{C3380CC4-5D6E-409C-BE32-E72D297353CC}">
              <c16:uniqueId val="{00000000-EA82-4FF8-B05B-7BD3C5552F78}"/>
            </c:ext>
          </c:extLst>
        </c:ser>
        <c:dLbls>
          <c:dLblPos val="ctr"/>
          <c:showLegendKey val="0"/>
          <c:showVal val="1"/>
          <c:showCatName val="0"/>
          <c:showSerName val="0"/>
          <c:showPercent val="0"/>
          <c:showBubbleSize val="0"/>
        </c:dLbls>
        <c:marker val="1"/>
        <c:smooth val="0"/>
        <c:axId val="900041840"/>
        <c:axId val="908236144"/>
      </c:lineChart>
      <c:catAx>
        <c:axId val="9000418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08236144"/>
        <c:crosses val="autoZero"/>
        <c:auto val="1"/>
        <c:lblAlgn val="ctr"/>
        <c:lblOffset val="100"/>
        <c:noMultiLvlLbl val="0"/>
      </c:catAx>
      <c:valAx>
        <c:axId val="90823614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00041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[data-1703664342467 Q D7.csv]Sheet1!PivotTable2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Total Extra Bol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Sheet1!$A$4:$A$9</c:f>
              <c:strCache>
                <c:ptCount val="5"/>
                <c:pt idx="0">
                  <c:v>B Kumar</c:v>
                </c:pt>
                <c:pt idx="1">
                  <c:v>DJ Bravo</c:v>
                </c:pt>
                <c:pt idx="2">
                  <c:v>P Kumar</c:v>
                </c:pt>
                <c:pt idx="3">
                  <c:v>SL Malinga</c:v>
                </c:pt>
                <c:pt idx="4">
                  <c:v>UT Yadav</c:v>
                </c:pt>
              </c:strCache>
            </c:strRef>
          </c:cat>
          <c:val>
            <c:numRef>
              <c:f>Sheet1!$B$4:$B$9</c:f>
              <c:numCache>
                <c:formatCode>General</c:formatCode>
                <c:ptCount val="5"/>
                <c:pt idx="0">
                  <c:v>201</c:v>
                </c:pt>
                <c:pt idx="1">
                  <c:v>210</c:v>
                </c:pt>
                <c:pt idx="2">
                  <c:v>236</c:v>
                </c:pt>
                <c:pt idx="3">
                  <c:v>293</c:v>
                </c:pt>
                <c:pt idx="4">
                  <c:v>226</c:v>
                </c:pt>
              </c:numCache>
            </c:numRef>
          </c:val>
          <c:extLst>
            <c:ext xmlns:c16="http://schemas.microsoft.com/office/drawing/2014/chart" uri="{C3380CC4-5D6E-409C-BE32-E72D297353CC}">
              <c16:uniqueId val="{00000000-C243-43E9-9C39-E963546AF936}"/>
            </c:ext>
          </c:extLst>
        </c:ser>
        <c:dLbls>
          <c:dLblPos val="ctr"/>
          <c:showLegendKey val="0"/>
          <c:showVal val="1"/>
          <c:showCatName val="0"/>
          <c:showSerName val="0"/>
          <c:showPercent val="0"/>
          <c:showBubbleSize val="0"/>
        </c:dLbls>
        <c:gapWidth val="150"/>
        <c:overlap val="100"/>
        <c:axId val="900048080"/>
        <c:axId val="1019315408"/>
      </c:barChart>
      <c:catAx>
        <c:axId val="9000480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9315408"/>
        <c:crosses val="autoZero"/>
        <c:auto val="1"/>
        <c:lblAlgn val="ctr"/>
        <c:lblOffset val="100"/>
        <c:noMultiLvlLbl val="0"/>
      </c:catAx>
      <c:valAx>
        <c:axId val="10193154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00048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[data-1703664416824 Q D9.csv]Sheet1!PivotTable1</c:name>
    <c:fmtId val="3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a:t>
            </a:r>
            <a:r>
              <a:rPr lang="en-IN" baseline="0"/>
              <a:t> of runs_scored of venue</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Sheet1!$A$4:$A$40</c:f>
              <c:strCache>
                <c:ptCount val="36"/>
                <c:pt idx="0">
                  <c:v>Wankhede Stadium</c:v>
                </c:pt>
                <c:pt idx="1">
                  <c:v>Vidarbha Cricket Association Stadium, Jamtha</c:v>
                </c:pt>
                <c:pt idx="2">
                  <c:v>SuperSport Park</c:v>
                </c:pt>
                <c:pt idx="3">
                  <c:v>Subrata Roy Sahara Stadium</c:v>
                </c:pt>
                <c:pt idx="4">
                  <c:v>St George's Park</c:v>
                </c:pt>
                <c:pt idx="5">
                  <c:v>Sheikh Zayed Stadium</c:v>
                </c:pt>
                <c:pt idx="6">
                  <c:v>Sharjah Cricket Stadium</c:v>
                </c:pt>
                <c:pt idx="7">
                  <c:v>Shaheed Veer Narayan Singh International Stadium</c:v>
                </c:pt>
                <c:pt idx="8">
                  <c:v>Sawai Mansingh Stadium</c:v>
                </c:pt>
                <c:pt idx="9">
                  <c:v>Saurashtra Cricket Association Stadium</c:v>
                </c:pt>
                <c:pt idx="10">
                  <c:v>Sardar Patel Stadium, Motera</c:v>
                </c:pt>
                <c:pt idx="11">
                  <c:v>Rajiv Gandhi International Stadium, Uppal</c:v>
                </c:pt>
                <c:pt idx="12">
                  <c:v>Punjab Cricket Association Stadium, Mohali</c:v>
                </c:pt>
                <c:pt idx="13">
                  <c:v>Punjab Cricket Association IS Bindra Stadium, Mohali</c:v>
                </c:pt>
                <c:pt idx="14">
                  <c:v>OUTsurance Oval</c:v>
                </c:pt>
                <c:pt idx="15">
                  <c:v>Newlands</c:v>
                </c:pt>
                <c:pt idx="16">
                  <c:v>New Wanderers Stadium</c:v>
                </c:pt>
                <c:pt idx="17">
                  <c:v>Nehru Stadium</c:v>
                </c:pt>
                <c:pt idx="18">
                  <c:v>Maharashtra Cricket Association Stadium</c:v>
                </c:pt>
                <c:pt idx="19">
                  <c:v>MA Chidambaram Stadium, Chepauk</c:v>
                </c:pt>
                <c:pt idx="20">
                  <c:v>M.Chinnaswamy Stadium</c:v>
                </c:pt>
                <c:pt idx="21">
                  <c:v>M Chinnaswamy Stadium</c:v>
                </c:pt>
                <c:pt idx="22">
                  <c:v>Kingsmead</c:v>
                </c:pt>
                <c:pt idx="23">
                  <c:v>JSCA International Stadium Complex</c:v>
                </c:pt>
                <c:pt idx="24">
                  <c:v>Holkar Cricket Stadium</c:v>
                </c:pt>
                <c:pt idx="25">
                  <c:v>Himachal Pradesh Cricket Association Stadium</c:v>
                </c:pt>
                <c:pt idx="26">
                  <c:v>Green Park</c:v>
                </c:pt>
                <c:pt idx="27">
                  <c:v>Feroz Shah Kotla</c:v>
                </c:pt>
                <c:pt idx="28">
                  <c:v>Eden Gardens</c:v>
                </c:pt>
                <c:pt idx="29">
                  <c:v>Dubai International Cricket Stadium</c:v>
                </c:pt>
                <c:pt idx="30">
                  <c:v>Dr. Y.S. Rajasekhara Reddy ACA-VDCA Cricket Stadium</c:v>
                </c:pt>
                <c:pt idx="31">
                  <c:v>Dr DY Patil Sports Academy</c:v>
                </c:pt>
                <c:pt idx="32">
                  <c:v>De Beers Diamond Oval</c:v>
                </c:pt>
                <c:pt idx="33">
                  <c:v>Buffalo Park</c:v>
                </c:pt>
                <c:pt idx="34">
                  <c:v>Brabourne Stadium</c:v>
                </c:pt>
                <c:pt idx="35">
                  <c:v>Barabati Stadium</c:v>
                </c:pt>
              </c:strCache>
            </c:strRef>
          </c:cat>
          <c:val>
            <c:numRef>
              <c:f>Sheet1!$B$4:$B$40</c:f>
              <c:numCache>
                <c:formatCode>General</c:formatCode>
                <c:ptCount val="36"/>
                <c:pt idx="0">
                  <c:v>23390</c:v>
                </c:pt>
                <c:pt idx="1">
                  <c:v>882</c:v>
                </c:pt>
                <c:pt idx="2">
                  <c:v>3653</c:v>
                </c:pt>
                <c:pt idx="3">
                  <c:v>4755</c:v>
                </c:pt>
                <c:pt idx="4">
                  <c:v>2033</c:v>
                </c:pt>
                <c:pt idx="5">
                  <c:v>8830</c:v>
                </c:pt>
                <c:pt idx="6">
                  <c:v>5924</c:v>
                </c:pt>
                <c:pt idx="7">
                  <c:v>1741</c:v>
                </c:pt>
                <c:pt idx="8">
                  <c:v>14264</c:v>
                </c:pt>
                <c:pt idx="9">
                  <c:v>3316</c:v>
                </c:pt>
                <c:pt idx="10">
                  <c:v>3746</c:v>
                </c:pt>
                <c:pt idx="11">
                  <c:v>19484</c:v>
                </c:pt>
                <c:pt idx="12">
                  <c:v>10987</c:v>
                </c:pt>
                <c:pt idx="13">
                  <c:v>7021</c:v>
                </c:pt>
                <c:pt idx="14">
                  <c:v>529</c:v>
                </c:pt>
                <c:pt idx="15">
                  <c:v>1764</c:v>
                </c:pt>
                <c:pt idx="16">
                  <c:v>2292</c:v>
                </c:pt>
                <c:pt idx="17">
                  <c:v>1363</c:v>
                </c:pt>
                <c:pt idx="18">
                  <c:v>6780</c:v>
                </c:pt>
                <c:pt idx="19">
                  <c:v>17821</c:v>
                </c:pt>
                <c:pt idx="20">
                  <c:v>5127</c:v>
                </c:pt>
                <c:pt idx="21">
                  <c:v>20237</c:v>
                </c:pt>
                <c:pt idx="22">
                  <c:v>4353</c:v>
                </c:pt>
                <c:pt idx="23">
                  <c:v>2056</c:v>
                </c:pt>
                <c:pt idx="24">
                  <c:v>2872</c:v>
                </c:pt>
                <c:pt idx="25">
                  <c:v>2897</c:v>
                </c:pt>
                <c:pt idx="26">
                  <c:v>1298</c:v>
                </c:pt>
                <c:pt idx="27">
                  <c:v>22947</c:v>
                </c:pt>
                <c:pt idx="28">
                  <c:v>23658</c:v>
                </c:pt>
                <c:pt idx="29">
                  <c:v>10402</c:v>
                </c:pt>
                <c:pt idx="30">
                  <c:v>3746</c:v>
                </c:pt>
                <c:pt idx="31">
                  <c:v>4810</c:v>
                </c:pt>
                <c:pt idx="32">
                  <c:v>897</c:v>
                </c:pt>
                <c:pt idx="33">
                  <c:v>799</c:v>
                </c:pt>
                <c:pt idx="34">
                  <c:v>3842</c:v>
                </c:pt>
                <c:pt idx="35">
                  <c:v>2278</c:v>
                </c:pt>
              </c:numCache>
            </c:numRef>
          </c:val>
          <c:extLst>
            <c:ext xmlns:c16="http://schemas.microsoft.com/office/drawing/2014/chart" uri="{C3380CC4-5D6E-409C-BE32-E72D297353CC}">
              <c16:uniqueId val="{00000000-18F6-43EB-8B5F-42C26D75BBA2}"/>
            </c:ext>
          </c:extLst>
        </c:ser>
        <c:dLbls>
          <c:showLegendKey val="0"/>
          <c:showVal val="0"/>
          <c:showCatName val="0"/>
          <c:showSerName val="0"/>
          <c:showPercent val="0"/>
          <c:showBubbleSize val="0"/>
        </c:dLbls>
        <c:gapWidth val="150"/>
        <c:shape val="box"/>
        <c:axId val="1453273616"/>
        <c:axId val="1460632320"/>
        <c:axId val="0"/>
      </c:bar3DChart>
      <c:catAx>
        <c:axId val="1453273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60632320"/>
        <c:crosses val="autoZero"/>
        <c:auto val="1"/>
        <c:lblAlgn val="ctr"/>
        <c:lblOffset val="100"/>
        <c:noMultiLvlLbl val="0"/>
      </c:catAx>
      <c:valAx>
        <c:axId val="146063232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3273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[data-1703664440548 Q D10.csv]Sheet1!PivotTable1</c:name>
    <c:fmtId val="1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sum</a:t>
            </a:r>
            <a:r>
              <a:rPr lang="en-IN" baseline="0"/>
              <a:t> of suns_scored by year</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Sheet1!$A$4:$A$15</c:f>
              <c:strCache>
                <c:ptCount val="11"/>
                <c:pt idx="0">
                  <c:v>2008</c:v>
                </c:pt>
                <c:pt idx="1">
                  <c:v>2010</c:v>
                </c:pt>
                <c:pt idx="2">
                  <c:v>2011</c:v>
                </c:pt>
                <c:pt idx="3">
                  <c:v>2012</c:v>
                </c:pt>
                <c:pt idx="4">
                  <c:v>2013</c:v>
                </c:pt>
                <c:pt idx="5">
                  <c:v>2014</c:v>
                </c:pt>
                <c:pt idx="6">
                  <c:v>2015</c:v>
                </c:pt>
                <c:pt idx="7">
                  <c:v>2016</c:v>
                </c:pt>
                <c:pt idx="8">
                  <c:v>2017</c:v>
                </c:pt>
                <c:pt idx="9">
                  <c:v>2018</c:v>
                </c:pt>
                <c:pt idx="10">
                  <c:v>2019</c:v>
                </c:pt>
              </c:strCache>
            </c:strRef>
          </c:cat>
          <c:val>
            <c:numRef>
              <c:f>Sheet1!$B$4:$B$15</c:f>
              <c:numCache>
                <c:formatCode>General</c:formatCode>
                <c:ptCount val="11"/>
                <c:pt idx="0">
                  <c:v>1843</c:v>
                </c:pt>
                <c:pt idx="1">
                  <c:v>2167</c:v>
                </c:pt>
                <c:pt idx="2">
                  <c:v>1854</c:v>
                </c:pt>
                <c:pt idx="3">
                  <c:v>2012</c:v>
                </c:pt>
                <c:pt idx="4">
                  <c:v>2304</c:v>
                </c:pt>
                <c:pt idx="5">
                  <c:v>1289</c:v>
                </c:pt>
                <c:pt idx="6">
                  <c:v>2386</c:v>
                </c:pt>
                <c:pt idx="7">
                  <c:v>2073</c:v>
                </c:pt>
                <c:pt idx="8">
                  <c:v>2194</c:v>
                </c:pt>
                <c:pt idx="9">
                  <c:v>2885</c:v>
                </c:pt>
                <c:pt idx="10">
                  <c:v>2651</c:v>
                </c:pt>
              </c:numCache>
            </c:numRef>
          </c:val>
          <c:extLst>
            <c:ext xmlns:c16="http://schemas.microsoft.com/office/drawing/2014/chart" uri="{C3380CC4-5D6E-409C-BE32-E72D297353CC}">
              <c16:uniqueId val="{00000000-647A-4C11-B378-94EE5C7265C2}"/>
            </c:ext>
          </c:extLst>
        </c:ser>
        <c:dLbls>
          <c:dLblPos val="inEnd"/>
          <c:showLegendKey val="0"/>
          <c:showVal val="1"/>
          <c:showCatName val="0"/>
          <c:showSerName val="0"/>
          <c:showPercent val="0"/>
          <c:showBubbleSize val="0"/>
        </c:dLbls>
        <c:gapWidth val="65"/>
        <c:axId val="1165659040"/>
        <c:axId val="761076848"/>
      </c:barChart>
      <c:catAx>
        <c:axId val="11656590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61076848"/>
        <c:crosses val="autoZero"/>
        <c:auto val="1"/>
        <c:lblAlgn val="ctr"/>
        <c:lblOffset val="100"/>
        <c:noMultiLvlLbl val="0"/>
      </c:catAx>
      <c:valAx>
        <c:axId val="76107684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65659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sz="1600" b="1" i="0" u="none" strike="noStrike" baseline="0">
                <a:effectLst>
                  <a:outerShdw blurRad="50800" dist="38100" algn="tr" rotWithShape="0">
                    <a:prstClr val="black">
                      <a:alpha val="40000"/>
                    </a:prstClr>
                  </a:outerShdw>
                </a:effectLst>
              </a:rPr>
              <a:t>Top 3 players good Average, played more than 2 ipl seasons. </a:t>
            </a:r>
            <a:r>
              <a:rPr lang="en-GB" sz="1600" b="1" i="0" u="none" strike="noStrike" baseline="0">
                <a:effectLst>
                  <a:outerShdw blurRad="50800" dist="38100" dir="5400000" algn="t" rotWithShape="0">
                    <a:prstClr val="black">
                      <a:alpha val="40000"/>
                    </a:prstClr>
                  </a:outerShdw>
                </a:effectLst>
              </a:rPr>
              <a:t> </a:t>
            </a:r>
            <a:endParaRPr lang="en-GB"/>
          </a:p>
        </c:rich>
      </c:tx>
      <c:layout>
        <c:manualLayout>
          <c:xMode val="edge"/>
          <c:yMode val="edge"/>
          <c:x val="0.10031933508311458"/>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'data-1703732115283 Q2 2-1'!$B$1</c:f>
              <c:strCache>
                <c:ptCount val="1"/>
                <c:pt idx="0">
                  <c:v>batting_average</c:v>
                </c:pt>
              </c:strCache>
            </c:strRef>
          </c:tx>
          <c:spPr>
            <a:solidFill>
              <a:srgbClr val="00B0F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'data-1703732115283 Q2 2-1'!$A$2:$A$4</c:f>
              <c:strCache>
                <c:ptCount val="3"/>
                <c:pt idx="0">
                  <c:v>Iqbal Abdulla</c:v>
                </c:pt>
                <c:pt idx="1">
                  <c:v>KL Rahul</c:v>
                </c:pt>
                <c:pt idx="2">
                  <c:v>AB de Villiers</c:v>
                </c:pt>
              </c:strCache>
            </c:strRef>
          </c:cat>
          <c:val>
            <c:numRef>
              <c:f>'data-1703732115283 Q2 2-1'!$B$2:$B$4</c:f>
              <c:numCache>
                <c:formatCode>0.00</c:formatCode>
                <c:ptCount val="3"/>
                <c:pt idx="0">
                  <c:v>88</c:v>
                </c:pt>
                <c:pt idx="1">
                  <c:v>42.693548387096698</c:v>
                </c:pt>
                <c:pt idx="2">
                  <c:v>42.535087719298197</c:v>
                </c:pt>
              </c:numCache>
            </c:numRef>
          </c:val>
          <c:extLst>
            <c:ext xmlns:c16="http://schemas.microsoft.com/office/drawing/2014/chart" uri="{C3380CC4-5D6E-409C-BE32-E72D297353CC}">
              <c16:uniqueId val="{00000000-D425-4E85-B5D6-E40DCA4CEAB3}"/>
            </c:ext>
          </c:extLst>
        </c:ser>
        <c:ser>
          <c:idx val="1"/>
          <c:order val="1"/>
          <c:tx>
            <c:strRef>
              <c:f>'data-1703732115283 Q2 2-1'!$C$1</c:f>
              <c:strCache>
                <c:ptCount val="1"/>
                <c:pt idx="0">
                  <c:v>num_seasons</c:v>
                </c:pt>
              </c:strCache>
            </c:strRef>
          </c:tx>
          <c:spPr>
            <a:solidFill>
              <a:srgbClr val="FFC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'data-1703732115283 Q2 2-1'!$A$2:$A$4</c:f>
              <c:strCache>
                <c:ptCount val="3"/>
                <c:pt idx="0">
                  <c:v>Iqbal Abdulla</c:v>
                </c:pt>
                <c:pt idx="1">
                  <c:v>KL Rahul</c:v>
                </c:pt>
                <c:pt idx="2">
                  <c:v>AB de Villiers</c:v>
                </c:pt>
              </c:strCache>
            </c:strRef>
          </c:cat>
          <c:val>
            <c:numRef>
              <c:f>'data-1703732115283 Q2 2-1'!$C$2:$C$4</c:f>
              <c:numCache>
                <c:formatCode>General</c:formatCode>
                <c:ptCount val="3"/>
                <c:pt idx="0">
                  <c:v>8</c:v>
                </c:pt>
                <c:pt idx="1">
                  <c:v>7</c:v>
                </c:pt>
                <c:pt idx="2">
                  <c:v>13</c:v>
                </c:pt>
              </c:numCache>
            </c:numRef>
          </c:val>
          <c:extLst>
            <c:ext xmlns:c16="http://schemas.microsoft.com/office/drawing/2014/chart" uri="{C3380CC4-5D6E-409C-BE32-E72D297353CC}">
              <c16:uniqueId val="{00000001-D425-4E85-B5D6-E40DCA4CEAB3}"/>
            </c:ext>
          </c:extLst>
        </c:ser>
        <c:dLbls>
          <c:showLegendKey val="0"/>
          <c:showVal val="0"/>
          <c:showCatName val="0"/>
          <c:showSerName val="0"/>
          <c:showPercent val="0"/>
          <c:showBubbleSize val="0"/>
        </c:dLbls>
        <c:gapWidth val="100"/>
        <c:overlap val="-24"/>
        <c:axId val="397640560"/>
        <c:axId val="397643512"/>
      </c:barChart>
      <c:catAx>
        <c:axId val="3976405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7643512"/>
        <c:crosses val="autoZero"/>
        <c:auto val="1"/>
        <c:lblAlgn val="ctr"/>
        <c:lblOffset val="100"/>
        <c:noMultiLvlLbl val="0"/>
      </c:catAx>
      <c:valAx>
        <c:axId val="397643512"/>
        <c:scaling>
          <c:orientation val="minMax"/>
        </c:scaling>
        <c:delete val="1"/>
        <c:axPos val="l"/>
        <c:numFmt formatCode="0.00" sourceLinked="1"/>
        <c:majorTickMark val="none"/>
        <c:minorTickMark val="none"/>
        <c:tickLblPos val="nextTo"/>
        <c:crossAx val="397640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dk1"/>
                </a:solidFill>
                <a:latin typeface="+mn-lt"/>
                <a:ea typeface="+mn-ea"/>
                <a:cs typeface="+mn-cs"/>
              </a:defRPr>
            </a:pPr>
            <a:r>
              <a:rPr lang="en-US" sz="1400" b="1"/>
              <a:t>Top 3 Hard hitter Batsman more than 2 ipl seasion </a:t>
            </a:r>
          </a:p>
        </c:rich>
      </c:tx>
      <c:layout>
        <c:manualLayout>
          <c:xMode val="edge"/>
          <c:yMode val="edge"/>
          <c:x val="0.11956625911890353"/>
          <c:y val="3.7425224571606193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61595707616194"/>
          <c:y val="0.15465701589616876"/>
          <c:w val="0.48797457159243807"/>
          <c:h val="0.7204366017689704"/>
        </c:manualLayout>
      </c:layout>
      <c:pieChart>
        <c:varyColors val="1"/>
        <c:ser>
          <c:idx val="0"/>
          <c:order val="0"/>
          <c:tx>
            <c:strRef>
              <c:f>'Q3'!$B$1</c:f>
              <c:strCache>
                <c:ptCount val="1"/>
                <c:pt idx="0">
                  <c:v>boundary_percentage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54E-41E3-8819-31215209F188}"/>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C54E-41E3-8819-31215209F188}"/>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C54E-41E3-8819-31215209F188}"/>
              </c:ext>
            </c:extLst>
          </c:dPt>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'Q3'!$A$2:$A$4</c:f>
              <c:strCache>
                <c:ptCount val="3"/>
                <c:pt idx="0">
                  <c:v>SP Narine</c:v>
                </c:pt>
                <c:pt idx="1">
                  <c:v>AD Russell</c:v>
                </c:pt>
                <c:pt idx="2">
                  <c:v>CH Gayle</c:v>
                </c:pt>
              </c:strCache>
            </c:strRef>
          </c:cat>
          <c:val>
            <c:numRef>
              <c:f>'Q3'!$B$2:$B$4</c:f>
              <c:numCache>
                <c:formatCode>0%</c:formatCode>
                <c:ptCount val="3"/>
                <c:pt idx="0">
                  <c:v>0.81165919282511201</c:v>
                </c:pt>
                <c:pt idx="1">
                  <c:v>0.78707976268951796</c:v>
                </c:pt>
                <c:pt idx="2">
                  <c:v>0.76068734283319295</c:v>
                </c:pt>
              </c:numCache>
            </c:numRef>
          </c:val>
          <c:extLst>
            <c:ext xmlns:c16="http://schemas.microsoft.com/office/drawing/2014/chart" uri="{C3380CC4-5D6E-409C-BE32-E72D297353CC}">
              <c16:uniqueId val="{00000006-C54E-41E3-8819-31215209F188}"/>
            </c:ext>
          </c:extLst>
        </c:ser>
        <c:ser>
          <c:idx val="1"/>
          <c:order val="1"/>
          <c:tx>
            <c:strRef>
              <c:f>'Q3'!$C$1</c:f>
              <c:strCache>
                <c:ptCount val="1"/>
                <c:pt idx="0">
                  <c:v>seasons_played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C54E-41E3-8819-31215209F1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C54E-41E3-8819-31215209F18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C54E-41E3-8819-31215209F188}"/>
              </c:ext>
            </c:extLst>
          </c:dPt>
          <c:cat>
            <c:strRef>
              <c:f>'Q3'!$A$2:$A$4</c:f>
              <c:strCache>
                <c:ptCount val="3"/>
                <c:pt idx="0">
                  <c:v>SP Narine</c:v>
                </c:pt>
                <c:pt idx="1">
                  <c:v>AD Russell</c:v>
                </c:pt>
                <c:pt idx="2">
                  <c:v>CH Gayle</c:v>
                </c:pt>
              </c:strCache>
            </c:strRef>
          </c:cat>
          <c:val>
            <c:numRef>
              <c:f>'Q3'!$C$2:$C$4</c:f>
              <c:numCache>
                <c:formatCode>General</c:formatCode>
                <c:ptCount val="3"/>
                <c:pt idx="0">
                  <c:v>9</c:v>
                </c:pt>
                <c:pt idx="1">
                  <c:v>8</c:v>
                </c:pt>
                <c:pt idx="2">
                  <c:v>12</c:v>
                </c:pt>
              </c:numCache>
            </c:numRef>
          </c:val>
          <c:extLst>
            <c:ext xmlns:c16="http://schemas.microsoft.com/office/drawing/2014/chart" uri="{C3380CC4-5D6E-409C-BE32-E72D297353CC}">
              <c16:uniqueId val="{0000000D-C54E-41E3-8819-31215209F18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Top</a:t>
            </a:r>
            <a:r>
              <a:rPr lang="en-US" baseline="0" dirty="0"/>
              <a:t> 3 Bowler economy</a:t>
            </a:r>
            <a:r>
              <a:rPr lang="en-US" sz="1600" b="1" i="0" u="none" strike="noStrike" baseline="0" dirty="0">
                <a:effectLst/>
              </a:rPr>
              <a:t> at least 500 balls</a:t>
            </a:r>
            <a:r>
              <a:rPr lang="en-US" baseline="0" dirty="0"/>
              <a:t> </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'data-1703693488975 Q44'!$B$1</c:f>
              <c:strCache>
                <c:ptCount val="1"/>
                <c:pt idx="0">
                  <c:v>economy_rate</c:v>
                </c:pt>
              </c:strCache>
            </c:strRef>
          </c:tx>
          <c:spPr>
            <a:solidFill>
              <a:srgbClr val="00B0F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FF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'data-1703693488975 Q44'!$A$2:$A$4</c:f>
              <c:strCache>
                <c:ptCount val="3"/>
                <c:pt idx="0">
                  <c:v>Harbhajan Singh</c:v>
                </c:pt>
                <c:pt idx="1">
                  <c:v>R Ashwin</c:v>
                </c:pt>
                <c:pt idx="2">
                  <c:v>PP Chawla</c:v>
                </c:pt>
              </c:strCache>
            </c:strRef>
          </c:cat>
          <c:val>
            <c:numRef>
              <c:f>'data-1703693488975 Q44'!$B$2:$B$4</c:f>
              <c:numCache>
                <c:formatCode>General</c:formatCode>
                <c:ptCount val="3"/>
                <c:pt idx="0">
                  <c:v>7.04</c:v>
                </c:pt>
                <c:pt idx="1">
                  <c:v>6.79</c:v>
                </c:pt>
                <c:pt idx="2">
                  <c:v>7.92</c:v>
                </c:pt>
              </c:numCache>
            </c:numRef>
          </c:val>
          <c:extLst>
            <c:ext xmlns:c16="http://schemas.microsoft.com/office/drawing/2014/chart" uri="{C3380CC4-5D6E-409C-BE32-E72D297353CC}">
              <c16:uniqueId val="{00000000-A502-4B71-B90D-DC0472EB9B4C}"/>
            </c:ext>
          </c:extLst>
        </c:ser>
        <c:dLbls>
          <c:showLegendKey val="0"/>
          <c:showVal val="0"/>
          <c:showCatName val="0"/>
          <c:showSerName val="0"/>
          <c:showPercent val="0"/>
          <c:showBubbleSize val="0"/>
        </c:dLbls>
        <c:gapWidth val="100"/>
        <c:overlap val="-24"/>
        <c:axId val="394047568"/>
        <c:axId val="394047896"/>
      </c:barChart>
      <c:catAx>
        <c:axId val="394047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394047896"/>
        <c:crosses val="autoZero"/>
        <c:auto val="1"/>
        <c:lblAlgn val="ctr"/>
        <c:lblOffset val="100"/>
        <c:noMultiLvlLbl val="0"/>
      </c:catAx>
      <c:valAx>
        <c:axId val="394047896"/>
        <c:scaling>
          <c:orientation val="minMax"/>
        </c:scaling>
        <c:delete val="1"/>
        <c:axPos val="l"/>
        <c:numFmt formatCode="General" sourceLinked="1"/>
        <c:majorTickMark val="none"/>
        <c:minorTickMark val="none"/>
        <c:tickLblPos val="nextTo"/>
        <c:crossAx val="39404756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800" b="1" i="0" baseline="0" dirty="0">
                <a:effectLst>
                  <a:outerShdw blurRad="50800" dist="38100" dir="5400000" algn="t" rotWithShape="0">
                    <a:srgbClr val="000000">
                      <a:alpha val="40000"/>
                    </a:srgbClr>
                  </a:outerShdw>
                </a:effectLst>
              </a:rPr>
              <a:t>Top 3 Bowler Strike rate</a:t>
            </a:r>
            <a:r>
              <a:rPr lang="en-US" sz="1800" b="1" i="0" baseline="0" dirty="0">
                <a:effectLst/>
              </a:rPr>
              <a:t> at least 500 balls</a:t>
            </a:r>
            <a:r>
              <a:rPr lang="en-US" sz="1800" b="1" i="0" baseline="0" dirty="0">
                <a:effectLst>
                  <a:outerShdw blurRad="50800" dist="38100" dir="5400000" algn="t" rotWithShape="0">
                    <a:srgbClr val="000000">
                      <a:alpha val="40000"/>
                    </a:srgbClr>
                  </a:outerShdw>
                </a:effectLst>
              </a:rPr>
              <a:t> </a:t>
            </a:r>
            <a:endParaRPr lang="en-GB" sz="1800">
              <a:effectLst/>
            </a:endParaRPr>
          </a:p>
          <a:p>
            <a:pPr marL="0" marR="0" indent="0" algn="ctr" defTabSz="914400" rtl="0" eaLnBrk="1" fontAlgn="auto" latinLnBrk="0" hangingPunct="1">
              <a:lnSpc>
                <a:spcPct val="100000"/>
              </a:lnSpc>
              <a:spcBef>
                <a:spcPts val="0"/>
              </a:spcBef>
              <a:spcAft>
                <a:spcPts val="0"/>
              </a:spcAft>
              <a:buClrTx/>
              <a:buSzTx/>
              <a:buFontTx/>
              <a:buNone/>
              <a:tabLst/>
              <a:defRPr sz="1800">
                <a:solidFill>
                  <a:sysClr val="window" lastClr="FFFFFF">
                    <a:lumMod val="95000"/>
                  </a:sysClr>
                </a:solidFill>
              </a:defRPr>
            </a:pPr>
            <a:endParaRPr lang="en-US" sz="1800"/>
          </a:p>
        </c:rich>
      </c:tx>
      <c:layout>
        <c:manualLayout>
          <c:xMode val="edge"/>
          <c:yMode val="edge"/>
          <c:x val="0.13732596276271278"/>
          <c:y val="2.3897524482632406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31386045494313208"/>
          <c:y val="0.14719386523903583"/>
          <c:w val="0.42195611101525249"/>
          <c:h val="0.69591641566938067"/>
        </c:manualLayout>
      </c:layout>
      <c:pieChart>
        <c:varyColors val="1"/>
        <c:ser>
          <c:idx val="0"/>
          <c:order val="0"/>
          <c:tx>
            <c:strRef>
              <c:f>'Q5'!$B$1</c:f>
              <c:strCache>
                <c:ptCount val="1"/>
                <c:pt idx="0">
                  <c:v>bowling_strike_rate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D0D-4C9B-BFF8-E17AE35D8888}"/>
              </c:ext>
            </c:extLst>
          </c:dPt>
          <c:dPt>
            <c:idx val="1"/>
            <c:bubble3D val="0"/>
            <c:spPr>
              <a:solidFill>
                <a:srgbClr val="3CC2E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D0D-4C9B-BFF8-E17AE35D888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D0D-4C9B-BFF8-E17AE35D8888}"/>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'Q5'!$A$2:$A$4</c:f>
              <c:strCache>
                <c:ptCount val="3"/>
                <c:pt idx="0">
                  <c:v>K Rabada</c:v>
                </c:pt>
                <c:pt idx="1">
                  <c:v>AJ Tye</c:v>
                </c:pt>
                <c:pt idx="2">
                  <c:v>DE Bollinger</c:v>
                </c:pt>
              </c:strCache>
            </c:strRef>
          </c:cat>
          <c:val>
            <c:numRef>
              <c:f>'Q5'!$B$2:$B$4</c:f>
              <c:numCache>
                <c:formatCode>0.00</c:formatCode>
                <c:ptCount val="3"/>
                <c:pt idx="0">
                  <c:v>13.770491803278601</c:v>
                </c:pt>
                <c:pt idx="1">
                  <c:v>16.125</c:v>
                </c:pt>
                <c:pt idx="2">
                  <c:v>16.2162162162162</c:v>
                </c:pt>
              </c:numCache>
            </c:numRef>
          </c:val>
          <c:extLst>
            <c:ext xmlns:c16="http://schemas.microsoft.com/office/drawing/2014/chart" uri="{C3380CC4-5D6E-409C-BE32-E72D297353CC}">
              <c16:uniqueId val="{00000006-8D0D-4C9B-BFF8-E17AE35D888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3985804899387578"/>
          <c:y val="0.89409667541557303"/>
          <c:w val="0.5202839020122485"/>
          <c:h val="7.8125546806649168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Top 3 all rounder </a:t>
            </a:r>
            <a:r>
              <a:rPr lang="en-US" sz="1800" b="1" i="0" baseline="0">
                <a:effectLst/>
              </a:rPr>
              <a:t>at least 500 balls</a:t>
            </a:r>
            <a:r>
              <a:rPr lang="en-US" sz="1800" b="1" i="0" baseline="0">
                <a:effectLst>
                  <a:outerShdw blurRad="50800" dist="38100" dir="5400000" algn="t" rotWithShape="0">
                    <a:srgbClr val="000000">
                      <a:alpha val="40000"/>
                    </a:srgbClr>
                  </a:outerShdw>
                </a:effectLst>
              </a:rPr>
              <a:t> faced and 300 ball bowled</a:t>
            </a:r>
            <a:endParaRPr lang="en-GB">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'data-1703697769826 Q66'!$A$2</c:f>
              <c:strCache>
                <c:ptCount val="1"/>
                <c:pt idx="0">
                  <c:v>SK Raina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'data-1703697769826 Q66'!$B$1:$D$1</c:f>
              <c:strCache>
                <c:ptCount val="3"/>
                <c:pt idx="0">
                  <c:v>runs_scored</c:v>
                </c:pt>
                <c:pt idx="1">
                  <c:v>balls_faced</c:v>
                </c:pt>
                <c:pt idx="2">
                  <c:v>balls_bowled</c:v>
                </c:pt>
              </c:strCache>
            </c:strRef>
          </c:cat>
          <c:val>
            <c:numRef>
              <c:f>'data-1703697769826 Q66'!$B$2:$D$2</c:f>
              <c:numCache>
                <c:formatCode>General</c:formatCode>
                <c:ptCount val="3"/>
                <c:pt idx="0">
                  <c:v>5368</c:v>
                </c:pt>
                <c:pt idx="1">
                  <c:v>4041</c:v>
                </c:pt>
                <c:pt idx="2">
                  <c:v>930</c:v>
                </c:pt>
              </c:numCache>
            </c:numRef>
          </c:val>
          <c:extLst>
            <c:ext xmlns:c16="http://schemas.microsoft.com/office/drawing/2014/chart" uri="{C3380CC4-5D6E-409C-BE32-E72D297353CC}">
              <c16:uniqueId val="{00000000-0161-4E8D-AD7F-F1C7A76F9A95}"/>
            </c:ext>
          </c:extLst>
        </c:ser>
        <c:ser>
          <c:idx val="1"/>
          <c:order val="1"/>
          <c:tx>
            <c:strRef>
              <c:f>'data-1703697769826 Q66'!$A$3</c:f>
              <c:strCache>
                <c:ptCount val="1"/>
                <c:pt idx="0">
                  <c:v>RG Sharma</c:v>
                </c:pt>
              </c:strCache>
            </c:strRef>
          </c:tx>
          <c:spPr>
            <a:solidFill>
              <a:srgbClr val="00B0F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'data-1703697769826 Q66'!$B$1:$D$1</c:f>
              <c:strCache>
                <c:ptCount val="3"/>
                <c:pt idx="0">
                  <c:v>runs_scored</c:v>
                </c:pt>
                <c:pt idx="1">
                  <c:v>balls_faced</c:v>
                </c:pt>
                <c:pt idx="2">
                  <c:v>balls_bowled</c:v>
                </c:pt>
              </c:strCache>
            </c:strRef>
          </c:cat>
          <c:val>
            <c:numRef>
              <c:f>'data-1703697769826 Q66'!$B$3:$D$3</c:f>
              <c:numCache>
                <c:formatCode>General</c:formatCode>
                <c:ptCount val="3"/>
                <c:pt idx="0">
                  <c:v>5230</c:v>
                </c:pt>
                <c:pt idx="1">
                  <c:v>4088</c:v>
                </c:pt>
                <c:pt idx="2">
                  <c:v>342</c:v>
                </c:pt>
              </c:numCache>
            </c:numRef>
          </c:val>
          <c:extLst>
            <c:ext xmlns:c16="http://schemas.microsoft.com/office/drawing/2014/chart" uri="{C3380CC4-5D6E-409C-BE32-E72D297353CC}">
              <c16:uniqueId val="{00000001-0161-4E8D-AD7F-F1C7A76F9A95}"/>
            </c:ext>
          </c:extLst>
        </c:ser>
        <c:ser>
          <c:idx val="2"/>
          <c:order val="2"/>
          <c:tx>
            <c:strRef>
              <c:f>'data-1703697769826 Q66'!$A$4</c:f>
              <c:strCache>
                <c:ptCount val="1"/>
                <c:pt idx="0">
                  <c:v>CH Gayle</c:v>
                </c:pt>
              </c:strCache>
            </c:strRef>
          </c:tx>
          <c:spPr>
            <a:solidFill>
              <a:srgbClr val="FFFF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'data-1703697769826 Q66'!$B$1:$D$1</c:f>
              <c:strCache>
                <c:ptCount val="3"/>
                <c:pt idx="0">
                  <c:v>runs_scored</c:v>
                </c:pt>
                <c:pt idx="1">
                  <c:v>balls_faced</c:v>
                </c:pt>
                <c:pt idx="2">
                  <c:v>balls_bowled</c:v>
                </c:pt>
              </c:strCache>
            </c:strRef>
          </c:cat>
          <c:val>
            <c:numRef>
              <c:f>'data-1703697769826 Q66'!$B$4:$D$4</c:f>
              <c:numCache>
                <c:formatCode>General</c:formatCode>
                <c:ptCount val="3"/>
                <c:pt idx="0">
                  <c:v>4772</c:v>
                </c:pt>
                <c:pt idx="1">
                  <c:v>3342</c:v>
                </c:pt>
                <c:pt idx="2">
                  <c:v>584</c:v>
                </c:pt>
              </c:numCache>
            </c:numRef>
          </c:val>
          <c:extLst>
            <c:ext xmlns:c16="http://schemas.microsoft.com/office/drawing/2014/chart" uri="{C3380CC4-5D6E-409C-BE32-E72D297353CC}">
              <c16:uniqueId val="{00000002-0161-4E8D-AD7F-F1C7A76F9A95}"/>
            </c:ext>
          </c:extLst>
        </c:ser>
        <c:dLbls>
          <c:showLegendKey val="0"/>
          <c:showVal val="0"/>
          <c:showCatName val="0"/>
          <c:showSerName val="0"/>
          <c:showPercent val="0"/>
          <c:showBubbleSize val="0"/>
        </c:dLbls>
        <c:gapWidth val="100"/>
        <c:overlap val="-24"/>
        <c:axId val="397932192"/>
        <c:axId val="397937112"/>
      </c:barChart>
      <c:catAx>
        <c:axId val="397932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397937112"/>
        <c:crosses val="autoZero"/>
        <c:auto val="1"/>
        <c:lblAlgn val="ctr"/>
        <c:lblOffset val="100"/>
        <c:noMultiLvlLbl val="0"/>
      </c:catAx>
      <c:valAx>
        <c:axId val="397937112"/>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39793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[data-1703663434930 Q D3.csv]Sheet1!PivotTable1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Boundary</a:t>
            </a:r>
            <a:r>
              <a:rPr lang="en-US" b="1" baseline="0" dirty="0">
                <a:solidFill>
                  <a:schemeClr val="tx1"/>
                </a:solidFill>
              </a:rPr>
              <a:t> Vs Dot</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15204678362573099"/>
              <c:y val="9.2592592592592587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w="19050">
            <a:solidFill>
              <a:schemeClr val="lt1"/>
            </a:solidFill>
          </a:ln>
          <a:effectLst/>
        </c:spPr>
        <c:dLbl>
          <c:idx val="0"/>
          <c:layout>
            <c:manualLayout>
              <c:x val="0.10996186892823362"/>
              <c:y val="-7.736090240628318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0.15204678362573099"/>
              <c:y val="9.2592592592592587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dLbl>
          <c:idx val="0"/>
          <c:layout>
            <c:manualLayout>
              <c:x val="0.10996186892823362"/>
              <c:y val="-7.736090240628318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0.15204678362573099"/>
              <c:y val="9.2592592592592587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0.10996186892823362"/>
              <c:y val="-7.7360902406283183E-2"/>
            </c:manualLayout>
          </c:layout>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22048906386701661"/>
          <c:y val="0.11092300962379703"/>
          <c:w val="0.46992016622922134"/>
          <c:h val="0.78320027704870221"/>
        </c:manualLayout>
      </c:layout>
      <c:pieChart>
        <c:varyColors val="1"/>
        <c:ser>
          <c:idx val="0"/>
          <c:order val="0"/>
          <c:tx>
            <c:strRef>
              <c:f>Sheet1!$B$3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24-4920-9F4A-8578AA815B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24-4920-9F4A-8578AA815BD3}"/>
              </c:ext>
            </c:extLst>
          </c:dPt>
          <c:dLbls>
            <c:dLbl>
              <c:idx val="0"/>
              <c:layout>
                <c:manualLayout>
                  <c:x val="-0.15204678362573099"/>
                  <c:y val="9.25925925925925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F24-4920-9F4A-8578AA815BD3}"/>
                </c:ext>
              </c:extLst>
            </c:dLbl>
            <c:dLbl>
              <c:idx val="1"/>
              <c:layout>
                <c:manualLayout>
                  <c:x val="0.10996186892823362"/>
                  <c:y val="-7.736090240628318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F24-4920-9F4A-8578AA815BD3}"/>
                </c:ext>
              </c:extLst>
            </c:dLbl>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Sheet1!$A$4:$A$6</c:f>
              <c:strCache>
                <c:ptCount val="2"/>
                <c:pt idx="0">
                  <c:v>boundary</c:v>
                </c:pt>
                <c:pt idx="1">
                  <c:v>dot</c:v>
                </c:pt>
              </c:strCache>
            </c:strRef>
          </c:cat>
          <c:val>
            <c:numRef>
              <c:f>Sheet1!$B$4:$B$6</c:f>
              <c:numCache>
                <c:formatCode>General</c:formatCode>
                <c:ptCount val="2"/>
                <c:pt idx="0">
                  <c:v>31468</c:v>
                </c:pt>
                <c:pt idx="1">
                  <c:v>67841</c:v>
                </c:pt>
              </c:numCache>
            </c:numRef>
          </c:val>
          <c:extLst>
            <c:ext xmlns:c16="http://schemas.microsoft.com/office/drawing/2014/chart" uri="{C3380CC4-5D6E-409C-BE32-E72D297353CC}">
              <c16:uniqueId val="{00000004-7F24-4920-9F4A-8578AA815BD3}"/>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64700940507436577"/>
          <c:y val="3.3193715368912191E-2"/>
          <c:w val="0.30854615048118977"/>
          <c:h val="0.109954797317002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[data-1703663470567 Q D4.csv]Sheet1!PivotTable2</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boundary of batting team</a:t>
            </a:r>
          </a:p>
        </c:rich>
      </c:tx>
      <c:layout>
        <c:manualLayout>
          <c:xMode val="edge"/>
          <c:yMode val="edge"/>
          <c:x val="0.1251596675415573"/>
          <c:y val="9.2592592592592587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Sheet1!$A$4:$A$19</c:f>
              <c:strCache>
                <c:ptCount val="15"/>
                <c:pt idx="0">
                  <c:v>Chennai Super Kings</c:v>
                </c:pt>
                <c:pt idx="1">
                  <c:v>Deccan Chargers</c:v>
                </c:pt>
                <c:pt idx="2">
                  <c:v>Delhi Capitals</c:v>
                </c:pt>
                <c:pt idx="3">
                  <c:v>Delhi Daredevils</c:v>
                </c:pt>
                <c:pt idx="4">
                  <c:v>Gujarat Lions</c:v>
                </c:pt>
                <c:pt idx="5">
                  <c:v>Kings XI Punjab</c:v>
                </c:pt>
                <c:pt idx="6">
                  <c:v>Kochi Tuskers Kerala</c:v>
                </c:pt>
                <c:pt idx="7">
                  <c:v>Kolkata Knight Riders</c:v>
                </c:pt>
                <c:pt idx="8">
                  <c:v>Mumbai Indians</c:v>
                </c:pt>
                <c:pt idx="9">
                  <c:v>Pune Warriors</c:v>
                </c:pt>
                <c:pt idx="10">
                  <c:v>Rajasthan Royals</c:v>
                </c:pt>
                <c:pt idx="11">
                  <c:v>Rising Pune Supergiant</c:v>
                </c:pt>
                <c:pt idx="12">
                  <c:v>Rising Pune Supergiants</c:v>
                </c:pt>
                <c:pt idx="13">
                  <c:v>Royal Challengers Bangalore</c:v>
                </c:pt>
                <c:pt idx="14">
                  <c:v>Sunrisers Hyderabad</c:v>
                </c:pt>
              </c:strCache>
            </c:strRef>
          </c:cat>
          <c:val>
            <c:numRef>
              <c:f>Sheet1!$B$4:$B$19</c:f>
              <c:numCache>
                <c:formatCode>General</c:formatCode>
                <c:ptCount val="15"/>
                <c:pt idx="0">
                  <c:v>3496</c:v>
                </c:pt>
                <c:pt idx="1">
                  <c:v>1387</c:v>
                </c:pt>
                <c:pt idx="2">
                  <c:v>659</c:v>
                </c:pt>
                <c:pt idx="3">
                  <c:v>3022</c:v>
                </c:pt>
                <c:pt idx="4">
                  <c:v>624</c:v>
                </c:pt>
                <c:pt idx="5">
                  <c:v>3780</c:v>
                </c:pt>
                <c:pt idx="6">
                  <c:v>231</c:v>
                </c:pt>
                <c:pt idx="7">
                  <c:v>3739</c:v>
                </c:pt>
                <c:pt idx="8">
                  <c:v>4118</c:v>
                </c:pt>
                <c:pt idx="9">
                  <c:v>733</c:v>
                </c:pt>
                <c:pt idx="10">
                  <c:v>3041</c:v>
                </c:pt>
                <c:pt idx="11">
                  <c:v>290</c:v>
                </c:pt>
                <c:pt idx="12">
                  <c:v>242</c:v>
                </c:pt>
                <c:pt idx="13">
                  <c:v>3800</c:v>
                </c:pt>
                <c:pt idx="14">
                  <c:v>2306</c:v>
                </c:pt>
              </c:numCache>
            </c:numRef>
          </c:val>
          <c:extLst>
            <c:ext xmlns:c16="http://schemas.microsoft.com/office/drawing/2014/chart" uri="{C3380CC4-5D6E-409C-BE32-E72D297353CC}">
              <c16:uniqueId val="{00000000-619C-41FF-865B-2CD1886C9B0A}"/>
            </c:ext>
          </c:extLst>
        </c:ser>
        <c:dLbls>
          <c:showLegendKey val="0"/>
          <c:showVal val="0"/>
          <c:showCatName val="0"/>
          <c:showSerName val="0"/>
          <c:showPercent val="0"/>
          <c:showBubbleSize val="0"/>
        </c:dLbls>
        <c:gapWidth val="115"/>
        <c:overlap val="-20"/>
        <c:axId val="1673465183"/>
        <c:axId val="1670703663"/>
      </c:barChart>
      <c:catAx>
        <c:axId val="167346518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70703663"/>
        <c:crosses val="autoZero"/>
        <c:auto val="1"/>
        <c:lblAlgn val="ctr"/>
        <c:lblOffset val="100"/>
        <c:noMultiLvlLbl val="0"/>
      </c:catAx>
      <c:valAx>
        <c:axId val="167070366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73465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[data-1703664277878 Q D5.csv]Sheet1!PivotTable3</c:name>
    <c:fmtId val="12"/>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sum</a:t>
            </a:r>
            <a:r>
              <a:rPr lang="en-US" baseline="0"/>
              <a:t> of dot ball of batting team</a:t>
            </a:r>
            <a:endParaRPr lang="en-US"/>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Sheet1!$A$4:$A$20</c:f>
              <c:strCache>
                <c:ptCount val="16"/>
                <c:pt idx="0">
                  <c:v>Chennai Super Kings</c:v>
                </c:pt>
                <c:pt idx="1">
                  <c:v>Deccan Chargers</c:v>
                </c:pt>
                <c:pt idx="2">
                  <c:v>Delhi Capitals</c:v>
                </c:pt>
                <c:pt idx="3">
                  <c:v>Delhi Daredevils</c:v>
                </c:pt>
                <c:pt idx="4">
                  <c:v>Gujarat Lions</c:v>
                </c:pt>
                <c:pt idx="5">
                  <c:v>Kings XI Punjab</c:v>
                </c:pt>
                <c:pt idx="6">
                  <c:v>Kochi Tuskers Kerala</c:v>
                </c:pt>
                <c:pt idx="7">
                  <c:v>Kolkata Knight Riders</c:v>
                </c:pt>
                <c:pt idx="8">
                  <c:v>Mumbai Indians</c:v>
                </c:pt>
                <c:pt idx="9">
                  <c:v>NA</c:v>
                </c:pt>
                <c:pt idx="10">
                  <c:v>Pune Warriors</c:v>
                </c:pt>
                <c:pt idx="11">
                  <c:v>Rajasthan Royals</c:v>
                </c:pt>
                <c:pt idx="12">
                  <c:v>Rising Pune Supergiant</c:v>
                </c:pt>
                <c:pt idx="13">
                  <c:v>Rising Pune Supergiants</c:v>
                </c:pt>
                <c:pt idx="14">
                  <c:v>Royal Challengers Bangalore</c:v>
                </c:pt>
                <c:pt idx="15">
                  <c:v>Sunrisers Hyderabad</c:v>
                </c:pt>
              </c:strCache>
            </c:strRef>
          </c:cat>
          <c:val>
            <c:numRef>
              <c:f>Sheet1!$B$4:$B$20</c:f>
              <c:numCache>
                <c:formatCode>General</c:formatCode>
                <c:ptCount val="16"/>
                <c:pt idx="0">
                  <c:v>7593</c:v>
                </c:pt>
                <c:pt idx="1">
                  <c:v>3306</c:v>
                </c:pt>
                <c:pt idx="2">
                  <c:v>1338</c:v>
                </c:pt>
                <c:pt idx="3">
                  <c:v>6520</c:v>
                </c:pt>
                <c:pt idx="4">
                  <c:v>1095</c:v>
                </c:pt>
                <c:pt idx="5">
                  <c:v>7679</c:v>
                </c:pt>
                <c:pt idx="6">
                  <c:v>626</c:v>
                </c:pt>
                <c:pt idx="7">
                  <c:v>7894</c:v>
                </c:pt>
                <c:pt idx="8">
                  <c:v>8714</c:v>
                </c:pt>
                <c:pt idx="9">
                  <c:v>71</c:v>
                </c:pt>
                <c:pt idx="10">
                  <c:v>1900</c:v>
                </c:pt>
                <c:pt idx="11">
                  <c:v>6665</c:v>
                </c:pt>
                <c:pt idx="12">
                  <c:v>698</c:v>
                </c:pt>
                <c:pt idx="13">
                  <c:v>539</c:v>
                </c:pt>
                <c:pt idx="14">
                  <c:v>7955</c:v>
                </c:pt>
                <c:pt idx="15">
                  <c:v>5248</c:v>
                </c:pt>
              </c:numCache>
            </c:numRef>
          </c:val>
          <c:extLst>
            <c:ext xmlns:c16="http://schemas.microsoft.com/office/drawing/2014/chart" uri="{C3380CC4-5D6E-409C-BE32-E72D297353CC}">
              <c16:uniqueId val="{00000000-E52B-4643-9B70-DF7C927CD796}"/>
            </c:ext>
          </c:extLst>
        </c:ser>
        <c:dLbls>
          <c:dLblPos val="inEnd"/>
          <c:showLegendKey val="0"/>
          <c:showVal val="1"/>
          <c:showCatName val="0"/>
          <c:showSerName val="0"/>
          <c:showPercent val="0"/>
          <c:showBubbleSize val="0"/>
        </c:dLbls>
        <c:gapWidth val="41"/>
        <c:axId val="1673455583"/>
        <c:axId val="1693871263"/>
      </c:barChart>
      <c:catAx>
        <c:axId val="16734555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693871263"/>
        <c:crosses val="autoZero"/>
        <c:auto val="1"/>
        <c:lblAlgn val="ctr"/>
        <c:lblOffset val="100"/>
        <c:noMultiLvlLbl val="0"/>
      </c:catAx>
      <c:valAx>
        <c:axId val="1693871263"/>
        <c:scaling>
          <c:orientation val="minMax"/>
        </c:scaling>
        <c:delete val="1"/>
        <c:axPos val="l"/>
        <c:numFmt formatCode="General" sourceLinked="1"/>
        <c:majorTickMark val="none"/>
        <c:minorTickMark val="none"/>
        <c:tickLblPos val="nextTo"/>
        <c:crossAx val="1673455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0A8D4FC-CE12-47FE-ACEF-42B0D0E7DBFE}" type="datetimeFigureOut">
              <a:rPr lang="en-IN" smtClean="0"/>
              <a:t>02-07-2024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99E83EA-D494-4156-BED2-807855F9E300}" type="slidenum">
              <a:rPr lang="en-IN" smtClean="0"/>
              <a:t>‹#›</a:t>
            </a:fld>
            <a:endParaRPr lang="en-IN"/>
          </a:p>
        </p:txBody>
      </p:sp>
    </p:spTree>
    <p:extLst>
      <p:ext uri="{BB962C8B-B14F-4D97-AF65-F5344CB8AC3E}">
        <p14:creationId xmlns:p14="http://schemas.microsoft.com/office/powerpoint/2010/main" val="122679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8D4FC-CE12-47FE-ACEF-42B0D0E7DBF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346263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8D4FC-CE12-47FE-ACEF-42B0D0E7DBF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60611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8D4FC-CE12-47FE-ACEF-42B0D0E7DBF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427660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A8D4FC-CE12-47FE-ACEF-42B0D0E7DBFE}"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31474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8D4FC-CE12-47FE-ACEF-42B0D0E7DBFE}"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224401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8D4FC-CE12-47FE-ACEF-42B0D0E7DBFE}"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265696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8D4FC-CE12-47FE-ACEF-42B0D0E7DBFE}"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704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8D4FC-CE12-47FE-ACEF-42B0D0E7DBFE}" type="datetimeFigureOut">
              <a:rPr lang="en-IN" smtClean="0"/>
              <a:t>02-07-2024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E83EA-D494-4156-BED2-807855F9E300}" type="slidenum">
              <a:rPr lang="en-IN" smtClean="0"/>
              <a:t>‹#›</a:t>
            </a:fld>
            <a:endParaRPr lang="en-IN"/>
          </a:p>
        </p:txBody>
      </p:sp>
    </p:spTree>
    <p:extLst>
      <p:ext uri="{BB962C8B-B14F-4D97-AF65-F5344CB8AC3E}">
        <p14:creationId xmlns:p14="http://schemas.microsoft.com/office/powerpoint/2010/main" val="12268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10A8D4FC-CE12-47FE-ACEF-42B0D0E7DBFE}"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9E83EA-D494-4156-BED2-807855F9E300}" type="slidenum">
              <a:rPr lang="en-IN" smtClean="0"/>
              <a:t>‹#›</a:t>
            </a:fld>
            <a:endParaRPr lang="en-IN"/>
          </a:p>
        </p:txBody>
      </p:sp>
    </p:spTree>
    <p:extLst>
      <p:ext uri="{BB962C8B-B14F-4D97-AF65-F5344CB8AC3E}">
        <p14:creationId xmlns:p14="http://schemas.microsoft.com/office/powerpoint/2010/main" val="397100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0A8D4FC-CE12-47FE-ACEF-42B0D0E7DBFE}" type="datetimeFigureOut">
              <a:rPr lang="en-IN" smtClean="0"/>
              <a:t>02-07-2024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99E83EA-D494-4156-BED2-807855F9E300}" type="slidenum">
              <a:rPr lang="en-IN" smtClean="0"/>
              <a:t>‹#›</a:t>
            </a:fld>
            <a:endParaRPr lang="en-IN"/>
          </a:p>
        </p:txBody>
      </p:sp>
    </p:spTree>
    <p:extLst>
      <p:ext uri="{BB962C8B-B14F-4D97-AF65-F5344CB8AC3E}">
        <p14:creationId xmlns:p14="http://schemas.microsoft.com/office/powerpoint/2010/main" val="73080400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0A8D4FC-CE12-47FE-ACEF-42B0D0E7DBFE}" type="datetimeFigureOut">
              <a:rPr lang="en-IN" smtClean="0"/>
              <a:t>02-07-2024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99E83EA-D494-4156-BED2-807855F9E300}" type="slidenum">
              <a:rPr lang="en-IN" smtClean="0"/>
              <a:t>‹#›</a:t>
            </a:fld>
            <a:endParaRPr lang="en-IN"/>
          </a:p>
        </p:txBody>
      </p:sp>
    </p:spTree>
    <p:extLst>
      <p:ext uri="{BB962C8B-B14F-4D97-AF65-F5344CB8AC3E}">
        <p14:creationId xmlns:p14="http://schemas.microsoft.com/office/powerpoint/2010/main" val="71666046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6CF20-92B2-207E-D0DE-83ACF081FA73}"/>
              </a:ext>
            </a:extLst>
          </p:cNvPr>
          <p:cNvSpPr>
            <a:spLocks noGrp="1"/>
          </p:cNvSpPr>
          <p:nvPr>
            <p:ph type="subTitle" idx="1"/>
          </p:nvPr>
        </p:nvSpPr>
        <p:spPr>
          <a:xfrm>
            <a:off x="263771" y="3491345"/>
            <a:ext cx="5650802" cy="3149601"/>
          </a:xfrm>
        </p:spPr>
        <p:style>
          <a:lnRef idx="2">
            <a:schemeClr val="accent2"/>
          </a:lnRef>
          <a:fillRef idx="1">
            <a:schemeClr val="lt1"/>
          </a:fillRef>
          <a:effectRef idx="0">
            <a:schemeClr val="accent2"/>
          </a:effectRef>
          <a:fontRef idx="minor">
            <a:schemeClr val="dk1"/>
          </a:fontRef>
        </p:style>
        <p:txBody>
          <a:bodyPr>
            <a:normAutofit/>
          </a:bodyPr>
          <a:lstStyle/>
          <a:p>
            <a:pPr>
              <a:lnSpc>
                <a:spcPct val="120000"/>
              </a:lnSpc>
            </a:pPr>
            <a:r>
              <a:rPr lang="en-IN" sz="1600" b="1" dirty="0">
                <a:solidFill>
                  <a:srgbClr val="0070C0"/>
                </a:solidFill>
              </a:rPr>
              <a:t>WITH </a:t>
            </a:r>
            <a:r>
              <a:rPr lang="en-IN" sz="1600" b="1" dirty="0" err="1">
                <a:solidFill>
                  <a:srgbClr val="0070C0"/>
                </a:solidFill>
              </a:rPr>
              <a:t>balls_faced</a:t>
            </a:r>
            <a:r>
              <a:rPr lang="en-IN" sz="1600" b="1" dirty="0">
                <a:solidFill>
                  <a:srgbClr val="0070C0"/>
                </a:solidFill>
              </a:rPr>
              <a:t> AS (    SELECT batsman, COUNT(ball) AS </a:t>
            </a:r>
            <a:r>
              <a:rPr lang="en-IN" sz="1600" b="1" dirty="0" err="1">
                <a:solidFill>
                  <a:srgbClr val="0070C0"/>
                </a:solidFill>
              </a:rPr>
              <a:t>num_balls</a:t>
            </a:r>
            <a:r>
              <a:rPr lang="en-IN" sz="1600" b="1" dirty="0">
                <a:solidFill>
                  <a:srgbClr val="0070C0"/>
                </a:solidFill>
              </a:rPr>
              <a:t> FROM </a:t>
            </a:r>
            <a:r>
              <a:rPr lang="en-IN" sz="1600" b="1" dirty="0" err="1">
                <a:solidFill>
                  <a:srgbClr val="0070C0"/>
                </a:solidFill>
              </a:rPr>
              <a:t>ipl_ball</a:t>
            </a:r>
            <a:r>
              <a:rPr lang="en-IN" sz="1600" b="1" dirty="0">
                <a:solidFill>
                  <a:srgbClr val="0070C0"/>
                </a:solidFill>
              </a:rPr>
              <a:t> WHERE </a:t>
            </a:r>
            <a:r>
              <a:rPr lang="en-IN" sz="1600" b="1" dirty="0" err="1">
                <a:solidFill>
                  <a:srgbClr val="0070C0"/>
                </a:solidFill>
              </a:rPr>
              <a:t>extras_type</a:t>
            </a:r>
            <a:r>
              <a:rPr lang="en-IN" sz="1600" b="1" dirty="0">
                <a:solidFill>
                  <a:srgbClr val="0070C0"/>
                </a:solidFill>
              </a:rPr>
              <a:t> &lt;&gt; 'wides'    GROUP BY batsman), </a:t>
            </a:r>
            <a:r>
              <a:rPr lang="en-IN" sz="1600" b="1" dirty="0" err="1">
                <a:solidFill>
                  <a:srgbClr val="0070C0"/>
                </a:solidFill>
              </a:rPr>
              <a:t>runs_scored</a:t>
            </a:r>
            <a:r>
              <a:rPr lang="en-IN" sz="1600" b="1" dirty="0">
                <a:solidFill>
                  <a:srgbClr val="0070C0"/>
                </a:solidFill>
              </a:rPr>
              <a:t> AS (    SELECT batsman, SUM(</a:t>
            </a:r>
            <a:r>
              <a:rPr lang="en-IN" sz="1600" b="1" dirty="0" err="1">
                <a:solidFill>
                  <a:srgbClr val="0070C0"/>
                </a:solidFill>
              </a:rPr>
              <a:t>batsman_runs</a:t>
            </a:r>
            <a:r>
              <a:rPr lang="en-IN" sz="1600" b="1" dirty="0">
                <a:solidFill>
                  <a:srgbClr val="0070C0"/>
                </a:solidFill>
              </a:rPr>
              <a:t>) AS </a:t>
            </a:r>
            <a:r>
              <a:rPr lang="en-IN" sz="1600" b="1" dirty="0" err="1">
                <a:solidFill>
                  <a:srgbClr val="0070C0"/>
                </a:solidFill>
              </a:rPr>
              <a:t>total_runs_scored</a:t>
            </a:r>
            <a:r>
              <a:rPr lang="en-IN" sz="1600" b="1" dirty="0">
                <a:solidFill>
                  <a:srgbClr val="0070C0"/>
                </a:solidFill>
              </a:rPr>
              <a:t> FROM </a:t>
            </a:r>
            <a:r>
              <a:rPr lang="en-IN" sz="1600" b="1" dirty="0" err="1">
                <a:solidFill>
                  <a:srgbClr val="0070C0"/>
                </a:solidFill>
              </a:rPr>
              <a:t>ipl_ball</a:t>
            </a:r>
            <a:r>
              <a:rPr lang="en-IN" sz="1600" b="1" dirty="0">
                <a:solidFill>
                  <a:srgbClr val="0070C0"/>
                </a:solidFill>
              </a:rPr>
              <a:t>    GROUP BY batsman), </a:t>
            </a:r>
            <a:r>
              <a:rPr lang="en-IN" sz="1600" b="1" dirty="0" err="1">
                <a:solidFill>
                  <a:srgbClr val="0070C0"/>
                </a:solidFill>
              </a:rPr>
              <a:t>combined_stats</a:t>
            </a:r>
            <a:r>
              <a:rPr lang="en-IN" sz="1600" b="1" dirty="0">
                <a:solidFill>
                  <a:srgbClr val="0070C0"/>
                </a:solidFill>
              </a:rPr>
              <a:t> AS (    SELECT </a:t>
            </a:r>
            <a:r>
              <a:rPr lang="en-IN" sz="1600" b="1" dirty="0" err="1">
                <a:solidFill>
                  <a:srgbClr val="0070C0"/>
                </a:solidFill>
              </a:rPr>
              <a:t>a.batsman</a:t>
            </a:r>
            <a:r>
              <a:rPr lang="en-IN" sz="1600" b="1" dirty="0">
                <a:solidFill>
                  <a:srgbClr val="0070C0"/>
                </a:solidFill>
              </a:rPr>
              <a:t>, </a:t>
            </a:r>
            <a:r>
              <a:rPr lang="en-IN" sz="1600" b="1" dirty="0" err="1">
                <a:solidFill>
                  <a:srgbClr val="0070C0"/>
                </a:solidFill>
              </a:rPr>
              <a:t>a.num_balls</a:t>
            </a:r>
            <a:r>
              <a:rPr lang="en-IN" sz="1600" b="1" dirty="0">
                <a:solidFill>
                  <a:srgbClr val="0070C0"/>
                </a:solidFill>
              </a:rPr>
              <a:t>, </a:t>
            </a:r>
            <a:r>
              <a:rPr lang="en-IN" sz="1600" b="1" dirty="0" err="1">
                <a:solidFill>
                  <a:srgbClr val="0070C0"/>
                </a:solidFill>
              </a:rPr>
              <a:t>b.total_runs_scored</a:t>
            </a:r>
            <a:r>
              <a:rPr lang="en-IN" sz="1600" b="1" dirty="0">
                <a:solidFill>
                  <a:srgbClr val="0070C0"/>
                </a:solidFill>
              </a:rPr>
              <a:t>,    ROUND((</a:t>
            </a:r>
            <a:r>
              <a:rPr lang="en-IN" sz="1600" b="1" dirty="0" err="1">
                <a:solidFill>
                  <a:srgbClr val="0070C0"/>
                </a:solidFill>
              </a:rPr>
              <a:t>b.total_runs_scored</a:t>
            </a:r>
            <a:r>
              <a:rPr lang="en-IN" sz="1600" b="1" dirty="0">
                <a:solidFill>
                  <a:srgbClr val="0070C0"/>
                </a:solidFill>
              </a:rPr>
              <a:t> * 100.0) / </a:t>
            </a:r>
            <a:r>
              <a:rPr lang="en-IN" sz="1600" b="1" dirty="0" err="1">
                <a:solidFill>
                  <a:srgbClr val="0070C0"/>
                </a:solidFill>
              </a:rPr>
              <a:t>a.num_balls</a:t>
            </a:r>
            <a:r>
              <a:rPr lang="en-IN" sz="1600" b="1" dirty="0">
                <a:solidFill>
                  <a:srgbClr val="0070C0"/>
                </a:solidFill>
              </a:rPr>
              <a:t> , 2)  AS </a:t>
            </a:r>
            <a:r>
              <a:rPr lang="en-IN" sz="1600" b="1" dirty="0" err="1">
                <a:solidFill>
                  <a:srgbClr val="0070C0"/>
                </a:solidFill>
              </a:rPr>
              <a:t>strike_rate</a:t>
            </a:r>
            <a:r>
              <a:rPr lang="en-IN" sz="1600" b="1" dirty="0">
                <a:solidFill>
                  <a:srgbClr val="0070C0"/>
                </a:solidFill>
              </a:rPr>
              <a:t> FROM </a:t>
            </a:r>
            <a:r>
              <a:rPr lang="en-IN" sz="1600" b="1" dirty="0" err="1">
                <a:solidFill>
                  <a:srgbClr val="0070C0"/>
                </a:solidFill>
              </a:rPr>
              <a:t>balls_faced</a:t>
            </a:r>
            <a:r>
              <a:rPr lang="en-IN" sz="1600" b="1" dirty="0">
                <a:solidFill>
                  <a:srgbClr val="0070C0"/>
                </a:solidFill>
              </a:rPr>
              <a:t>  a  JOIN </a:t>
            </a:r>
            <a:r>
              <a:rPr lang="en-IN" sz="1600" b="1" dirty="0" err="1">
                <a:solidFill>
                  <a:srgbClr val="0070C0"/>
                </a:solidFill>
              </a:rPr>
              <a:t>runs_scored</a:t>
            </a:r>
            <a:r>
              <a:rPr lang="en-IN" sz="1600" b="1" dirty="0">
                <a:solidFill>
                  <a:srgbClr val="0070C0"/>
                </a:solidFill>
              </a:rPr>
              <a:t>  b ON </a:t>
            </a:r>
            <a:r>
              <a:rPr lang="en-IN" sz="1600" b="1" dirty="0" err="1">
                <a:solidFill>
                  <a:srgbClr val="0070C0"/>
                </a:solidFill>
              </a:rPr>
              <a:t>a.batsman</a:t>
            </a:r>
            <a:r>
              <a:rPr lang="en-IN" sz="1600" b="1" dirty="0">
                <a:solidFill>
                  <a:srgbClr val="0070C0"/>
                </a:solidFill>
              </a:rPr>
              <a:t> = </a:t>
            </a:r>
            <a:r>
              <a:rPr lang="en-IN" sz="1600" b="1" dirty="0" err="1">
                <a:solidFill>
                  <a:srgbClr val="0070C0"/>
                </a:solidFill>
              </a:rPr>
              <a:t>b.batsman</a:t>
            </a:r>
            <a:r>
              <a:rPr lang="en-IN" sz="1600" b="1" dirty="0">
                <a:solidFill>
                  <a:srgbClr val="0070C0"/>
                </a:solidFill>
              </a:rPr>
              <a:t>    WHERE </a:t>
            </a:r>
            <a:r>
              <a:rPr lang="en-IN" sz="1600" b="1" dirty="0" err="1">
                <a:solidFill>
                  <a:srgbClr val="0070C0"/>
                </a:solidFill>
              </a:rPr>
              <a:t>a.num_balls</a:t>
            </a:r>
            <a:r>
              <a:rPr lang="en-IN" sz="1600" b="1" dirty="0">
                <a:solidFill>
                  <a:srgbClr val="0070C0"/>
                </a:solidFill>
              </a:rPr>
              <a:t> &gt; 500) SELECT * FROM </a:t>
            </a:r>
            <a:r>
              <a:rPr lang="en-IN" sz="1600" b="1" dirty="0" err="1">
                <a:solidFill>
                  <a:srgbClr val="0070C0"/>
                </a:solidFill>
              </a:rPr>
              <a:t>combined_stats</a:t>
            </a:r>
            <a:r>
              <a:rPr lang="en-IN" sz="1600" b="1" dirty="0">
                <a:solidFill>
                  <a:srgbClr val="0070C0"/>
                </a:solidFill>
              </a:rPr>
              <a:t> ORDER BY </a:t>
            </a:r>
            <a:r>
              <a:rPr lang="en-IN" sz="1600" b="1" dirty="0" err="1">
                <a:solidFill>
                  <a:srgbClr val="0070C0"/>
                </a:solidFill>
              </a:rPr>
              <a:t>strike_rate</a:t>
            </a:r>
            <a:r>
              <a:rPr lang="en-IN" sz="1600" b="1" dirty="0">
                <a:solidFill>
                  <a:srgbClr val="0070C0"/>
                </a:solidFill>
              </a:rPr>
              <a:t> DESC LIMIT 10;</a:t>
            </a:r>
          </a:p>
        </p:txBody>
      </p:sp>
      <p:sp>
        <p:nvSpPr>
          <p:cNvPr id="8" name="TextBox 7">
            <a:extLst>
              <a:ext uri="{FF2B5EF4-FFF2-40B4-BE49-F238E27FC236}">
                <a16:creationId xmlns:a16="http://schemas.microsoft.com/office/drawing/2014/main" id="{A480754F-29CA-A3D6-0501-582A927A90AE}"/>
              </a:ext>
            </a:extLst>
          </p:cNvPr>
          <p:cNvSpPr txBox="1"/>
          <p:nvPr/>
        </p:nvSpPr>
        <p:spPr>
          <a:xfrm>
            <a:off x="263771" y="359208"/>
            <a:ext cx="563564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-1 </a:t>
            </a:r>
            <a:r>
              <a:rPr lang="en-IN" sz="2000" b="1" dirty="0">
                <a:solidFill>
                  <a:schemeClr val="tx1"/>
                </a:solidFill>
              </a:rPr>
              <a:t>: </a:t>
            </a:r>
          </a:p>
          <a:p>
            <a:pPr algn="just"/>
            <a:r>
              <a:rPr lang="en-US" sz="1600" b="1" dirty="0">
                <a:solidFill>
                  <a:schemeClr val="tx1"/>
                </a:solidFill>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p>
          <a:p>
            <a:pPr algn="just"/>
            <a:endParaRPr lang="en-IN" sz="2000" b="1"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53739155"/>
              </p:ext>
            </p:extLst>
          </p:nvPr>
        </p:nvGraphicFramePr>
        <p:xfrm>
          <a:off x="6262256" y="359208"/>
          <a:ext cx="5665972" cy="2753446"/>
        </p:xfrm>
        <a:graphic>
          <a:graphicData uri="http://schemas.openxmlformats.org/drawingml/2006/table">
            <a:tbl>
              <a:tblPr>
                <a:tableStyleId>{5C22544A-7EE6-4342-B048-85BDC9FD1C3A}</a:tableStyleId>
              </a:tblPr>
              <a:tblGrid>
                <a:gridCol w="1348038">
                  <a:extLst>
                    <a:ext uri="{9D8B030D-6E8A-4147-A177-3AD203B41FA5}">
                      <a16:colId xmlns:a16="http://schemas.microsoft.com/office/drawing/2014/main" val="1223935503"/>
                    </a:ext>
                  </a:extLst>
                </a:gridCol>
                <a:gridCol w="1095281">
                  <a:extLst>
                    <a:ext uri="{9D8B030D-6E8A-4147-A177-3AD203B41FA5}">
                      <a16:colId xmlns:a16="http://schemas.microsoft.com/office/drawing/2014/main" val="2912077418"/>
                    </a:ext>
                  </a:extLst>
                </a:gridCol>
                <a:gridCol w="1853552">
                  <a:extLst>
                    <a:ext uri="{9D8B030D-6E8A-4147-A177-3AD203B41FA5}">
                      <a16:colId xmlns:a16="http://schemas.microsoft.com/office/drawing/2014/main" val="1607256319"/>
                    </a:ext>
                  </a:extLst>
                </a:gridCol>
                <a:gridCol w="1369101">
                  <a:extLst>
                    <a:ext uri="{9D8B030D-6E8A-4147-A177-3AD203B41FA5}">
                      <a16:colId xmlns:a16="http://schemas.microsoft.com/office/drawing/2014/main" val="548306816"/>
                    </a:ext>
                  </a:extLst>
                </a:gridCol>
              </a:tblGrid>
              <a:tr h="411806">
                <a:tc>
                  <a:txBody>
                    <a:bodyPr/>
                    <a:lstStyle/>
                    <a:p>
                      <a:pPr algn="ctr" fontAlgn="t"/>
                      <a:r>
                        <a:rPr lang="en-GB" sz="1400" b="1" u="none" strike="noStrike" dirty="0">
                          <a:effectLst/>
                        </a:rPr>
                        <a:t>batsman</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num_balls</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total_runs_scored</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strike_rate</a:t>
                      </a:r>
                      <a:endParaRPr lang="en-GB" sz="1400" b="1"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197992732"/>
                  </a:ext>
                </a:extLst>
              </a:tr>
              <a:tr h="234164">
                <a:tc>
                  <a:txBody>
                    <a:bodyPr/>
                    <a:lstStyle/>
                    <a:p>
                      <a:pPr algn="l" fontAlgn="b"/>
                      <a:r>
                        <a:rPr lang="en-GB" sz="1400" b="1" u="none" strike="noStrike" dirty="0">
                          <a:effectLst/>
                        </a:rPr>
                        <a:t>AD Russell</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832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1517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182.33</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7155740"/>
                  </a:ext>
                </a:extLst>
              </a:tr>
              <a:tr h="234164">
                <a:tc>
                  <a:txBody>
                    <a:bodyPr/>
                    <a:lstStyle/>
                    <a:p>
                      <a:pPr algn="l" fontAlgn="b"/>
                      <a:r>
                        <a:rPr lang="en-GB" sz="1400" b="1" u="none" strike="noStrike" dirty="0">
                          <a:effectLst/>
                        </a:rPr>
                        <a:t>SP </a:t>
                      </a:r>
                      <a:r>
                        <a:rPr lang="en-GB" sz="1400" b="1" u="none" strike="noStrike" dirty="0" err="1">
                          <a:effectLst/>
                        </a:rPr>
                        <a:t>Narine</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543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892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164.27</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0656794"/>
                  </a:ext>
                </a:extLst>
              </a:tr>
              <a:tr h="234164">
                <a:tc>
                  <a:txBody>
                    <a:bodyPr/>
                    <a:lstStyle/>
                    <a:p>
                      <a:pPr algn="l" fontAlgn="b"/>
                      <a:r>
                        <a:rPr lang="en-GB" sz="1400" b="1" u="none" strike="noStrike" dirty="0">
                          <a:effectLst/>
                        </a:rPr>
                        <a:t>HH Pandya</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847</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1349</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159.27</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9714335"/>
                  </a:ext>
                </a:extLst>
              </a:tr>
              <a:tr h="234164">
                <a:tc>
                  <a:txBody>
                    <a:bodyPr/>
                    <a:lstStyle/>
                    <a:p>
                      <a:pPr algn="l" fontAlgn="b"/>
                      <a:r>
                        <a:rPr lang="en-GB" sz="1400" b="1" u="none" strike="noStrike" dirty="0">
                          <a:effectLst/>
                        </a:rPr>
                        <a:t>V </a:t>
                      </a:r>
                      <a:r>
                        <a:rPr lang="en-GB" sz="1400" b="1" u="none" strike="noStrike" dirty="0" err="1">
                          <a:effectLst/>
                        </a:rPr>
                        <a:t>Sehwag</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1755</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2728</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155.44</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7956882"/>
                  </a:ext>
                </a:extLst>
              </a:tr>
              <a:tr h="234164">
                <a:tc>
                  <a:txBody>
                    <a:bodyPr/>
                    <a:lstStyle/>
                    <a:p>
                      <a:pPr algn="l" fontAlgn="b"/>
                      <a:r>
                        <a:rPr lang="en-GB" sz="1400" b="1" u="none" strike="noStrike">
                          <a:effectLst/>
                        </a:rPr>
                        <a:t>GJ Maxwell</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973</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1505</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154.68</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5104309"/>
                  </a:ext>
                </a:extLst>
              </a:tr>
              <a:tr h="234164">
                <a:tc>
                  <a:txBody>
                    <a:bodyPr/>
                    <a:lstStyle/>
                    <a:p>
                      <a:pPr algn="l" fontAlgn="b"/>
                      <a:r>
                        <a:rPr lang="en-GB" sz="1400" b="1" u="none" strike="noStrike">
                          <a:effectLst/>
                        </a:rPr>
                        <a:t>RR Pant</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1368</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2079</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151.97</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55736388"/>
                  </a:ext>
                </a:extLst>
              </a:tr>
              <a:tr h="234164">
                <a:tc>
                  <a:txBody>
                    <a:bodyPr/>
                    <a:lstStyle/>
                    <a:p>
                      <a:pPr algn="l" fontAlgn="b"/>
                      <a:r>
                        <a:rPr lang="en-GB" sz="1400" b="1" u="none" strike="noStrike">
                          <a:effectLst/>
                        </a:rPr>
                        <a:t>AB de Villiers</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3192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4849</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151.91</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37293361"/>
                  </a:ext>
                </a:extLst>
              </a:tr>
              <a:tr h="234164">
                <a:tc>
                  <a:txBody>
                    <a:bodyPr/>
                    <a:lstStyle/>
                    <a:p>
                      <a:pPr algn="l" fontAlgn="b"/>
                      <a:r>
                        <a:rPr lang="en-GB" sz="1400" b="1" u="none" strike="noStrike">
                          <a:effectLst/>
                        </a:rPr>
                        <a:t>CH Gayle</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3179</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4772</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150.11</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1231996"/>
                  </a:ext>
                </a:extLst>
              </a:tr>
              <a:tr h="234164">
                <a:tc>
                  <a:txBody>
                    <a:bodyPr/>
                    <a:lstStyle/>
                    <a:p>
                      <a:pPr algn="l" fontAlgn="b"/>
                      <a:r>
                        <a:rPr lang="en-GB" sz="1400" b="1" u="none" strike="noStrike">
                          <a:effectLst/>
                        </a:rPr>
                        <a:t>KA Pollard</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2017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3023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149.88</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15685823"/>
                  </a:ext>
                </a:extLst>
              </a:tr>
              <a:tr h="234164">
                <a:tc>
                  <a:txBody>
                    <a:bodyPr/>
                    <a:lstStyle/>
                    <a:p>
                      <a:pPr algn="l" fontAlgn="b"/>
                      <a:r>
                        <a:rPr lang="en-GB" sz="1400" b="1" u="none" strike="noStrike">
                          <a:effectLst/>
                        </a:rPr>
                        <a:t>JC Buttler</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1146</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1714</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149.56</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724571"/>
                  </a:ext>
                </a:extLst>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992597490"/>
              </p:ext>
            </p:extLst>
          </p:nvPr>
        </p:nvGraphicFramePr>
        <p:xfrm>
          <a:off x="6262255" y="3290021"/>
          <a:ext cx="5665973" cy="3350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487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284091" y="335280"/>
            <a:ext cx="5578229"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3 </a:t>
            </a:r>
            <a:r>
              <a:rPr lang="en-IN" sz="2000" b="1" dirty="0">
                <a:solidFill>
                  <a:schemeClr val="tx1"/>
                </a:solidFill>
              </a:rPr>
              <a:t>: </a:t>
            </a:r>
          </a:p>
          <a:p>
            <a:pPr algn="just"/>
            <a:r>
              <a:rPr lang="en-US" sz="2000" b="1" dirty="0">
                <a:solidFill>
                  <a:schemeClr val="tx1"/>
                </a:solidFill>
              </a:rPr>
              <a:t>Write a query to fetch the total number of boundaries and dot balls from thedeliveries_v02 table.</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284090" y="4450080"/>
            <a:ext cx="557823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 </a:t>
            </a:r>
            <a:r>
              <a:rPr lang="en-US" sz="2000" b="1" dirty="0" err="1">
                <a:solidFill>
                  <a:schemeClr val="tx1"/>
                </a:solidFill>
              </a:rPr>
              <a:t>ball_result,COUNT</a:t>
            </a:r>
            <a:r>
              <a:rPr lang="en-US" sz="2000" b="1" dirty="0">
                <a:solidFill>
                  <a:schemeClr val="tx1"/>
                </a:solidFill>
              </a:rPr>
              <a:t>(*) AS </a:t>
            </a:r>
            <a:r>
              <a:rPr lang="en-US" sz="2000" b="1" dirty="0" err="1">
                <a:solidFill>
                  <a:schemeClr val="tx1"/>
                </a:solidFill>
              </a:rPr>
              <a:t>ball_countFROM</a:t>
            </a:r>
            <a:r>
              <a:rPr lang="en-US" sz="2000" b="1" dirty="0">
                <a:solidFill>
                  <a:schemeClr val="tx1"/>
                </a:solidFill>
              </a:rPr>
              <a:t> deliveries_v02WHERE </a:t>
            </a:r>
            <a:r>
              <a:rPr lang="en-US" sz="2000" b="1" dirty="0" err="1">
                <a:solidFill>
                  <a:schemeClr val="tx1"/>
                </a:solidFill>
              </a:rPr>
              <a:t>ball_result</a:t>
            </a:r>
            <a:r>
              <a:rPr lang="en-US" sz="2000" b="1" dirty="0">
                <a:solidFill>
                  <a:schemeClr val="tx1"/>
                </a:solidFill>
              </a:rPr>
              <a:t> IN ('boundary', 'dot')GROUP BY </a:t>
            </a:r>
            <a:r>
              <a:rPr lang="en-US" sz="2000" b="1" dirty="0" err="1">
                <a:solidFill>
                  <a:schemeClr val="tx1"/>
                </a:solidFill>
              </a:rPr>
              <a:t>ball_result</a:t>
            </a:r>
            <a:r>
              <a:rPr lang="en-US" sz="2000" b="1" dirty="0">
                <a:solidFill>
                  <a:schemeClr val="tx1"/>
                </a:solidFill>
              </a:rPr>
              <a:t>;</a:t>
            </a:r>
            <a:endParaRPr lang="en-IN" sz="2000"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223047594"/>
              </p:ext>
            </p:extLst>
          </p:nvPr>
        </p:nvGraphicFramePr>
        <p:xfrm>
          <a:off x="6906575" y="335280"/>
          <a:ext cx="4665664" cy="985521"/>
        </p:xfrm>
        <a:graphic>
          <a:graphicData uri="http://schemas.openxmlformats.org/drawingml/2006/table">
            <a:tbl>
              <a:tblPr>
                <a:tableStyleId>{69CF1AB2-1976-4502-BF36-3FF5EA218861}</a:tableStyleId>
              </a:tblPr>
              <a:tblGrid>
                <a:gridCol w="2332832">
                  <a:extLst>
                    <a:ext uri="{9D8B030D-6E8A-4147-A177-3AD203B41FA5}">
                      <a16:colId xmlns:a16="http://schemas.microsoft.com/office/drawing/2014/main" val="4174949514"/>
                    </a:ext>
                  </a:extLst>
                </a:gridCol>
                <a:gridCol w="2332832">
                  <a:extLst>
                    <a:ext uri="{9D8B030D-6E8A-4147-A177-3AD203B41FA5}">
                      <a16:colId xmlns:a16="http://schemas.microsoft.com/office/drawing/2014/main" val="2316646532"/>
                    </a:ext>
                  </a:extLst>
                </a:gridCol>
              </a:tblGrid>
              <a:tr h="328507">
                <a:tc>
                  <a:txBody>
                    <a:bodyPr/>
                    <a:lstStyle/>
                    <a:p>
                      <a:pPr algn="ctr" fontAlgn="b"/>
                      <a:r>
                        <a:rPr lang="en-GB" sz="2000" u="none" strike="noStrike" dirty="0" err="1">
                          <a:effectLst/>
                        </a:rPr>
                        <a:t>ball_result</a:t>
                      </a:r>
                      <a:endParaRPr lang="en-GB"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2000" u="none" strike="noStrike" dirty="0" err="1">
                          <a:effectLst/>
                        </a:rPr>
                        <a:t>ball_count</a:t>
                      </a:r>
                      <a:endParaRPr lang="en-GB"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1666217"/>
                  </a:ext>
                </a:extLst>
              </a:tr>
              <a:tr h="328507">
                <a:tc>
                  <a:txBody>
                    <a:bodyPr/>
                    <a:lstStyle/>
                    <a:p>
                      <a:pPr algn="l" fontAlgn="b"/>
                      <a:r>
                        <a:rPr lang="en-GB" sz="1800" u="none" strike="noStrike" dirty="0">
                          <a:effectLst/>
                        </a:rPr>
                        <a:t>boundary</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31468</a:t>
                      </a:r>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8764192"/>
                  </a:ext>
                </a:extLst>
              </a:tr>
              <a:tr h="328507">
                <a:tc>
                  <a:txBody>
                    <a:bodyPr/>
                    <a:lstStyle/>
                    <a:p>
                      <a:pPr algn="l" fontAlgn="b"/>
                      <a:r>
                        <a:rPr lang="en-GB" sz="1800" u="none" strike="noStrike" dirty="0">
                          <a:effectLst/>
                        </a:rPr>
                        <a:t>dot</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67841</a:t>
                      </a:r>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65655950"/>
                  </a:ext>
                </a:extLst>
              </a:tr>
            </a:tbl>
          </a:graphicData>
        </a:graphic>
      </p:graphicFrame>
      <p:graphicFrame>
        <p:nvGraphicFramePr>
          <p:cNvPr id="3" name="Chart 2">
            <a:extLst>
              <a:ext uri="{FF2B5EF4-FFF2-40B4-BE49-F238E27FC236}">
                <a16:creationId xmlns:a16="http://schemas.microsoft.com/office/drawing/2014/main" id="{1F02DF82-9551-FA45-DDB2-5FAAECDDEFDD}"/>
              </a:ext>
            </a:extLst>
          </p:cNvPr>
          <p:cNvGraphicFramePr>
            <a:graphicFrameLocks/>
          </p:cNvGraphicFramePr>
          <p:nvPr>
            <p:extLst>
              <p:ext uri="{D42A27DB-BD31-4B8C-83A1-F6EECF244321}">
                <p14:modId xmlns:p14="http://schemas.microsoft.com/office/powerpoint/2010/main" val="2711984688"/>
              </p:ext>
            </p:extLst>
          </p:nvPr>
        </p:nvGraphicFramePr>
        <p:xfrm>
          <a:off x="6787165" y="2787714"/>
          <a:ext cx="3989692" cy="30345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131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284092" y="295275"/>
            <a:ext cx="5578229"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4 </a:t>
            </a:r>
            <a:r>
              <a:rPr lang="en-IN" sz="2000" b="1" dirty="0">
                <a:solidFill>
                  <a:schemeClr val="tx1"/>
                </a:solidFill>
              </a:rPr>
              <a:t>: </a:t>
            </a:r>
          </a:p>
          <a:p>
            <a:pPr algn="just"/>
            <a:r>
              <a:rPr lang="en-US" sz="2000" b="1" dirty="0">
                <a:solidFill>
                  <a:schemeClr val="tx1"/>
                </a:solidFill>
              </a:rPr>
              <a:t>Write a query to fetch the total number of boundaries scored by each team from the deliveries_v02 table and order it in descending order of the number of boundaries scored.</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6269160" y="295275"/>
            <a:ext cx="557823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err="1">
                <a:solidFill>
                  <a:schemeClr val="tx1"/>
                </a:solidFill>
              </a:rPr>
              <a:t>SELECt</a:t>
            </a:r>
            <a:r>
              <a:rPr lang="en-US" sz="2000" b="1" dirty="0">
                <a:solidFill>
                  <a:schemeClr val="tx1"/>
                </a:solidFill>
              </a:rPr>
              <a:t> </a:t>
            </a:r>
            <a:r>
              <a:rPr lang="en-US" sz="2000" b="1" dirty="0" err="1">
                <a:solidFill>
                  <a:schemeClr val="tx1"/>
                </a:solidFill>
              </a:rPr>
              <a:t>batting_team</a:t>
            </a:r>
            <a:r>
              <a:rPr lang="en-US" sz="2000" b="1" dirty="0">
                <a:solidFill>
                  <a:schemeClr val="tx1"/>
                </a:solidFill>
              </a:rPr>
              <a:t>,</a:t>
            </a:r>
          </a:p>
          <a:p>
            <a:pPr algn="just"/>
            <a:r>
              <a:rPr lang="en-US" sz="2000" b="1" dirty="0">
                <a:solidFill>
                  <a:schemeClr val="tx1"/>
                </a:solidFill>
              </a:rPr>
              <a:t>COUNT(*) AS </a:t>
            </a:r>
            <a:r>
              <a:rPr lang="en-US" sz="2000" b="1" dirty="0" err="1">
                <a:solidFill>
                  <a:schemeClr val="tx1"/>
                </a:solidFill>
              </a:rPr>
              <a:t>boundary_count</a:t>
            </a:r>
            <a:endParaRPr lang="en-US" sz="2000" b="1" dirty="0">
              <a:solidFill>
                <a:schemeClr val="tx1"/>
              </a:solidFill>
            </a:endParaRPr>
          </a:p>
          <a:p>
            <a:pPr algn="just"/>
            <a:r>
              <a:rPr lang="en-US" sz="2000" b="1" dirty="0">
                <a:solidFill>
                  <a:schemeClr val="tx1"/>
                </a:solidFill>
              </a:rPr>
              <a:t>FROM deliveries_v02</a:t>
            </a:r>
          </a:p>
          <a:p>
            <a:pPr algn="just"/>
            <a:r>
              <a:rPr lang="en-US" sz="2000" b="1" dirty="0">
                <a:solidFill>
                  <a:schemeClr val="tx1"/>
                </a:solidFill>
              </a:rPr>
              <a:t>WHERE </a:t>
            </a:r>
            <a:r>
              <a:rPr lang="en-US" sz="2000" b="1" dirty="0" err="1">
                <a:solidFill>
                  <a:schemeClr val="tx1"/>
                </a:solidFill>
              </a:rPr>
              <a:t>ball_result</a:t>
            </a:r>
            <a:r>
              <a:rPr lang="en-US" sz="2000" b="1" dirty="0">
                <a:solidFill>
                  <a:schemeClr val="tx1"/>
                </a:solidFill>
              </a:rPr>
              <a:t> = 'boundary'</a:t>
            </a:r>
          </a:p>
          <a:p>
            <a:pPr algn="just"/>
            <a:r>
              <a:rPr lang="en-US" sz="2000" b="1" dirty="0">
                <a:solidFill>
                  <a:schemeClr val="tx1"/>
                </a:solidFill>
              </a:rPr>
              <a:t>GROUP BY </a:t>
            </a:r>
            <a:r>
              <a:rPr lang="en-US" sz="2000" b="1" dirty="0" err="1">
                <a:solidFill>
                  <a:schemeClr val="tx1"/>
                </a:solidFill>
              </a:rPr>
              <a:t>batting_team</a:t>
            </a:r>
            <a:endParaRPr lang="en-US" sz="2000" b="1" dirty="0">
              <a:solidFill>
                <a:schemeClr val="tx1"/>
              </a:solidFill>
            </a:endParaRPr>
          </a:p>
          <a:p>
            <a:pPr algn="just"/>
            <a:r>
              <a:rPr lang="en-US" sz="2000" b="1" dirty="0">
                <a:solidFill>
                  <a:schemeClr val="tx1"/>
                </a:solidFill>
              </a:rPr>
              <a:t>ORDER BY </a:t>
            </a:r>
            <a:r>
              <a:rPr lang="en-US" sz="2000" b="1" dirty="0" err="1">
                <a:solidFill>
                  <a:schemeClr val="tx1"/>
                </a:solidFill>
              </a:rPr>
              <a:t>boundary_count</a:t>
            </a:r>
            <a:r>
              <a:rPr lang="en-US" sz="2000" b="1" dirty="0">
                <a:solidFill>
                  <a:schemeClr val="tx1"/>
                </a:solidFill>
              </a:rPr>
              <a:t> DESC;</a:t>
            </a:r>
            <a:endParaRPr lang="en-IN" sz="2000" b="1" dirty="0">
              <a:solidFill>
                <a:schemeClr val="tx1"/>
              </a:solidFill>
            </a:endParaRPr>
          </a:p>
        </p:txBody>
      </p:sp>
      <p:graphicFrame>
        <p:nvGraphicFramePr>
          <p:cNvPr id="3" name="Table 2">
            <a:extLst>
              <a:ext uri="{FF2B5EF4-FFF2-40B4-BE49-F238E27FC236}">
                <a16:creationId xmlns:a16="http://schemas.microsoft.com/office/drawing/2014/main" id="{D9741D40-9E5F-8E4E-8AB1-24275506498D}"/>
              </a:ext>
            </a:extLst>
          </p:cNvPr>
          <p:cNvGraphicFramePr>
            <a:graphicFrameLocks noGrp="1"/>
          </p:cNvGraphicFramePr>
          <p:nvPr>
            <p:extLst>
              <p:ext uri="{D42A27DB-BD31-4B8C-83A1-F6EECF244321}">
                <p14:modId xmlns:p14="http://schemas.microsoft.com/office/powerpoint/2010/main" val="2637262042"/>
              </p:ext>
            </p:extLst>
          </p:nvPr>
        </p:nvGraphicFramePr>
        <p:xfrm>
          <a:off x="462228" y="2539365"/>
          <a:ext cx="3848848" cy="4023360"/>
        </p:xfrm>
        <a:graphic>
          <a:graphicData uri="http://schemas.openxmlformats.org/drawingml/2006/table">
            <a:tbl>
              <a:tblPr/>
              <a:tblGrid>
                <a:gridCol w="2450776">
                  <a:extLst>
                    <a:ext uri="{9D8B030D-6E8A-4147-A177-3AD203B41FA5}">
                      <a16:colId xmlns:a16="http://schemas.microsoft.com/office/drawing/2014/main" val="2729046894"/>
                    </a:ext>
                  </a:extLst>
                </a:gridCol>
                <a:gridCol w="1398072">
                  <a:extLst>
                    <a:ext uri="{9D8B030D-6E8A-4147-A177-3AD203B41FA5}">
                      <a16:colId xmlns:a16="http://schemas.microsoft.com/office/drawing/2014/main" val="3533300858"/>
                    </a:ext>
                  </a:extLst>
                </a:gridCol>
              </a:tblGrid>
              <a:tr h="202406">
                <a:tc>
                  <a:txBody>
                    <a:bodyPr/>
                    <a:lstStyle/>
                    <a:p>
                      <a:pPr algn="ctr" fontAlgn="b"/>
                      <a:r>
                        <a:rPr lang="en-IN" sz="1600" b="0" i="0" u="none" strike="noStrike">
                          <a:solidFill>
                            <a:srgbClr val="000000"/>
                          </a:solidFill>
                          <a:effectLst/>
                          <a:latin typeface="Calibri" panose="020F0502020204030204" pitchFamily="34" charset="0"/>
                        </a:rPr>
                        <a:t>batting_team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err="1">
                          <a:solidFill>
                            <a:srgbClr val="000000"/>
                          </a:solidFill>
                          <a:effectLst/>
                          <a:latin typeface="Calibri" panose="020F0502020204030204" pitchFamily="34" charset="0"/>
                        </a:rPr>
                        <a:t>boundary_count</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32006216"/>
                  </a:ext>
                </a:extLst>
              </a:tr>
              <a:tr h="202406">
                <a:tc>
                  <a:txBody>
                    <a:bodyPr/>
                    <a:lstStyle/>
                    <a:p>
                      <a:pPr algn="ctr" fontAlgn="b"/>
                      <a:r>
                        <a:rPr lang="en-IN" sz="1600" b="0" i="0" u="none" strike="noStrike">
                          <a:solidFill>
                            <a:srgbClr val="000000"/>
                          </a:solidFill>
                          <a:effectLst/>
                          <a:latin typeface="Calibri" panose="020F0502020204030204" pitchFamily="34" charset="0"/>
                        </a:rPr>
                        <a:t>Mumbai Indians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4118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61848706"/>
                  </a:ext>
                </a:extLst>
              </a:tr>
              <a:tr h="202406">
                <a:tc>
                  <a:txBody>
                    <a:bodyPr/>
                    <a:lstStyle/>
                    <a:p>
                      <a:pPr algn="ctr" fontAlgn="b"/>
                      <a:r>
                        <a:rPr lang="en-IN" sz="1600" b="0" i="0" u="none" strike="noStrike">
                          <a:solidFill>
                            <a:srgbClr val="000000"/>
                          </a:solidFill>
                          <a:effectLst/>
                          <a:latin typeface="Calibri" panose="020F0502020204030204" pitchFamily="34" charset="0"/>
                        </a:rPr>
                        <a:t>Royal Challengers Bangalore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3800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687004"/>
                  </a:ext>
                </a:extLst>
              </a:tr>
              <a:tr h="202406">
                <a:tc>
                  <a:txBody>
                    <a:bodyPr/>
                    <a:lstStyle/>
                    <a:p>
                      <a:pPr algn="ctr" fontAlgn="b"/>
                      <a:r>
                        <a:rPr lang="en-IN" sz="1600" b="0" i="0" u="none" strike="noStrike">
                          <a:solidFill>
                            <a:srgbClr val="000000"/>
                          </a:solidFill>
                          <a:effectLst/>
                          <a:latin typeface="Calibri" panose="020F0502020204030204" pitchFamily="34" charset="0"/>
                        </a:rPr>
                        <a:t>Kings XI Punjab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3780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03768866"/>
                  </a:ext>
                </a:extLst>
              </a:tr>
              <a:tr h="202406">
                <a:tc>
                  <a:txBody>
                    <a:bodyPr/>
                    <a:lstStyle/>
                    <a:p>
                      <a:pPr algn="ctr" fontAlgn="b"/>
                      <a:r>
                        <a:rPr lang="en-IN" sz="1600" b="0" i="0" u="none" strike="noStrike">
                          <a:solidFill>
                            <a:srgbClr val="000000"/>
                          </a:solidFill>
                          <a:effectLst/>
                          <a:latin typeface="Calibri" panose="020F0502020204030204" pitchFamily="34" charset="0"/>
                        </a:rPr>
                        <a:t>Kolkata Knight Riders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3739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92513128"/>
                  </a:ext>
                </a:extLst>
              </a:tr>
              <a:tr h="202406">
                <a:tc>
                  <a:txBody>
                    <a:bodyPr/>
                    <a:lstStyle/>
                    <a:p>
                      <a:pPr algn="ctr" fontAlgn="b"/>
                      <a:r>
                        <a:rPr lang="en-IN" sz="1600" b="0" i="0" u="none" strike="noStrike" dirty="0">
                          <a:solidFill>
                            <a:srgbClr val="000000"/>
                          </a:solidFill>
                          <a:effectLst/>
                          <a:latin typeface="Calibri" panose="020F0502020204030204" pitchFamily="34" charset="0"/>
                        </a:rPr>
                        <a:t>Chennai Super Kings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3496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99174115"/>
                  </a:ext>
                </a:extLst>
              </a:tr>
              <a:tr h="202406">
                <a:tc>
                  <a:txBody>
                    <a:bodyPr/>
                    <a:lstStyle/>
                    <a:p>
                      <a:pPr algn="ctr" fontAlgn="b"/>
                      <a:r>
                        <a:rPr lang="en-IN" sz="1600" b="0" i="0" u="none" strike="noStrike">
                          <a:solidFill>
                            <a:srgbClr val="000000"/>
                          </a:solidFill>
                          <a:effectLst/>
                          <a:latin typeface="Calibri" panose="020F0502020204030204" pitchFamily="34" charset="0"/>
                        </a:rPr>
                        <a:t>Rajasthan Royals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3041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28176854"/>
                  </a:ext>
                </a:extLst>
              </a:tr>
              <a:tr h="202406">
                <a:tc>
                  <a:txBody>
                    <a:bodyPr/>
                    <a:lstStyle/>
                    <a:p>
                      <a:pPr algn="ctr" fontAlgn="b"/>
                      <a:r>
                        <a:rPr lang="en-IN" sz="1600" b="0" i="0" u="none" strike="noStrike">
                          <a:solidFill>
                            <a:srgbClr val="000000"/>
                          </a:solidFill>
                          <a:effectLst/>
                          <a:latin typeface="Calibri" panose="020F0502020204030204" pitchFamily="34" charset="0"/>
                        </a:rPr>
                        <a:t>Delhi Daredevils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3022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10439260"/>
                  </a:ext>
                </a:extLst>
              </a:tr>
              <a:tr h="202406">
                <a:tc>
                  <a:txBody>
                    <a:bodyPr/>
                    <a:lstStyle/>
                    <a:p>
                      <a:pPr algn="ctr" fontAlgn="b"/>
                      <a:r>
                        <a:rPr lang="en-IN" sz="1600" b="0" i="0" u="none" strike="noStrike">
                          <a:solidFill>
                            <a:srgbClr val="000000"/>
                          </a:solidFill>
                          <a:effectLst/>
                          <a:latin typeface="Calibri" panose="020F0502020204030204" pitchFamily="34" charset="0"/>
                        </a:rPr>
                        <a:t>Sunrisers Hyderabad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2306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76266136"/>
                  </a:ext>
                </a:extLst>
              </a:tr>
              <a:tr h="202406">
                <a:tc>
                  <a:txBody>
                    <a:bodyPr/>
                    <a:lstStyle/>
                    <a:p>
                      <a:pPr algn="ctr" fontAlgn="b"/>
                      <a:r>
                        <a:rPr lang="en-IN" sz="1600" b="0" i="0" u="none" strike="noStrike">
                          <a:solidFill>
                            <a:srgbClr val="000000"/>
                          </a:solidFill>
                          <a:effectLst/>
                          <a:latin typeface="Calibri" panose="020F0502020204030204" pitchFamily="34" charset="0"/>
                        </a:rPr>
                        <a:t>Deccan Chargers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1387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93420137"/>
                  </a:ext>
                </a:extLst>
              </a:tr>
              <a:tr h="202406">
                <a:tc>
                  <a:txBody>
                    <a:bodyPr/>
                    <a:lstStyle/>
                    <a:p>
                      <a:pPr algn="ctr" fontAlgn="b"/>
                      <a:r>
                        <a:rPr lang="en-IN" sz="1600" b="0" i="0" u="none" strike="noStrike">
                          <a:solidFill>
                            <a:srgbClr val="000000"/>
                          </a:solidFill>
                          <a:effectLst/>
                          <a:latin typeface="Calibri" panose="020F0502020204030204" pitchFamily="34" charset="0"/>
                        </a:rPr>
                        <a:t>Pune Warriors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733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70665987"/>
                  </a:ext>
                </a:extLst>
              </a:tr>
              <a:tr h="202406">
                <a:tc>
                  <a:txBody>
                    <a:bodyPr/>
                    <a:lstStyle/>
                    <a:p>
                      <a:pPr algn="ctr" fontAlgn="b"/>
                      <a:r>
                        <a:rPr lang="en-IN" sz="1600" b="0" i="0" u="none" strike="noStrike">
                          <a:solidFill>
                            <a:srgbClr val="000000"/>
                          </a:solidFill>
                          <a:effectLst/>
                          <a:latin typeface="Calibri" panose="020F0502020204030204" pitchFamily="34" charset="0"/>
                        </a:rPr>
                        <a:t>Delhi Capitals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659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67621433"/>
                  </a:ext>
                </a:extLst>
              </a:tr>
              <a:tr h="202406">
                <a:tc>
                  <a:txBody>
                    <a:bodyPr/>
                    <a:lstStyle/>
                    <a:p>
                      <a:pPr algn="ctr" fontAlgn="b"/>
                      <a:r>
                        <a:rPr lang="en-IN" sz="1600" b="0" i="0" u="none" strike="noStrike">
                          <a:solidFill>
                            <a:srgbClr val="000000"/>
                          </a:solidFill>
                          <a:effectLst/>
                          <a:latin typeface="Calibri" panose="020F0502020204030204" pitchFamily="34" charset="0"/>
                        </a:rPr>
                        <a:t>Gujarat Lions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624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69099414"/>
                  </a:ext>
                </a:extLst>
              </a:tr>
              <a:tr h="202406">
                <a:tc>
                  <a:txBody>
                    <a:bodyPr/>
                    <a:lstStyle/>
                    <a:p>
                      <a:pPr algn="ctr" fontAlgn="b"/>
                      <a:r>
                        <a:rPr lang="en-IN" sz="1600" b="0" i="0" u="none" strike="noStrike">
                          <a:solidFill>
                            <a:srgbClr val="000000"/>
                          </a:solidFill>
                          <a:effectLst/>
                          <a:latin typeface="Calibri" panose="020F0502020204030204" pitchFamily="34" charset="0"/>
                        </a:rPr>
                        <a:t>Rising Pune Supergiant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90110053"/>
                  </a:ext>
                </a:extLst>
              </a:tr>
              <a:tr h="202406">
                <a:tc>
                  <a:txBody>
                    <a:bodyPr/>
                    <a:lstStyle/>
                    <a:p>
                      <a:pPr algn="ctr" fontAlgn="b"/>
                      <a:r>
                        <a:rPr lang="en-IN" sz="1600" b="0" i="0" u="none" strike="noStrike">
                          <a:solidFill>
                            <a:srgbClr val="000000"/>
                          </a:solidFill>
                          <a:effectLst/>
                          <a:latin typeface="Calibri" panose="020F0502020204030204" pitchFamily="34" charset="0"/>
                        </a:rPr>
                        <a:t>Rising Pune Supergiants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242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1218111"/>
                  </a:ext>
                </a:extLst>
              </a:tr>
              <a:tr h="202406">
                <a:tc>
                  <a:txBody>
                    <a:bodyPr/>
                    <a:lstStyle/>
                    <a:p>
                      <a:pPr algn="ctr" fontAlgn="b"/>
                      <a:r>
                        <a:rPr lang="en-IN" sz="1600" b="0" i="0" u="none" strike="noStrike">
                          <a:solidFill>
                            <a:srgbClr val="000000"/>
                          </a:solidFill>
                          <a:effectLst/>
                          <a:latin typeface="Calibri" panose="020F0502020204030204" pitchFamily="34" charset="0"/>
                        </a:rPr>
                        <a:t>Kochi Tuskers Kerala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0123520"/>
                  </a:ext>
                </a:extLst>
              </a:tr>
            </a:tbl>
          </a:graphicData>
        </a:graphic>
      </p:graphicFrame>
      <p:graphicFrame>
        <p:nvGraphicFramePr>
          <p:cNvPr id="6" name="Chart 5">
            <a:extLst>
              <a:ext uri="{FF2B5EF4-FFF2-40B4-BE49-F238E27FC236}">
                <a16:creationId xmlns:a16="http://schemas.microsoft.com/office/drawing/2014/main" id="{C1803B0F-FF66-5DB9-31AE-735359B71E03}"/>
              </a:ext>
            </a:extLst>
          </p:cNvPr>
          <p:cNvGraphicFramePr>
            <a:graphicFrameLocks/>
          </p:cNvGraphicFramePr>
          <p:nvPr>
            <p:extLst>
              <p:ext uri="{D42A27DB-BD31-4B8C-83A1-F6EECF244321}">
                <p14:modId xmlns:p14="http://schemas.microsoft.com/office/powerpoint/2010/main" val="2711858849"/>
              </p:ext>
            </p:extLst>
          </p:nvPr>
        </p:nvGraphicFramePr>
        <p:xfrm>
          <a:off x="5676900" y="2686049"/>
          <a:ext cx="5657850" cy="3724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86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284091" y="440315"/>
            <a:ext cx="5578229"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5 </a:t>
            </a:r>
            <a:r>
              <a:rPr lang="en-IN" sz="2000" b="1" dirty="0">
                <a:solidFill>
                  <a:schemeClr val="tx1"/>
                </a:solidFill>
              </a:rPr>
              <a:t>: </a:t>
            </a:r>
          </a:p>
          <a:p>
            <a:pPr algn="just"/>
            <a:r>
              <a:rPr lang="en-US" sz="2000" b="1" dirty="0">
                <a:solidFill>
                  <a:schemeClr val="tx1"/>
                </a:solidFill>
              </a:rPr>
              <a:t>Write a query to fetch the total number of dot balls bowled by each team and order it in descending order of the total number of dot balls bowled.</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6408666" y="281962"/>
            <a:ext cx="557823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 </a:t>
            </a:r>
            <a:r>
              <a:rPr lang="en-US" sz="2000" b="1" dirty="0" err="1">
                <a:solidFill>
                  <a:schemeClr val="tx1"/>
                </a:solidFill>
              </a:rPr>
              <a:t>bowling_team</a:t>
            </a:r>
            <a:r>
              <a:rPr lang="en-US" sz="2000" b="1" dirty="0">
                <a:solidFill>
                  <a:schemeClr val="tx1"/>
                </a:solidFill>
              </a:rPr>
              <a:t>,</a:t>
            </a:r>
          </a:p>
          <a:p>
            <a:pPr algn="just"/>
            <a:r>
              <a:rPr lang="en-US" sz="2000" b="1" dirty="0">
                <a:solidFill>
                  <a:schemeClr val="tx1"/>
                </a:solidFill>
              </a:rPr>
              <a:t>COUNT(*) AS </a:t>
            </a:r>
            <a:r>
              <a:rPr lang="en-US" sz="2000" b="1" dirty="0" err="1">
                <a:solidFill>
                  <a:schemeClr val="tx1"/>
                </a:solidFill>
              </a:rPr>
              <a:t>dot_ball_count</a:t>
            </a:r>
            <a:endParaRPr lang="en-US" sz="2000" b="1" dirty="0">
              <a:solidFill>
                <a:schemeClr val="tx1"/>
              </a:solidFill>
            </a:endParaRPr>
          </a:p>
          <a:p>
            <a:pPr algn="just"/>
            <a:r>
              <a:rPr lang="en-US" sz="2000" b="1" dirty="0">
                <a:solidFill>
                  <a:schemeClr val="tx1"/>
                </a:solidFill>
              </a:rPr>
              <a:t>FROM deliveries_v02</a:t>
            </a:r>
          </a:p>
          <a:p>
            <a:pPr algn="just"/>
            <a:r>
              <a:rPr lang="en-US" sz="2000" b="1" dirty="0">
                <a:solidFill>
                  <a:schemeClr val="tx1"/>
                </a:solidFill>
              </a:rPr>
              <a:t>WHERE </a:t>
            </a:r>
            <a:r>
              <a:rPr lang="en-US" sz="2000" b="1" dirty="0" err="1">
                <a:solidFill>
                  <a:schemeClr val="tx1"/>
                </a:solidFill>
              </a:rPr>
              <a:t>ball_result</a:t>
            </a:r>
            <a:r>
              <a:rPr lang="en-US" sz="2000" b="1" dirty="0">
                <a:solidFill>
                  <a:schemeClr val="tx1"/>
                </a:solidFill>
              </a:rPr>
              <a:t> = 'dot'</a:t>
            </a:r>
          </a:p>
          <a:p>
            <a:pPr algn="just"/>
            <a:r>
              <a:rPr lang="en-US" sz="2000" b="1" dirty="0">
                <a:solidFill>
                  <a:schemeClr val="tx1"/>
                </a:solidFill>
              </a:rPr>
              <a:t>GROUP BY </a:t>
            </a:r>
            <a:r>
              <a:rPr lang="en-US" sz="2000" b="1" dirty="0" err="1">
                <a:solidFill>
                  <a:schemeClr val="tx1"/>
                </a:solidFill>
              </a:rPr>
              <a:t>bowling_team</a:t>
            </a:r>
            <a:endParaRPr lang="en-US" sz="2000" b="1" dirty="0">
              <a:solidFill>
                <a:schemeClr val="tx1"/>
              </a:solidFill>
            </a:endParaRPr>
          </a:p>
          <a:p>
            <a:pPr algn="just"/>
            <a:r>
              <a:rPr lang="en-US" sz="2000" b="1" dirty="0">
                <a:solidFill>
                  <a:schemeClr val="tx1"/>
                </a:solidFill>
              </a:rPr>
              <a:t>ORDER BY </a:t>
            </a:r>
            <a:r>
              <a:rPr lang="en-US" sz="2000" b="1" dirty="0" err="1">
                <a:solidFill>
                  <a:schemeClr val="tx1"/>
                </a:solidFill>
              </a:rPr>
              <a:t>dot_ball_count</a:t>
            </a:r>
            <a:r>
              <a:rPr lang="en-US" sz="2000" b="1" dirty="0">
                <a:solidFill>
                  <a:schemeClr val="tx1"/>
                </a:solidFill>
              </a:rPr>
              <a:t> DESC;</a:t>
            </a:r>
          </a:p>
        </p:txBody>
      </p:sp>
      <p:graphicFrame>
        <p:nvGraphicFramePr>
          <p:cNvPr id="3" name="Table 2">
            <a:extLst>
              <a:ext uri="{FF2B5EF4-FFF2-40B4-BE49-F238E27FC236}">
                <a16:creationId xmlns:a16="http://schemas.microsoft.com/office/drawing/2014/main" id="{D9741D40-9E5F-8E4E-8AB1-24275506498D}"/>
              </a:ext>
            </a:extLst>
          </p:cNvPr>
          <p:cNvGraphicFramePr>
            <a:graphicFrameLocks noGrp="1"/>
          </p:cNvGraphicFramePr>
          <p:nvPr>
            <p:extLst>
              <p:ext uri="{D42A27DB-BD31-4B8C-83A1-F6EECF244321}">
                <p14:modId xmlns:p14="http://schemas.microsoft.com/office/powerpoint/2010/main" val="1863089525"/>
              </p:ext>
            </p:extLst>
          </p:nvPr>
        </p:nvGraphicFramePr>
        <p:xfrm>
          <a:off x="284091" y="2220954"/>
          <a:ext cx="3848848" cy="4470475"/>
        </p:xfrm>
        <a:graphic>
          <a:graphicData uri="http://schemas.openxmlformats.org/drawingml/2006/table">
            <a:tbl>
              <a:tblPr/>
              <a:tblGrid>
                <a:gridCol w="2450776">
                  <a:extLst>
                    <a:ext uri="{9D8B030D-6E8A-4147-A177-3AD203B41FA5}">
                      <a16:colId xmlns:a16="http://schemas.microsoft.com/office/drawing/2014/main" val="2729046894"/>
                    </a:ext>
                  </a:extLst>
                </a:gridCol>
                <a:gridCol w="1398072">
                  <a:extLst>
                    <a:ext uri="{9D8B030D-6E8A-4147-A177-3AD203B41FA5}">
                      <a16:colId xmlns:a16="http://schemas.microsoft.com/office/drawing/2014/main" val="3533300858"/>
                    </a:ext>
                  </a:extLst>
                </a:gridCol>
              </a:tblGrid>
              <a:tr h="327671">
                <a:tc>
                  <a:txBody>
                    <a:bodyPr/>
                    <a:lstStyle/>
                    <a:p>
                      <a:pPr algn="ctr" fontAlgn="b"/>
                      <a:r>
                        <a:rPr lang="en-IN" sz="1600" b="0" i="0" u="none" strike="noStrike" dirty="0" err="1">
                          <a:solidFill>
                            <a:srgbClr val="000000"/>
                          </a:solidFill>
                          <a:effectLst/>
                          <a:latin typeface="Calibri" panose="020F0502020204030204" pitchFamily="34" charset="0"/>
                        </a:rPr>
                        <a:t>bowling_team</a:t>
                      </a:r>
                      <a:endParaRPr lang="en-IN"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dot_ball_count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32006216"/>
                  </a:ext>
                </a:extLst>
              </a:tr>
              <a:tr h="268366">
                <a:tc>
                  <a:txBody>
                    <a:bodyPr/>
                    <a:lstStyle/>
                    <a:p>
                      <a:pPr algn="ctr" fontAlgn="b"/>
                      <a:r>
                        <a:rPr lang="en-IN" sz="1600" b="0" i="0" u="none" strike="noStrike">
                          <a:solidFill>
                            <a:srgbClr val="000000"/>
                          </a:solidFill>
                          <a:effectLst/>
                          <a:latin typeface="Calibri" panose="020F0502020204030204" pitchFamily="34" charset="0"/>
                        </a:rPr>
                        <a:t>Mumbai Indians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8714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61848706"/>
                  </a:ext>
                </a:extLst>
              </a:tr>
              <a:tr h="327023">
                <a:tc>
                  <a:txBody>
                    <a:bodyPr/>
                    <a:lstStyle/>
                    <a:p>
                      <a:pPr algn="ctr" fontAlgn="b"/>
                      <a:r>
                        <a:rPr lang="en-IN" sz="1600" b="0" i="0" u="none" strike="noStrike">
                          <a:solidFill>
                            <a:srgbClr val="000000"/>
                          </a:solidFill>
                          <a:effectLst/>
                          <a:latin typeface="Calibri" panose="020F0502020204030204" pitchFamily="34" charset="0"/>
                        </a:rPr>
                        <a:t>Royal Challengers Bangalore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7955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687004"/>
                  </a:ext>
                </a:extLst>
              </a:tr>
              <a:tr h="268366">
                <a:tc>
                  <a:txBody>
                    <a:bodyPr/>
                    <a:lstStyle/>
                    <a:p>
                      <a:pPr algn="ctr" fontAlgn="b"/>
                      <a:r>
                        <a:rPr lang="en-IN" sz="1600" b="0" i="0" u="none" strike="noStrike">
                          <a:solidFill>
                            <a:srgbClr val="000000"/>
                          </a:solidFill>
                          <a:effectLst/>
                          <a:latin typeface="Calibri" panose="020F0502020204030204" pitchFamily="34" charset="0"/>
                        </a:rPr>
                        <a:t>Kolkata Knight Riders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7894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03768866"/>
                  </a:ext>
                </a:extLst>
              </a:tr>
              <a:tr h="268366">
                <a:tc>
                  <a:txBody>
                    <a:bodyPr/>
                    <a:lstStyle/>
                    <a:p>
                      <a:pPr algn="ctr" fontAlgn="b"/>
                      <a:r>
                        <a:rPr lang="en-IN" sz="1600" b="0" i="0" u="none" strike="noStrike">
                          <a:solidFill>
                            <a:srgbClr val="000000"/>
                          </a:solidFill>
                          <a:effectLst/>
                          <a:latin typeface="Calibri" panose="020F0502020204030204" pitchFamily="34" charset="0"/>
                        </a:rPr>
                        <a:t>Kings XI Punjab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7679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92513128"/>
                  </a:ext>
                </a:extLst>
              </a:tr>
              <a:tr h="268366">
                <a:tc>
                  <a:txBody>
                    <a:bodyPr/>
                    <a:lstStyle/>
                    <a:p>
                      <a:pPr algn="ctr" fontAlgn="b"/>
                      <a:r>
                        <a:rPr lang="en-IN" sz="1600" b="0" i="0" u="none" strike="noStrike">
                          <a:solidFill>
                            <a:srgbClr val="000000"/>
                          </a:solidFill>
                          <a:effectLst/>
                          <a:latin typeface="Calibri" panose="020F0502020204030204" pitchFamily="34" charset="0"/>
                        </a:rPr>
                        <a:t>Chennai Super Kings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7593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99174115"/>
                  </a:ext>
                </a:extLst>
              </a:tr>
              <a:tr h="268366">
                <a:tc>
                  <a:txBody>
                    <a:bodyPr/>
                    <a:lstStyle/>
                    <a:p>
                      <a:pPr algn="ctr" fontAlgn="b"/>
                      <a:r>
                        <a:rPr lang="en-IN" sz="1600" b="0" i="0" u="none" strike="noStrike">
                          <a:solidFill>
                            <a:srgbClr val="000000"/>
                          </a:solidFill>
                          <a:effectLst/>
                          <a:latin typeface="Calibri" panose="020F0502020204030204" pitchFamily="34" charset="0"/>
                        </a:rPr>
                        <a:t>Rajasthan Royals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6665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28176854"/>
                  </a:ext>
                </a:extLst>
              </a:tr>
              <a:tr h="268366">
                <a:tc>
                  <a:txBody>
                    <a:bodyPr/>
                    <a:lstStyle/>
                    <a:p>
                      <a:pPr algn="ctr" fontAlgn="b"/>
                      <a:r>
                        <a:rPr lang="en-IN" sz="1600" b="0" i="0" u="none" strike="noStrike">
                          <a:solidFill>
                            <a:srgbClr val="000000"/>
                          </a:solidFill>
                          <a:effectLst/>
                          <a:latin typeface="Calibri" panose="020F0502020204030204" pitchFamily="34" charset="0"/>
                        </a:rPr>
                        <a:t>Delhi Daredevils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6520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10439260"/>
                  </a:ext>
                </a:extLst>
              </a:tr>
              <a:tr h="268366">
                <a:tc>
                  <a:txBody>
                    <a:bodyPr/>
                    <a:lstStyle/>
                    <a:p>
                      <a:pPr algn="ctr" fontAlgn="b"/>
                      <a:r>
                        <a:rPr lang="en-IN" sz="1600" b="0" i="0" u="none" strike="noStrike">
                          <a:solidFill>
                            <a:srgbClr val="000000"/>
                          </a:solidFill>
                          <a:effectLst/>
                          <a:latin typeface="Calibri" panose="020F0502020204030204" pitchFamily="34" charset="0"/>
                        </a:rPr>
                        <a:t>Sunrisers Hyderabad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5248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76266136"/>
                  </a:ext>
                </a:extLst>
              </a:tr>
              <a:tr h="268366">
                <a:tc>
                  <a:txBody>
                    <a:bodyPr/>
                    <a:lstStyle/>
                    <a:p>
                      <a:pPr algn="ctr" fontAlgn="b"/>
                      <a:r>
                        <a:rPr lang="en-IN" sz="1600" b="0" i="0" u="none" strike="noStrike">
                          <a:solidFill>
                            <a:srgbClr val="000000"/>
                          </a:solidFill>
                          <a:effectLst/>
                          <a:latin typeface="Calibri" panose="020F0502020204030204" pitchFamily="34" charset="0"/>
                        </a:rPr>
                        <a:t>Deccan Chargers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3306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93420137"/>
                  </a:ext>
                </a:extLst>
              </a:tr>
              <a:tr h="268366">
                <a:tc>
                  <a:txBody>
                    <a:bodyPr/>
                    <a:lstStyle/>
                    <a:p>
                      <a:pPr algn="ctr" fontAlgn="b"/>
                      <a:r>
                        <a:rPr lang="en-IN" sz="1600" b="0" i="0" u="none" strike="noStrike">
                          <a:solidFill>
                            <a:srgbClr val="000000"/>
                          </a:solidFill>
                          <a:effectLst/>
                          <a:latin typeface="Calibri" panose="020F0502020204030204" pitchFamily="34" charset="0"/>
                        </a:rPr>
                        <a:t>Pune Warriors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1900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70665987"/>
                  </a:ext>
                </a:extLst>
              </a:tr>
              <a:tr h="268366">
                <a:tc>
                  <a:txBody>
                    <a:bodyPr/>
                    <a:lstStyle/>
                    <a:p>
                      <a:pPr algn="ctr" fontAlgn="b"/>
                      <a:r>
                        <a:rPr lang="en-IN" sz="1600" b="0" i="0" u="none" strike="noStrike">
                          <a:solidFill>
                            <a:srgbClr val="000000"/>
                          </a:solidFill>
                          <a:effectLst/>
                          <a:latin typeface="Calibri" panose="020F0502020204030204" pitchFamily="34" charset="0"/>
                        </a:rPr>
                        <a:t>Delhi Capitals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1338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67621433"/>
                  </a:ext>
                </a:extLst>
              </a:tr>
              <a:tr h="268366">
                <a:tc>
                  <a:txBody>
                    <a:bodyPr/>
                    <a:lstStyle/>
                    <a:p>
                      <a:pPr algn="ctr" fontAlgn="b"/>
                      <a:r>
                        <a:rPr lang="en-IN" sz="1600" b="0" i="0" u="none" strike="noStrike">
                          <a:solidFill>
                            <a:srgbClr val="000000"/>
                          </a:solidFill>
                          <a:effectLst/>
                          <a:latin typeface="Calibri" panose="020F0502020204030204" pitchFamily="34" charset="0"/>
                        </a:rPr>
                        <a:t>Gujarat Lions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1095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69099414"/>
                  </a:ext>
                </a:extLst>
              </a:tr>
              <a:tr h="268366">
                <a:tc>
                  <a:txBody>
                    <a:bodyPr/>
                    <a:lstStyle/>
                    <a:p>
                      <a:pPr algn="ctr" fontAlgn="b"/>
                      <a:r>
                        <a:rPr lang="en-IN" sz="1600" b="0" i="0" u="none" strike="noStrike">
                          <a:solidFill>
                            <a:srgbClr val="000000"/>
                          </a:solidFill>
                          <a:effectLst/>
                          <a:latin typeface="Calibri" panose="020F0502020204030204" pitchFamily="34" charset="0"/>
                        </a:rPr>
                        <a:t>Rising Pune Supergiant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698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90110053"/>
                  </a:ext>
                </a:extLst>
              </a:tr>
              <a:tr h="327023">
                <a:tc>
                  <a:txBody>
                    <a:bodyPr/>
                    <a:lstStyle/>
                    <a:p>
                      <a:pPr algn="ctr" fontAlgn="b"/>
                      <a:r>
                        <a:rPr lang="en-IN" sz="1600" b="0" i="0" u="none" strike="noStrike">
                          <a:solidFill>
                            <a:srgbClr val="000000"/>
                          </a:solidFill>
                          <a:effectLst/>
                          <a:latin typeface="Calibri" panose="020F0502020204030204" pitchFamily="34" charset="0"/>
                        </a:rPr>
                        <a:t>Kochi Tuskers Kerala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626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1218111"/>
                  </a:ext>
                </a:extLst>
              </a:tr>
              <a:tr h="268366">
                <a:tc>
                  <a:txBody>
                    <a:bodyPr/>
                    <a:lstStyle/>
                    <a:p>
                      <a:pPr algn="ctr" fontAlgn="b"/>
                      <a:r>
                        <a:rPr lang="en-IN" sz="1600" b="0" i="0" u="none" strike="noStrike">
                          <a:solidFill>
                            <a:srgbClr val="000000"/>
                          </a:solidFill>
                          <a:effectLst/>
                          <a:latin typeface="Calibri" panose="020F0502020204030204" pitchFamily="34" charset="0"/>
                        </a:rPr>
                        <a:t>Rising Pune Supergiants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539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0123520"/>
                  </a:ext>
                </a:extLst>
              </a:tr>
            </a:tbl>
          </a:graphicData>
        </a:graphic>
      </p:graphicFrame>
      <p:graphicFrame>
        <p:nvGraphicFramePr>
          <p:cNvPr id="6" name="Chart 5">
            <a:extLst>
              <a:ext uri="{FF2B5EF4-FFF2-40B4-BE49-F238E27FC236}">
                <a16:creationId xmlns:a16="http://schemas.microsoft.com/office/drawing/2014/main" id="{58E00655-6193-F829-0A78-B90A27726A22}"/>
              </a:ext>
            </a:extLst>
          </p:cNvPr>
          <p:cNvGraphicFramePr>
            <a:graphicFrameLocks/>
          </p:cNvGraphicFramePr>
          <p:nvPr>
            <p:extLst>
              <p:ext uri="{D42A27DB-BD31-4B8C-83A1-F6EECF244321}">
                <p14:modId xmlns:p14="http://schemas.microsoft.com/office/powerpoint/2010/main" val="2796401019"/>
              </p:ext>
            </p:extLst>
          </p:nvPr>
        </p:nvGraphicFramePr>
        <p:xfrm>
          <a:off x="4848224" y="2575537"/>
          <a:ext cx="7138672" cy="4000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53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396059" y="598325"/>
            <a:ext cx="5578229"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6 </a:t>
            </a:r>
            <a:r>
              <a:rPr lang="en-IN" sz="2000" b="1" dirty="0">
                <a:solidFill>
                  <a:schemeClr val="tx1"/>
                </a:solidFill>
              </a:rPr>
              <a:t>: </a:t>
            </a:r>
          </a:p>
          <a:p>
            <a:pPr algn="just"/>
            <a:r>
              <a:rPr lang="en-US" sz="2000" b="1" dirty="0">
                <a:solidFill>
                  <a:schemeClr val="tx1"/>
                </a:solidFill>
              </a:rPr>
              <a:t>Write a query to fetch the total number of dismissals by dismissal kinds where dismissal kind is not NA</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6311083" y="598325"/>
            <a:ext cx="5578230"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 </a:t>
            </a:r>
            <a:r>
              <a:rPr lang="en-US" sz="2000" b="1" dirty="0" err="1">
                <a:solidFill>
                  <a:schemeClr val="tx1"/>
                </a:solidFill>
              </a:rPr>
              <a:t>dismissal_kind</a:t>
            </a:r>
            <a:r>
              <a:rPr lang="en-US" sz="2000" b="1" dirty="0">
                <a:solidFill>
                  <a:schemeClr val="tx1"/>
                </a:solidFill>
              </a:rPr>
              <a:t>,</a:t>
            </a:r>
          </a:p>
          <a:p>
            <a:pPr algn="just"/>
            <a:r>
              <a:rPr lang="en-US" sz="2000" b="1" dirty="0">
                <a:solidFill>
                  <a:schemeClr val="tx1"/>
                </a:solidFill>
              </a:rPr>
              <a:t>COUNT(*) AS </a:t>
            </a:r>
            <a:r>
              <a:rPr lang="en-US" sz="2000" b="1" dirty="0" err="1">
                <a:solidFill>
                  <a:schemeClr val="tx1"/>
                </a:solidFill>
              </a:rPr>
              <a:t>dismissal_count</a:t>
            </a:r>
            <a:endParaRPr lang="en-US" sz="2000" b="1" dirty="0">
              <a:solidFill>
                <a:schemeClr val="tx1"/>
              </a:solidFill>
            </a:endParaRPr>
          </a:p>
          <a:p>
            <a:pPr algn="just"/>
            <a:r>
              <a:rPr lang="en-US" sz="2000" b="1" dirty="0">
                <a:solidFill>
                  <a:schemeClr val="tx1"/>
                </a:solidFill>
              </a:rPr>
              <a:t>FROM deliveries_v02</a:t>
            </a:r>
          </a:p>
          <a:p>
            <a:pPr algn="just"/>
            <a:r>
              <a:rPr lang="en-US" sz="2000" b="1" dirty="0">
                <a:solidFill>
                  <a:schemeClr val="tx1"/>
                </a:solidFill>
              </a:rPr>
              <a:t>WHERE </a:t>
            </a:r>
            <a:r>
              <a:rPr lang="en-US" sz="2000" b="1" dirty="0" err="1">
                <a:solidFill>
                  <a:schemeClr val="tx1"/>
                </a:solidFill>
              </a:rPr>
              <a:t>dismissal_kind</a:t>
            </a:r>
            <a:r>
              <a:rPr lang="en-US" sz="2000" b="1" dirty="0">
                <a:solidFill>
                  <a:schemeClr val="tx1"/>
                </a:solidFill>
              </a:rPr>
              <a:t> IS NOT NULL AND </a:t>
            </a:r>
            <a:r>
              <a:rPr lang="en-US" sz="2000" b="1" dirty="0" err="1">
                <a:solidFill>
                  <a:schemeClr val="tx1"/>
                </a:solidFill>
              </a:rPr>
              <a:t>dismissal_kind</a:t>
            </a:r>
            <a:r>
              <a:rPr lang="en-US" sz="2000" b="1" dirty="0">
                <a:solidFill>
                  <a:schemeClr val="tx1"/>
                </a:solidFill>
              </a:rPr>
              <a:t> != 'NA'</a:t>
            </a:r>
          </a:p>
          <a:p>
            <a:pPr algn="just"/>
            <a:r>
              <a:rPr lang="en-US" sz="2000" b="1" dirty="0">
                <a:solidFill>
                  <a:schemeClr val="tx1"/>
                </a:solidFill>
              </a:rPr>
              <a:t>GROUP BY </a:t>
            </a:r>
            <a:r>
              <a:rPr lang="en-US" sz="2000" b="1" dirty="0" err="1">
                <a:solidFill>
                  <a:schemeClr val="tx1"/>
                </a:solidFill>
              </a:rPr>
              <a:t>dismissal_kind</a:t>
            </a:r>
            <a:endParaRPr lang="en-US" sz="2000" b="1" dirty="0">
              <a:solidFill>
                <a:schemeClr val="tx1"/>
              </a:solidFill>
            </a:endParaRPr>
          </a:p>
          <a:p>
            <a:pPr algn="just"/>
            <a:r>
              <a:rPr lang="en-US" sz="2000" b="1" dirty="0">
                <a:solidFill>
                  <a:schemeClr val="tx1"/>
                </a:solidFill>
              </a:rPr>
              <a:t>ORDER BY </a:t>
            </a:r>
            <a:r>
              <a:rPr lang="en-US" sz="2000" b="1" dirty="0" err="1">
                <a:solidFill>
                  <a:schemeClr val="tx1"/>
                </a:solidFill>
              </a:rPr>
              <a:t>dismissal_count</a:t>
            </a:r>
            <a:r>
              <a:rPr lang="en-US" sz="2000" b="1" dirty="0">
                <a:solidFill>
                  <a:schemeClr val="tx1"/>
                </a:solidFill>
              </a:rPr>
              <a:t> DESC;</a:t>
            </a:r>
          </a:p>
        </p:txBody>
      </p:sp>
      <p:graphicFrame>
        <p:nvGraphicFramePr>
          <p:cNvPr id="8" name="Table 7">
            <a:extLst>
              <a:ext uri="{FF2B5EF4-FFF2-40B4-BE49-F238E27FC236}">
                <a16:creationId xmlns:a16="http://schemas.microsoft.com/office/drawing/2014/main" id="{EB8A3315-4499-8AE0-71FE-B69B289D90D0}"/>
              </a:ext>
            </a:extLst>
          </p:cNvPr>
          <p:cNvGraphicFramePr>
            <a:graphicFrameLocks noGrp="1"/>
          </p:cNvGraphicFramePr>
          <p:nvPr>
            <p:extLst>
              <p:ext uri="{D42A27DB-BD31-4B8C-83A1-F6EECF244321}">
                <p14:modId xmlns:p14="http://schemas.microsoft.com/office/powerpoint/2010/main" val="3972173737"/>
              </p:ext>
            </p:extLst>
          </p:nvPr>
        </p:nvGraphicFramePr>
        <p:xfrm>
          <a:off x="396059" y="2968665"/>
          <a:ext cx="3638519" cy="3564290"/>
        </p:xfrm>
        <a:graphic>
          <a:graphicData uri="http://schemas.openxmlformats.org/drawingml/2006/table">
            <a:tbl>
              <a:tblPr/>
              <a:tblGrid>
                <a:gridCol w="2011887">
                  <a:extLst>
                    <a:ext uri="{9D8B030D-6E8A-4147-A177-3AD203B41FA5}">
                      <a16:colId xmlns:a16="http://schemas.microsoft.com/office/drawing/2014/main" val="738517954"/>
                    </a:ext>
                  </a:extLst>
                </a:gridCol>
                <a:gridCol w="1626632">
                  <a:extLst>
                    <a:ext uri="{9D8B030D-6E8A-4147-A177-3AD203B41FA5}">
                      <a16:colId xmlns:a16="http://schemas.microsoft.com/office/drawing/2014/main" val="56859326"/>
                    </a:ext>
                  </a:extLst>
                </a:gridCol>
              </a:tblGrid>
              <a:tr h="356429">
                <a:tc>
                  <a:txBody>
                    <a:bodyPr/>
                    <a:lstStyle/>
                    <a:p>
                      <a:pPr algn="ctr" fontAlgn="b"/>
                      <a:r>
                        <a:rPr lang="en-IN" sz="1800" b="0" i="0" u="none" strike="noStrike" dirty="0" err="1">
                          <a:solidFill>
                            <a:srgbClr val="000000"/>
                          </a:solidFill>
                          <a:effectLst/>
                          <a:latin typeface="Calibri" panose="020F0502020204030204" pitchFamily="34" charset="0"/>
                        </a:rPr>
                        <a:t>dismissal_kind</a:t>
                      </a:r>
                      <a:endParaRPr lang="en-IN" sz="18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dismissal_count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62497741"/>
                  </a:ext>
                </a:extLst>
              </a:tr>
              <a:tr h="356429">
                <a:tc>
                  <a:txBody>
                    <a:bodyPr/>
                    <a:lstStyle/>
                    <a:p>
                      <a:pPr algn="ctr" fontAlgn="b"/>
                      <a:r>
                        <a:rPr lang="en-IN" sz="1800" b="0" i="0" u="none" strike="noStrike">
                          <a:solidFill>
                            <a:srgbClr val="000000"/>
                          </a:solidFill>
                          <a:effectLst/>
                          <a:latin typeface="Calibri" panose="020F0502020204030204" pitchFamily="34" charset="0"/>
                        </a:rPr>
                        <a:t>caught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5743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52868061"/>
                  </a:ext>
                </a:extLst>
              </a:tr>
              <a:tr h="356429">
                <a:tc>
                  <a:txBody>
                    <a:bodyPr/>
                    <a:lstStyle/>
                    <a:p>
                      <a:pPr algn="ctr" fontAlgn="b"/>
                      <a:r>
                        <a:rPr lang="en-IN" sz="1800" b="0" i="0" u="none" strike="noStrike">
                          <a:solidFill>
                            <a:srgbClr val="000000"/>
                          </a:solidFill>
                          <a:effectLst/>
                          <a:latin typeface="Calibri" panose="020F0502020204030204" pitchFamily="34" charset="0"/>
                        </a:rPr>
                        <a:t>bowled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7653778"/>
                  </a:ext>
                </a:extLst>
              </a:tr>
              <a:tr h="356429">
                <a:tc>
                  <a:txBody>
                    <a:bodyPr/>
                    <a:lstStyle/>
                    <a:p>
                      <a:pPr algn="ctr" fontAlgn="b"/>
                      <a:r>
                        <a:rPr lang="en-IN" sz="1800" b="0" i="0" u="none" strike="noStrike">
                          <a:solidFill>
                            <a:srgbClr val="000000"/>
                          </a:solidFill>
                          <a:effectLst/>
                          <a:latin typeface="Calibri" panose="020F0502020204030204" pitchFamily="34" charset="0"/>
                        </a:rPr>
                        <a:t>run out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893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6876724"/>
                  </a:ext>
                </a:extLst>
              </a:tr>
              <a:tr h="356429">
                <a:tc>
                  <a:txBody>
                    <a:bodyPr/>
                    <a:lstStyle/>
                    <a:p>
                      <a:pPr algn="ctr" fontAlgn="b"/>
                      <a:r>
                        <a:rPr lang="en-IN" sz="1800" b="0" i="0" u="none" strike="noStrike">
                          <a:solidFill>
                            <a:srgbClr val="000000"/>
                          </a:solidFill>
                          <a:effectLst/>
                          <a:latin typeface="Calibri" panose="020F0502020204030204" pitchFamily="34" charset="0"/>
                        </a:rPr>
                        <a:t>lbw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571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63703922"/>
                  </a:ext>
                </a:extLst>
              </a:tr>
              <a:tr h="356429">
                <a:tc>
                  <a:txBody>
                    <a:bodyPr/>
                    <a:lstStyle/>
                    <a:p>
                      <a:pPr algn="ctr" fontAlgn="b"/>
                      <a:r>
                        <a:rPr lang="en-IN" sz="1800" b="0" i="0" u="none" strike="noStrike">
                          <a:solidFill>
                            <a:srgbClr val="000000"/>
                          </a:solidFill>
                          <a:effectLst/>
                          <a:latin typeface="Calibri" panose="020F0502020204030204" pitchFamily="34" charset="0"/>
                        </a:rPr>
                        <a:t>stumped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294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11125231"/>
                  </a:ext>
                </a:extLst>
              </a:tr>
              <a:tr h="356429">
                <a:tc>
                  <a:txBody>
                    <a:bodyPr/>
                    <a:lstStyle/>
                    <a:p>
                      <a:pPr algn="ctr" fontAlgn="b"/>
                      <a:r>
                        <a:rPr lang="en-IN" sz="1800" b="0" i="0" u="none" strike="noStrike">
                          <a:solidFill>
                            <a:srgbClr val="000000"/>
                          </a:solidFill>
                          <a:effectLst/>
                          <a:latin typeface="Calibri" panose="020F0502020204030204" pitchFamily="34" charset="0"/>
                        </a:rPr>
                        <a:t>caught and bowled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269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69150063"/>
                  </a:ext>
                </a:extLst>
              </a:tr>
              <a:tr h="356429">
                <a:tc>
                  <a:txBody>
                    <a:bodyPr/>
                    <a:lstStyle/>
                    <a:p>
                      <a:pPr algn="ctr" fontAlgn="b"/>
                      <a:r>
                        <a:rPr lang="en-IN" sz="1800" b="0" i="0" u="none" strike="noStrike">
                          <a:solidFill>
                            <a:srgbClr val="000000"/>
                          </a:solidFill>
                          <a:effectLst/>
                          <a:latin typeface="Calibri" panose="020F0502020204030204" pitchFamily="34" charset="0"/>
                        </a:rPr>
                        <a:t>hit wicket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81139411"/>
                  </a:ext>
                </a:extLst>
              </a:tr>
              <a:tr h="356429">
                <a:tc>
                  <a:txBody>
                    <a:bodyPr/>
                    <a:lstStyle/>
                    <a:p>
                      <a:pPr algn="ctr" fontAlgn="b"/>
                      <a:r>
                        <a:rPr lang="en-IN" sz="1800" b="0" i="0" u="none" strike="noStrike">
                          <a:solidFill>
                            <a:srgbClr val="000000"/>
                          </a:solidFill>
                          <a:effectLst/>
                          <a:latin typeface="Calibri" panose="020F0502020204030204" pitchFamily="34" charset="0"/>
                        </a:rPr>
                        <a:t>retired hurt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23681049"/>
                  </a:ext>
                </a:extLst>
              </a:tr>
              <a:tr h="356429">
                <a:tc>
                  <a:txBody>
                    <a:bodyPr/>
                    <a:lstStyle/>
                    <a:p>
                      <a:pPr algn="ctr" fontAlgn="b"/>
                      <a:r>
                        <a:rPr lang="en-IN" sz="1800" b="0" i="0" u="none" strike="noStrike">
                          <a:solidFill>
                            <a:srgbClr val="000000"/>
                          </a:solidFill>
                          <a:effectLst/>
                          <a:latin typeface="Calibri" panose="020F0502020204030204" pitchFamily="34" charset="0"/>
                        </a:rPr>
                        <a:t>obstructing the field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48707268"/>
                  </a:ext>
                </a:extLst>
              </a:tr>
            </a:tbl>
          </a:graphicData>
        </a:graphic>
      </p:graphicFrame>
      <p:graphicFrame>
        <p:nvGraphicFramePr>
          <p:cNvPr id="9" name="Chart 8">
            <a:extLst>
              <a:ext uri="{FF2B5EF4-FFF2-40B4-BE49-F238E27FC236}">
                <a16:creationId xmlns:a16="http://schemas.microsoft.com/office/drawing/2014/main" id="{C21A4B66-5A6A-9D30-6EFF-464CDE417E01}"/>
              </a:ext>
            </a:extLst>
          </p:cNvPr>
          <p:cNvGraphicFramePr>
            <a:graphicFrameLocks/>
          </p:cNvGraphicFramePr>
          <p:nvPr>
            <p:extLst>
              <p:ext uri="{D42A27DB-BD31-4B8C-83A1-F6EECF244321}">
                <p14:modId xmlns:p14="http://schemas.microsoft.com/office/powerpoint/2010/main" val="2131331209"/>
              </p:ext>
            </p:extLst>
          </p:nvPr>
        </p:nvGraphicFramePr>
        <p:xfrm>
          <a:off x="5799416" y="3226158"/>
          <a:ext cx="6086475" cy="3437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351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242492" y="437116"/>
            <a:ext cx="5578229"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7 </a:t>
            </a:r>
            <a:r>
              <a:rPr lang="en-IN" sz="2000" b="1" dirty="0">
                <a:solidFill>
                  <a:schemeClr val="tx1"/>
                </a:solidFill>
              </a:rPr>
              <a:t>: </a:t>
            </a:r>
          </a:p>
          <a:p>
            <a:pPr algn="just"/>
            <a:r>
              <a:rPr lang="en-US" sz="2000" b="1" dirty="0">
                <a:solidFill>
                  <a:schemeClr val="tx1"/>
                </a:solidFill>
              </a:rPr>
              <a:t>Write a query to get the top 5 bowlers who conceded maximum extra runs from the deliveries table</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6271817" y="437116"/>
            <a:ext cx="5578230"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 bowler,</a:t>
            </a:r>
          </a:p>
          <a:p>
            <a:pPr algn="just"/>
            <a:r>
              <a:rPr lang="en-US" sz="2000" b="1" dirty="0">
                <a:solidFill>
                  <a:schemeClr val="tx1"/>
                </a:solidFill>
              </a:rPr>
              <a:t>SUM(</a:t>
            </a:r>
            <a:r>
              <a:rPr lang="en-US" sz="2000" b="1" dirty="0" err="1">
                <a:solidFill>
                  <a:schemeClr val="tx1"/>
                </a:solidFill>
              </a:rPr>
              <a:t>extra_runs</a:t>
            </a:r>
            <a:r>
              <a:rPr lang="en-US" sz="2000" b="1" dirty="0">
                <a:solidFill>
                  <a:schemeClr val="tx1"/>
                </a:solidFill>
              </a:rPr>
              <a:t>) AS </a:t>
            </a:r>
            <a:r>
              <a:rPr lang="en-US" sz="2000" b="1" dirty="0" err="1">
                <a:solidFill>
                  <a:schemeClr val="tx1"/>
                </a:solidFill>
              </a:rPr>
              <a:t>total_extra_runs</a:t>
            </a:r>
            <a:endParaRPr lang="en-US" sz="2000" b="1" dirty="0">
              <a:solidFill>
                <a:schemeClr val="tx1"/>
              </a:solidFill>
            </a:endParaRPr>
          </a:p>
          <a:p>
            <a:pPr algn="just"/>
            <a:r>
              <a:rPr lang="en-US" sz="2000" b="1" dirty="0">
                <a:solidFill>
                  <a:schemeClr val="tx1"/>
                </a:solidFill>
              </a:rPr>
              <a:t>FROM deliveries_v02</a:t>
            </a:r>
          </a:p>
          <a:p>
            <a:pPr algn="just"/>
            <a:r>
              <a:rPr lang="en-US" sz="2000" b="1" dirty="0">
                <a:solidFill>
                  <a:schemeClr val="tx1"/>
                </a:solidFill>
              </a:rPr>
              <a:t>WHERE </a:t>
            </a:r>
            <a:r>
              <a:rPr lang="en-US" sz="2000" b="1" dirty="0" err="1">
                <a:solidFill>
                  <a:schemeClr val="tx1"/>
                </a:solidFill>
              </a:rPr>
              <a:t>extra_runs</a:t>
            </a:r>
            <a:r>
              <a:rPr lang="en-US" sz="2000" b="1" dirty="0">
                <a:solidFill>
                  <a:schemeClr val="tx1"/>
                </a:solidFill>
              </a:rPr>
              <a:t> &gt; 0</a:t>
            </a:r>
          </a:p>
          <a:p>
            <a:pPr algn="just"/>
            <a:r>
              <a:rPr lang="en-US" sz="2000" b="1" dirty="0">
                <a:solidFill>
                  <a:schemeClr val="tx1"/>
                </a:solidFill>
              </a:rPr>
              <a:t>GROUP BY bowler</a:t>
            </a:r>
          </a:p>
          <a:p>
            <a:pPr algn="just"/>
            <a:r>
              <a:rPr lang="en-US" sz="2000" b="1" dirty="0">
                <a:solidFill>
                  <a:schemeClr val="tx1"/>
                </a:solidFill>
              </a:rPr>
              <a:t>ORDER BY </a:t>
            </a:r>
            <a:r>
              <a:rPr lang="en-US" sz="2000" b="1" dirty="0" err="1">
                <a:solidFill>
                  <a:schemeClr val="tx1"/>
                </a:solidFill>
              </a:rPr>
              <a:t>total_extra_runs</a:t>
            </a:r>
            <a:r>
              <a:rPr lang="en-US" sz="2000" b="1" dirty="0">
                <a:solidFill>
                  <a:schemeClr val="tx1"/>
                </a:solidFill>
              </a:rPr>
              <a:t> DESC</a:t>
            </a:r>
          </a:p>
          <a:p>
            <a:pPr algn="just"/>
            <a:r>
              <a:rPr lang="en-US" sz="2000" b="1" dirty="0">
                <a:solidFill>
                  <a:schemeClr val="tx1"/>
                </a:solidFill>
              </a:rPr>
              <a:t>LIMIT 5;</a:t>
            </a:r>
          </a:p>
        </p:txBody>
      </p:sp>
      <p:graphicFrame>
        <p:nvGraphicFramePr>
          <p:cNvPr id="2" name="Table 1">
            <a:extLst>
              <a:ext uri="{FF2B5EF4-FFF2-40B4-BE49-F238E27FC236}">
                <a16:creationId xmlns:a16="http://schemas.microsoft.com/office/drawing/2014/main" id="{FC1861CE-9DF9-C207-55D4-B79AF9EEB186}"/>
              </a:ext>
            </a:extLst>
          </p:cNvPr>
          <p:cNvGraphicFramePr>
            <a:graphicFrameLocks noGrp="1"/>
          </p:cNvGraphicFramePr>
          <p:nvPr>
            <p:extLst>
              <p:ext uri="{D42A27DB-BD31-4B8C-83A1-F6EECF244321}">
                <p14:modId xmlns:p14="http://schemas.microsoft.com/office/powerpoint/2010/main" val="2604396442"/>
              </p:ext>
            </p:extLst>
          </p:nvPr>
        </p:nvGraphicFramePr>
        <p:xfrm>
          <a:off x="317046" y="3501636"/>
          <a:ext cx="3013788" cy="2634408"/>
        </p:xfrm>
        <a:graphic>
          <a:graphicData uri="http://schemas.openxmlformats.org/drawingml/2006/table">
            <a:tbl>
              <a:tblPr/>
              <a:tblGrid>
                <a:gridCol w="1196313">
                  <a:extLst>
                    <a:ext uri="{9D8B030D-6E8A-4147-A177-3AD203B41FA5}">
                      <a16:colId xmlns:a16="http://schemas.microsoft.com/office/drawing/2014/main" val="1371234651"/>
                    </a:ext>
                  </a:extLst>
                </a:gridCol>
                <a:gridCol w="1817475">
                  <a:extLst>
                    <a:ext uri="{9D8B030D-6E8A-4147-A177-3AD203B41FA5}">
                      <a16:colId xmlns:a16="http://schemas.microsoft.com/office/drawing/2014/main" val="3200326969"/>
                    </a:ext>
                  </a:extLst>
                </a:gridCol>
              </a:tblGrid>
              <a:tr h="439068">
                <a:tc>
                  <a:txBody>
                    <a:bodyPr/>
                    <a:lstStyle/>
                    <a:p>
                      <a:pPr algn="ctr" fontAlgn="b"/>
                      <a:r>
                        <a:rPr lang="en-IN" sz="1800" b="0" i="0" u="none" strike="noStrike">
                          <a:solidFill>
                            <a:srgbClr val="000000"/>
                          </a:solidFill>
                          <a:effectLst/>
                          <a:latin typeface="Calibri" panose="020F0502020204030204" pitchFamily="34" charset="0"/>
                        </a:rPr>
                        <a:t>bowler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total_extra_runs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23256991"/>
                  </a:ext>
                </a:extLst>
              </a:tr>
              <a:tr h="439068">
                <a:tc>
                  <a:txBody>
                    <a:bodyPr/>
                    <a:lstStyle/>
                    <a:p>
                      <a:pPr algn="ctr" fontAlgn="b"/>
                      <a:r>
                        <a:rPr lang="en-IN" sz="1800" b="0" i="0" u="none" strike="noStrike">
                          <a:solidFill>
                            <a:srgbClr val="000000"/>
                          </a:solidFill>
                          <a:effectLst/>
                          <a:latin typeface="Calibri" panose="020F0502020204030204" pitchFamily="34" charset="0"/>
                        </a:rPr>
                        <a:t>SL Malinga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12458516"/>
                  </a:ext>
                </a:extLst>
              </a:tr>
              <a:tr h="439068">
                <a:tc>
                  <a:txBody>
                    <a:bodyPr/>
                    <a:lstStyle/>
                    <a:p>
                      <a:pPr algn="ctr" fontAlgn="b"/>
                      <a:r>
                        <a:rPr lang="en-IN" sz="1800" b="0" i="0" u="none" strike="noStrike">
                          <a:solidFill>
                            <a:srgbClr val="000000"/>
                          </a:solidFill>
                          <a:effectLst/>
                          <a:latin typeface="Calibri" panose="020F0502020204030204" pitchFamily="34" charset="0"/>
                        </a:rPr>
                        <a:t>P Kumar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71934822"/>
                  </a:ext>
                </a:extLst>
              </a:tr>
              <a:tr h="439068">
                <a:tc>
                  <a:txBody>
                    <a:bodyPr/>
                    <a:lstStyle/>
                    <a:p>
                      <a:pPr algn="ctr" fontAlgn="b"/>
                      <a:r>
                        <a:rPr lang="en-IN" sz="1800" b="0" i="0" u="none" strike="noStrike">
                          <a:solidFill>
                            <a:srgbClr val="000000"/>
                          </a:solidFill>
                          <a:effectLst/>
                          <a:latin typeface="Calibri" panose="020F0502020204030204" pitchFamily="34" charset="0"/>
                        </a:rPr>
                        <a:t>UT Yadav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70305813"/>
                  </a:ext>
                </a:extLst>
              </a:tr>
              <a:tr h="439068">
                <a:tc>
                  <a:txBody>
                    <a:bodyPr/>
                    <a:lstStyle/>
                    <a:p>
                      <a:pPr algn="ctr" fontAlgn="b"/>
                      <a:r>
                        <a:rPr lang="en-IN" sz="1800" b="0" i="0" u="none" strike="noStrike">
                          <a:solidFill>
                            <a:srgbClr val="000000"/>
                          </a:solidFill>
                          <a:effectLst/>
                          <a:latin typeface="Calibri" panose="020F0502020204030204" pitchFamily="34" charset="0"/>
                        </a:rPr>
                        <a:t>DJ Bravo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25733663"/>
                  </a:ext>
                </a:extLst>
              </a:tr>
              <a:tr h="439068">
                <a:tc>
                  <a:txBody>
                    <a:bodyPr/>
                    <a:lstStyle/>
                    <a:p>
                      <a:pPr algn="ctr" fontAlgn="b"/>
                      <a:r>
                        <a:rPr lang="en-IN" sz="1800" b="0" i="0" u="none" strike="noStrike">
                          <a:solidFill>
                            <a:srgbClr val="000000"/>
                          </a:solidFill>
                          <a:effectLst/>
                          <a:latin typeface="Calibri" panose="020F0502020204030204" pitchFamily="34" charset="0"/>
                        </a:rPr>
                        <a:t>B Kumar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800" b="0" i="0" u="none" strike="noStrike" dirty="0">
                          <a:solidFill>
                            <a:srgbClr val="000000"/>
                          </a:solidFill>
                          <a:effectLst/>
                          <a:latin typeface="Calibri" panose="020F0502020204030204" pitchFamily="34" charset="0"/>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85388645"/>
                  </a:ext>
                </a:extLst>
              </a:tr>
            </a:tbl>
          </a:graphicData>
        </a:graphic>
      </p:graphicFrame>
      <p:graphicFrame>
        <p:nvGraphicFramePr>
          <p:cNvPr id="6" name="Chart 5">
            <a:extLst>
              <a:ext uri="{FF2B5EF4-FFF2-40B4-BE49-F238E27FC236}">
                <a16:creationId xmlns:a16="http://schemas.microsoft.com/office/drawing/2014/main" id="{A8B8B053-C44B-03BB-B8AA-E39035EB8285}"/>
              </a:ext>
            </a:extLst>
          </p:cNvPr>
          <p:cNvGraphicFramePr>
            <a:graphicFrameLocks/>
          </p:cNvGraphicFramePr>
          <p:nvPr>
            <p:extLst>
              <p:ext uri="{D42A27DB-BD31-4B8C-83A1-F6EECF244321}">
                <p14:modId xmlns:p14="http://schemas.microsoft.com/office/powerpoint/2010/main" val="3477977776"/>
              </p:ext>
            </p:extLst>
          </p:nvPr>
        </p:nvGraphicFramePr>
        <p:xfrm>
          <a:off x="5754047" y="3629024"/>
          <a:ext cx="6096000" cy="3000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297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246768" y="244372"/>
            <a:ext cx="5578229"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8 </a:t>
            </a:r>
            <a:r>
              <a:rPr lang="en-IN" sz="2000" b="1" dirty="0">
                <a:solidFill>
                  <a:schemeClr val="tx1"/>
                </a:solidFill>
              </a:rPr>
              <a:t>: </a:t>
            </a:r>
          </a:p>
          <a:p>
            <a:pPr algn="just"/>
            <a:r>
              <a:rPr lang="en-US" sz="2000" b="1" dirty="0">
                <a:solidFill>
                  <a:schemeClr val="tx1"/>
                </a:solidFill>
              </a:rPr>
              <a:t>Write a query to create a table named deliveries_v03 with all the columns of deliveries_v02 table and two additional column (named venue and </a:t>
            </a:r>
            <a:r>
              <a:rPr lang="en-US" sz="2000" b="1" dirty="0" err="1">
                <a:solidFill>
                  <a:schemeClr val="tx1"/>
                </a:solidFill>
              </a:rPr>
              <a:t>match_date</a:t>
            </a:r>
            <a:r>
              <a:rPr lang="en-US" sz="2000" b="1" dirty="0">
                <a:solidFill>
                  <a:schemeClr val="tx1"/>
                </a:solidFill>
              </a:rPr>
              <a:t>) of venue and date from table matches</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6283674" y="244372"/>
            <a:ext cx="557823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CREATE TABLE deliveries_v03 AS</a:t>
            </a:r>
          </a:p>
          <a:p>
            <a:pPr algn="just"/>
            <a:r>
              <a:rPr lang="en-US" sz="2000" b="1" dirty="0">
                <a:solidFill>
                  <a:schemeClr val="tx1"/>
                </a:solidFill>
              </a:rPr>
              <a:t>SELECT d.*, </a:t>
            </a:r>
            <a:r>
              <a:rPr lang="en-US" sz="2000" b="1" dirty="0" err="1">
                <a:solidFill>
                  <a:schemeClr val="tx1"/>
                </a:solidFill>
              </a:rPr>
              <a:t>m.venue</a:t>
            </a:r>
            <a:r>
              <a:rPr lang="en-US" sz="2000" b="1" dirty="0">
                <a:solidFill>
                  <a:schemeClr val="tx1"/>
                </a:solidFill>
              </a:rPr>
              <a:t>, </a:t>
            </a:r>
            <a:r>
              <a:rPr lang="en-US" sz="2000" b="1" dirty="0" err="1">
                <a:solidFill>
                  <a:schemeClr val="tx1"/>
                </a:solidFill>
              </a:rPr>
              <a:t>m.date</a:t>
            </a:r>
            <a:endParaRPr lang="en-US" sz="2000" b="1" dirty="0">
              <a:solidFill>
                <a:schemeClr val="tx1"/>
              </a:solidFill>
            </a:endParaRPr>
          </a:p>
          <a:p>
            <a:pPr algn="just"/>
            <a:r>
              <a:rPr lang="en-US" sz="2000" b="1" dirty="0">
                <a:solidFill>
                  <a:schemeClr val="tx1"/>
                </a:solidFill>
              </a:rPr>
              <a:t>FROM deliveries_v02 d</a:t>
            </a:r>
          </a:p>
          <a:p>
            <a:pPr algn="just"/>
            <a:r>
              <a:rPr lang="en-US" sz="2000" b="1" dirty="0">
                <a:solidFill>
                  <a:schemeClr val="tx1"/>
                </a:solidFill>
              </a:rPr>
              <a:t>JOIN </a:t>
            </a:r>
            <a:r>
              <a:rPr lang="en-US" sz="2000" b="1" dirty="0" err="1">
                <a:solidFill>
                  <a:schemeClr val="tx1"/>
                </a:solidFill>
              </a:rPr>
              <a:t>ipl_matches</a:t>
            </a:r>
            <a:r>
              <a:rPr lang="en-US" sz="2000" b="1" dirty="0">
                <a:solidFill>
                  <a:schemeClr val="tx1"/>
                </a:solidFill>
              </a:rPr>
              <a:t> m ON d.id = m.id;</a:t>
            </a:r>
          </a:p>
        </p:txBody>
      </p:sp>
      <p:pic>
        <p:nvPicPr>
          <p:cNvPr id="9" name="Picture 8">
            <a:extLst>
              <a:ext uri="{FF2B5EF4-FFF2-40B4-BE49-F238E27FC236}">
                <a16:creationId xmlns:a16="http://schemas.microsoft.com/office/drawing/2014/main" id="{34523C2E-75F3-F4AD-B49E-9DC4589B5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420"/>
            <a:ext cx="12192000" cy="4870579"/>
          </a:xfrm>
          <a:prstGeom prst="rect">
            <a:avLst/>
          </a:prstGeom>
        </p:spPr>
      </p:pic>
    </p:spTree>
    <p:extLst>
      <p:ext uri="{BB962C8B-B14F-4D97-AF65-F5344CB8AC3E}">
        <p14:creationId xmlns:p14="http://schemas.microsoft.com/office/powerpoint/2010/main" val="278826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450978" y="102640"/>
            <a:ext cx="5578229"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9 </a:t>
            </a:r>
            <a:r>
              <a:rPr lang="en-IN" sz="2000" b="1" dirty="0">
                <a:solidFill>
                  <a:schemeClr val="tx1"/>
                </a:solidFill>
              </a:rPr>
              <a:t>: </a:t>
            </a:r>
          </a:p>
          <a:p>
            <a:pPr algn="just"/>
            <a:r>
              <a:rPr lang="en-US" sz="2000" b="1" dirty="0">
                <a:solidFill>
                  <a:schemeClr val="tx1"/>
                </a:solidFill>
              </a:rPr>
              <a:t>Write a query to fetch the total runs scored for each venue and order it in the descending order of total runs scored.</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450978" y="1558483"/>
            <a:ext cx="557823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 </a:t>
            </a:r>
            <a:r>
              <a:rPr lang="en-US" sz="2000" b="1" dirty="0" err="1">
                <a:solidFill>
                  <a:schemeClr val="tx1"/>
                </a:solidFill>
              </a:rPr>
              <a:t>m.venue</a:t>
            </a:r>
            <a:r>
              <a:rPr lang="en-US" sz="2000" b="1" dirty="0">
                <a:solidFill>
                  <a:schemeClr val="tx1"/>
                </a:solidFill>
              </a:rPr>
              <a:t>,</a:t>
            </a:r>
          </a:p>
          <a:p>
            <a:pPr algn="just"/>
            <a:r>
              <a:rPr lang="en-US" sz="2000" b="1" dirty="0">
                <a:solidFill>
                  <a:schemeClr val="tx1"/>
                </a:solidFill>
              </a:rPr>
              <a:t>SUM(</a:t>
            </a:r>
            <a:r>
              <a:rPr lang="en-US" sz="2000" b="1" dirty="0" err="1">
                <a:solidFill>
                  <a:schemeClr val="tx1"/>
                </a:solidFill>
              </a:rPr>
              <a:t>d.total_runs</a:t>
            </a:r>
            <a:r>
              <a:rPr lang="en-US" sz="2000" b="1" dirty="0">
                <a:solidFill>
                  <a:schemeClr val="tx1"/>
                </a:solidFill>
              </a:rPr>
              <a:t>) AS </a:t>
            </a:r>
            <a:r>
              <a:rPr lang="en-US" sz="2000" b="1" dirty="0" err="1">
                <a:solidFill>
                  <a:schemeClr val="tx1"/>
                </a:solidFill>
              </a:rPr>
              <a:t>total_runs_scored</a:t>
            </a:r>
            <a:endParaRPr lang="en-US" sz="2000" b="1" dirty="0">
              <a:solidFill>
                <a:schemeClr val="tx1"/>
              </a:solidFill>
            </a:endParaRPr>
          </a:p>
          <a:p>
            <a:pPr algn="just"/>
            <a:r>
              <a:rPr lang="en-US" sz="2000" b="1" dirty="0">
                <a:solidFill>
                  <a:schemeClr val="tx1"/>
                </a:solidFill>
              </a:rPr>
              <a:t>FROM </a:t>
            </a:r>
            <a:r>
              <a:rPr lang="en-US" sz="2000" b="1" dirty="0" err="1">
                <a:solidFill>
                  <a:schemeClr val="tx1"/>
                </a:solidFill>
              </a:rPr>
              <a:t>ipl_matches</a:t>
            </a:r>
            <a:r>
              <a:rPr lang="en-US" sz="2000" b="1" dirty="0">
                <a:solidFill>
                  <a:schemeClr val="tx1"/>
                </a:solidFill>
              </a:rPr>
              <a:t> m</a:t>
            </a:r>
          </a:p>
          <a:p>
            <a:pPr algn="just"/>
            <a:r>
              <a:rPr lang="en-US" sz="2000" b="1" dirty="0">
                <a:solidFill>
                  <a:schemeClr val="tx1"/>
                </a:solidFill>
              </a:rPr>
              <a:t>JOIN deliveries_v03 d ON m.id = d.id</a:t>
            </a:r>
          </a:p>
          <a:p>
            <a:pPr algn="just"/>
            <a:r>
              <a:rPr lang="en-US" sz="2000" b="1" dirty="0">
                <a:solidFill>
                  <a:schemeClr val="tx1"/>
                </a:solidFill>
              </a:rPr>
              <a:t>GROUP BY </a:t>
            </a:r>
            <a:r>
              <a:rPr lang="en-US" sz="2000" b="1" dirty="0" err="1">
                <a:solidFill>
                  <a:schemeClr val="tx1"/>
                </a:solidFill>
              </a:rPr>
              <a:t>m.venue</a:t>
            </a:r>
            <a:endParaRPr lang="en-US" sz="2000" b="1" dirty="0">
              <a:solidFill>
                <a:schemeClr val="tx1"/>
              </a:solidFill>
            </a:endParaRPr>
          </a:p>
          <a:p>
            <a:pPr algn="just"/>
            <a:r>
              <a:rPr lang="en-US" sz="2000" b="1" dirty="0">
                <a:solidFill>
                  <a:schemeClr val="tx1"/>
                </a:solidFill>
              </a:rPr>
              <a:t>ORDER BY </a:t>
            </a:r>
            <a:r>
              <a:rPr lang="en-US" sz="2000" b="1" dirty="0" err="1">
                <a:solidFill>
                  <a:schemeClr val="tx1"/>
                </a:solidFill>
              </a:rPr>
              <a:t>total_runs_scored</a:t>
            </a:r>
            <a:r>
              <a:rPr lang="en-US" sz="2000" b="1" dirty="0">
                <a:solidFill>
                  <a:schemeClr val="tx1"/>
                </a:solidFill>
              </a:rPr>
              <a:t> DESC;</a:t>
            </a:r>
          </a:p>
        </p:txBody>
      </p:sp>
      <p:graphicFrame>
        <p:nvGraphicFramePr>
          <p:cNvPr id="2" name="Table 1">
            <a:extLst>
              <a:ext uri="{FF2B5EF4-FFF2-40B4-BE49-F238E27FC236}">
                <a16:creationId xmlns:a16="http://schemas.microsoft.com/office/drawing/2014/main" id="{1DD16559-54B7-114A-E18A-87A8D5EFDAA5}"/>
              </a:ext>
            </a:extLst>
          </p:cNvPr>
          <p:cNvGraphicFramePr>
            <a:graphicFrameLocks noGrp="1"/>
          </p:cNvGraphicFramePr>
          <p:nvPr>
            <p:extLst>
              <p:ext uri="{D42A27DB-BD31-4B8C-83A1-F6EECF244321}">
                <p14:modId xmlns:p14="http://schemas.microsoft.com/office/powerpoint/2010/main" val="2782409599"/>
              </p:ext>
            </p:extLst>
          </p:nvPr>
        </p:nvGraphicFramePr>
        <p:xfrm>
          <a:off x="8874463" y="46653"/>
          <a:ext cx="3213733" cy="6764693"/>
        </p:xfrm>
        <a:graphic>
          <a:graphicData uri="http://schemas.openxmlformats.org/drawingml/2006/table">
            <a:tbl>
              <a:tblPr/>
              <a:tblGrid>
                <a:gridCol w="2383759">
                  <a:extLst>
                    <a:ext uri="{9D8B030D-6E8A-4147-A177-3AD203B41FA5}">
                      <a16:colId xmlns:a16="http://schemas.microsoft.com/office/drawing/2014/main" val="1529058522"/>
                    </a:ext>
                  </a:extLst>
                </a:gridCol>
                <a:gridCol w="829974">
                  <a:extLst>
                    <a:ext uri="{9D8B030D-6E8A-4147-A177-3AD203B41FA5}">
                      <a16:colId xmlns:a16="http://schemas.microsoft.com/office/drawing/2014/main" val="1373371982"/>
                    </a:ext>
                  </a:extLst>
                </a:gridCol>
              </a:tblGrid>
              <a:tr h="268817">
                <a:tc>
                  <a:txBody>
                    <a:bodyPr/>
                    <a:lstStyle/>
                    <a:p>
                      <a:pPr algn="ctr" fontAlgn="b"/>
                      <a:r>
                        <a:rPr lang="en-IN" sz="800" b="0" i="0" u="none" strike="noStrike" dirty="0">
                          <a:solidFill>
                            <a:srgbClr val="000000"/>
                          </a:solidFill>
                          <a:effectLst/>
                          <a:latin typeface="Calibri" panose="020F0502020204030204" pitchFamily="34" charset="0"/>
                        </a:rPr>
                        <a:t>venue</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dirty="0" err="1">
                          <a:solidFill>
                            <a:srgbClr val="000000"/>
                          </a:solidFill>
                          <a:effectLst/>
                          <a:latin typeface="Calibri" panose="020F0502020204030204" pitchFamily="34" charset="0"/>
                        </a:rPr>
                        <a:t>total_runs_scored</a:t>
                      </a:r>
                      <a:endParaRPr lang="en-IN" sz="800" b="0" i="0" u="none" strike="noStrike" dirty="0">
                        <a:solidFill>
                          <a:srgbClr val="000000"/>
                        </a:solidFill>
                        <a:effectLst/>
                        <a:latin typeface="Calibri" panose="020F0502020204030204" pitchFamily="34" charset="0"/>
                      </a:endParaRP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83765921"/>
                  </a:ext>
                </a:extLst>
              </a:tr>
              <a:tr h="136253">
                <a:tc>
                  <a:txBody>
                    <a:bodyPr/>
                    <a:lstStyle/>
                    <a:p>
                      <a:pPr algn="ctr" fontAlgn="b"/>
                      <a:r>
                        <a:rPr lang="en-IN" sz="800" b="0" i="0" u="none" strike="noStrike" dirty="0">
                          <a:solidFill>
                            <a:srgbClr val="000000"/>
                          </a:solidFill>
                          <a:effectLst/>
                          <a:latin typeface="Calibri" panose="020F0502020204030204" pitchFamily="34" charset="0"/>
                        </a:rPr>
                        <a:t>Eden Gardens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23658</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25540990"/>
                  </a:ext>
                </a:extLst>
              </a:tr>
              <a:tr h="136253">
                <a:tc>
                  <a:txBody>
                    <a:bodyPr/>
                    <a:lstStyle/>
                    <a:p>
                      <a:pPr algn="ctr" fontAlgn="b"/>
                      <a:r>
                        <a:rPr lang="en-IN" sz="800" b="0" i="0" u="none" strike="noStrike" dirty="0">
                          <a:solidFill>
                            <a:srgbClr val="000000"/>
                          </a:solidFill>
                          <a:effectLst/>
                          <a:latin typeface="Calibri" panose="020F0502020204030204" pitchFamily="34" charset="0"/>
                        </a:rPr>
                        <a:t>Wankhede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23390</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57982871"/>
                  </a:ext>
                </a:extLst>
              </a:tr>
              <a:tr h="136253">
                <a:tc>
                  <a:txBody>
                    <a:bodyPr/>
                    <a:lstStyle/>
                    <a:p>
                      <a:pPr algn="ctr" fontAlgn="b"/>
                      <a:r>
                        <a:rPr lang="en-IN" sz="800" b="0" i="0" u="none" strike="noStrike" dirty="0" err="1">
                          <a:solidFill>
                            <a:srgbClr val="000000"/>
                          </a:solidFill>
                          <a:effectLst/>
                          <a:latin typeface="Calibri" panose="020F0502020204030204" pitchFamily="34" charset="0"/>
                        </a:rPr>
                        <a:t>Feroz</a:t>
                      </a:r>
                      <a:r>
                        <a:rPr lang="en-IN" sz="800" b="0" i="0" u="none" strike="noStrike" dirty="0">
                          <a:solidFill>
                            <a:srgbClr val="000000"/>
                          </a:solidFill>
                          <a:effectLst/>
                          <a:latin typeface="Calibri" panose="020F0502020204030204" pitchFamily="34" charset="0"/>
                        </a:rPr>
                        <a:t> Shah </a:t>
                      </a:r>
                      <a:r>
                        <a:rPr lang="en-IN" sz="800" b="0" i="0" u="none" strike="noStrike" dirty="0" err="1">
                          <a:solidFill>
                            <a:srgbClr val="000000"/>
                          </a:solidFill>
                          <a:effectLst/>
                          <a:latin typeface="Calibri" panose="020F0502020204030204" pitchFamily="34" charset="0"/>
                        </a:rPr>
                        <a:t>Kotla</a:t>
                      </a:r>
                      <a:endParaRPr lang="en-IN" sz="800" b="0" i="0" u="none" strike="noStrike" dirty="0">
                        <a:solidFill>
                          <a:srgbClr val="000000"/>
                        </a:solidFill>
                        <a:effectLst/>
                        <a:latin typeface="Calibri" panose="020F0502020204030204" pitchFamily="34" charset="0"/>
                      </a:endParaRP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22947</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95056323"/>
                  </a:ext>
                </a:extLst>
              </a:tr>
              <a:tr h="136253">
                <a:tc>
                  <a:txBody>
                    <a:bodyPr/>
                    <a:lstStyle/>
                    <a:p>
                      <a:pPr algn="ctr" fontAlgn="b"/>
                      <a:r>
                        <a:rPr lang="en-IN" sz="800" b="0" i="0" u="none" strike="noStrike">
                          <a:solidFill>
                            <a:srgbClr val="000000"/>
                          </a:solidFill>
                          <a:effectLst/>
                          <a:latin typeface="Calibri" panose="020F0502020204030204" pitchFamily="34" charset="0"/>
                        </a:rPr>
                        <a:t>M Chinnaswamy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20237</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33874634"/>
                  </a:ext>
                </a:extLst>
              </a:tr>
              <a:tr h="268817">
                <a:tc>
                  <a:txBody>
                    <a:bodyPr/>
                    <a:lstStyle/>
                    <a:p>
                      <a:pPr algn="ctr" fontAlgn="b"/>
                      <a:r>
                        <a:rPr lang="sv-SE" sz="800" b="0" i="0" u="none" strike="noStrike" dirty="0">
                          <a:solidFill>
                            <a:srgbClr val="000000"/>
                          </a:solidFill>
                          <a:effectLst/>
                          <a:latin typeface="Calibri" panose="020F0502020204030204" pitchFamily="34" charset="0"/>
                        </a:rPr>
                        <a:t>Rajiv Gandhi International Stadium, Uppal</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19484</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46449878"/>
                  </a:ext>
                </a:extLst>
              </a:tr>
              <a:tr h="268817">
                <a:tc>
                  <a:txBody>
                    <a:bodyPr/>
                    <a:lstStyle/>
                    <a:p>
                      <a:pPr algn="ctr" fontAlgn="b"/>
                      <a:r>
                        <a:rPr lang="en-IN" sz="800" b="0" i="0" u="none" strike="noStrike" dirty="0">
                          <a:solidFill>
                            <a:srgbClr val="000000"/>
                          </a:solidFill>
                          <a:effectLst/>
                          <a:latin typeface="Calibri" panose="020F0502020204030204" pitchFamily="34" charset="0"/>
                        </a:rPr>
                        <a:t>MA Chidambaram Stadium, </a:t>
                      </a:r>
                      <a:r>
                        <a:rPr lang="en-IN" sz="800" b="0" i="0" u="none" strike="noStrike" dirty="0" err="1">
                          <a:solidFill>
                            <a:srgbClr val="000000"/>
                          </a:solidFill>
                          <a:effectLst/>
                          <a:latin typeface="Calibri" panose="020F0502020204030204" pitchFamily="34" charset="0"/>
                        </a:rPr>
                        <a:t>Chepauk</a:t>
                      </a:r>
                      <a:endParaRPr lang="en-IN" sz="800" b="0" i="0" u="none" strike="noStrike" dirty="0">
                        <a:solidFill>
                          <a:srgbClr val="000000"/>
                        </a:solidFill>
                        <a:effectLst/>
                        <a:latin typeface="Calibri" panose="020F0502020204030204" pitchFamily="34" charset="0"/>
                      </a:endParaRP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17821</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39141214"/>
                  </a:ext>
                </a:extLst>
              </a:tr>
              <a:tr h="136253">
                <a:tc>
                  <a:txBody>
                    <a:bodyPr/>
                    <a:lstStyle/>
                    <a:p>
                      <a:pPr algn="ctr" fontAlgn="b"/>
                      <a:r>
                        <a:rPr lang="en-IN" sz="800" b="0" i="0" u="none" strike="noStrike">
                          <a:solidFill>
                            <a:srgbClr val="000000"/>
                          </a:solidFill>
                          <a:effectLst/>
                          <a:latin typeface="Calibri" panose="020F0502020204030204" pitchFamily="34" charset="0"/>
                        </a:rPr>
                        <a:t>Sawai Mansingh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14264</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74291303"/>
                  </a:ext>
                </a:extLst>
              </a:tr>
              <a:tr h="268817">
                <a:tc>
                  <a:txBody>
                    <a:bodyPr/>
                    <a:lstStyle/>
                    <a:p>
                      <a:pPr algn="ctr" fontAlgn="b"/>
                      <a:r>
                        <a:rPr lang="sv-SE" sz="800" b="0" i="0" u="none" strike="noStrike" dirty="0">
                          <a:solidFill>
                            <a:srgbClr val="000000"/>
                          </a:solidFill>
                          <a:effectLst/>
                          <a:latin typeface="Calibri" panose="020F0502020204030204" pitchFamily="34" charset="0"/>
                        </a:rPr>
                        <a:t>Punjab Cricket Association Stadium, Mohali</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10987</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8397285"/>
                  </a:ext>
                </a:extLst>
              </a:tr>
              <a:tr h="268817">
                <a:tc>
                  <a:txBody>
                    <a:bodyPr/>
                    <a:lstStyle/>
                    <a:p>
                      <a:pPr algn="ctr" fontAlgn="b"/>
                      <a:r>
                        <a:rPr lang="en-IN" sz="800" b="0" i="0" u="none" strike="noStrike" dirty="0">
                          <a:solidFill>
                            <a:srgbClr val="000000"/>
                          </a:solidFill>
                          <a:effectLst/>
                          <a:latin typeface="Calibri" panose="020F0502020204030204" pitchFamily="34" charset="0"/>
                        </a:rPr>
                        <a:t>Dubai International Cricket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10402</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42934705"/>
                  </a:ext>
                </a:extLst>
              </a:tr>
              <a:tr h="136253">
                <a:tc>
                  <a:txBody>
                    <a:bodyPr/>
                    <a:lstStyle/>
                    <a:p>
                      <a:pPr algn="ctr" fontAlgn="b"/>
                      <a:r>
                        <a:rPr lang="en-IN" sz="800" b="0" i="0" u="none" strike="noStrike">
                          <a:solidFill>
                            <a:srgbClr val="000000"/>
                          </a:solidFill>
                          <a:effectLst/>
                          <a:latin typeface="Calibri" panose="020F0502020204030204" pitchFamily="34" charset="0"/>
                        </a:rPr>
                        <a:t>Sheikh Zayed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8830</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42906805"/>
                  </a:ext>
                </a:extLst>
              </a:tr>
              <a:tr h="268817">
                <a:tc>
                  <a:txBody>
                    <a:bodyPr/>
                    <a:lstStyle/>
                    <a:p>
                      <a:pPr algn="ctr" fontAlgn="b"/>
                      <a:r>
                        <a:rPr lang="sv-SE" sz="800" b="0" i="0" u="none" strike="noStrike" dirty="0">
                          <a:solidFill>
                            <a:srgbClr val="000000"/>
                          </a:solidFill>
                          <a:effectLst/>
                          <a:latin typeface="Calibri" panose="020F0502020204030204" pitchFamily="34" charset="0"/>
                        </a:rPr>
                        <a:t>Punjab Cricket Association IS Bindra Stadium, Mohali</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7021</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16612763"/>
                  </a:ext>
                </a:extLst>
              </a:tr>
              <a:tr h="268817">
                <a:tc>
                  <a:txBody>
                    <a:bodyPr/>
                    <a:lstStyle/>
                    <a:p>
                      <a:pPr algn="ctr" fontAlgn="b"/>
                      <a:r>
                        <a:rPr lang="en-IN" sz="800" b="0" i="0" u="none" strike="noStrike" dirty="0">
                          <a:solidFill>
                            <a:srgbClr val="000000"/>
                          </a:solidFill>
                          <a:effectLst/>
                          <a:latin typeface="Calibri" panose="020F0502020204030204" pitchFamily="34" charset="0"/>
                        </a:rPr>
                        <a:t>Maharashtra Cricket Association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6780</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53455200"/>
                  </a:ext>
                </a:extLst>
              </a:tr>
              <a:tr h="136253">
                <a:tc>
                  <a:txBody>
                    <a:bodyPr/>
                    <a:lstStyle/>
                    <a:p>
                      <a:pPr algn="ctr" fontAlgn="b"/>
                      <a:r>
                        <a:rPr lang="en-IN" sz="800" b="0" i="0" u="none" strike="noStrike" dirty="0">
                          <a:solidFill>
                            <a:srgbClr val="000000"/>
                          </a:solidFill>
                          <a:effectLst/>
                          <a:latin typeface="Calibri" panose="020F0502020204030204" pitchFamily="34" charset="0"/>
                        </a:rPr>
                        <a:t>Sharjah Cricket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5924</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31964148"/>
                  </a:ext>
                </a:extLst>
              </a:tr>
              <a:tr h="136253">
                <a:tc>
                  <a:txBody>
                    <a:bodyPr/>
                    <a:lstStyle/>
                    <a:p>
                      <a:pPr algn="ctr" fontAlgn="b"/>
                      <a:r>
                        <a:rPr lang="en-IN" sz="800" b="0" i="0" u="none" strike="noStrike">
                          <a:solidFill>
                            <a:srgbClr val="000000"/>
                          </a:solidFill>
                          <a:effectLst/>
                          <a:latin typeface="Calibri" panose="020F0502020204030204" pitchFamily="34" charset="0"/>
                        </a:rPr>
                        <a:t>M.Chinnaswamy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5127</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69831627"/>
                  </a:ext>
                </a:extLst>
              </a:tr>
              <a:tr h="136253">
                <a:tc>
                  <a:txBody>
                    <a:bodyPr/>
                    <a:lstStyle/>
                    <a:p>
                      <a:pPr algn="ctr" fontAlgn="b"/>
                      <a:r>
                        <a:rPr lang="en-US" sz="800" b="0" i="0" u="none" strike="noStrike">
                          <a:solidFill>
                            <a:srgbClr val="000000"/>
                          </a:solidFill>
                          <a:effectLst/>
                          <a:latin typeface="Calibri" panose="020F0502020204030204" pitchFamily="34" charset="0"/>
                        </a:rPr>
                        <a:t>Dr DY Patil Sports Academy</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4810</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87618544"/>
                  </a:ext>
                </a:extLst>
              </a:tr>
              <a:tr h="136253">
                <a:tc>
                  <a:txBody>
                    <a:bodyPr/>
                    <a:lstStyle/>
                    <a:p>
                      <a:pPr algn="ctr" fontAlgn="b"/>
                      <a:r>
                        <a:rPr lang="en-IN" sz="800" b="0" i="0" u="none" strike="noStrike">
                          <a:solidFill>
                            <a:srgbClr val="000000"/>
                          </a:solidFill>
                          <a:effectLst/>
                          <a:latin typeface="Calibri" panose="020F0502020204030204" pitchFamily="34" charset="0"/>
                        </a:rPr>
                        <a:t>Subrata Roy Sahara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4755</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60473141"/>
                  </a:ext>
                </a:extLst>
              </a:tr>
              <a:tr h="136253">
                <a:tc>
                  <a:txBody>
                    <a:bodyPr/>
                    <a:lstStyle/>
                    <a:p>
                      <a:pPr algn="ctr" fontAlgn="b"/>
                      <a:r>
                        <a:rPr lang="en-IN" sz="800" b="0" i="0" u="none" strike="noStrike" dirty="0">
                          <a:solidFill>
                            <a:srgbClr val="000000"/>
                          </a:solidFill>
                          <a:effectLst/>
                          <a:latin typeface="Calibri" panose="020F0502020204030204" pitchFamily="34" charset="0"/>
                        </a:rPr>
                        <a:t>Kingsmead</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4353</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18933216"/>
                  </a:ext>
                </a:extLst>
              </a:tr>
              <a:tr h="136253">
                <a:tc>
                  <a:txBody>
                    <a:bodyPr/>
                    <a:lstStyle/>
                    <a:p>
                      <a:pPr algn="ctr" fontAlgn="b"/>
                      <a:r>
                        <a:rPr lang="en-IN" sz="800" b="0" i="0" u="none" strike="noStrike">
                          <a:solidFill>
                            <a:srgbClr val="000000"/>
                          </a:solidFill>
                          <a:effectLst/>
                          <a:latin typeface="Calibri" panose="020F0502020204030204" pitchFamily="34" charset="0"/>
                        </a:rPr>
                        <a:t>Brabourne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3842</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39125834"/>
                  </a:ext>
                </a:extLst>
              </a:tr>
              <a:tr h="136253">
                <a:tc>
                  <a:txBody>
                    <a:bodyPr/>
                    <a:lstStyle/>
                    <a:p>
                      <a:pPr algn="ctr" fontAlgn="b"/>
                      <a:r>
                        <a:rPr lang="en-IN" sz="800" b="0" i="0" u="none" strike="noStrike">
                          <a:solidFill>
                            <a:srgbClr val="000000"/>
                          </a:solidFill>
                          <a:effectLst/>
                          <a:latin typeface="Calibri" panose="020F0502020204030204" pitchFamily="34" charset="0"/>
                        </a:rPr>
                        <a:t>Sardar Patel Stadium, Motera</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3746</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65414369"/>
                  </a:ext>
                </a:extLst>
              </a:tr>
              <a:tr h="268817">
                <a:tc>
                  <a:txBody>
                    <a:bodyPr/>
                    <a:lstStyle/>
                    <a:p>
                      <a:pPr algn="ctr" fontAlgn="b"/>
                      <a:r>
                        <a:rPr lang="en-IN" sz="800" b="0" i="0" u="none" strike="noStrike">
                          <a:solidFill>
                            <a:srgbClr val="000000"/>
                          </a:solidFill>
                          <a:effectLst/>
                          <a:latin typeface="Calibri" panose="020F0502020204030204" pitchFamily="34" charset="0"/>
                        </a:rPr>
                        <a:t>Dr. Y.S. Rajasekhara Reddy ACA-VDCA Cricket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3746</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98743764"/>
                  </a:ext>
                </a:extLst>
              </a:tr>
              <a:tr h="136253">
                <a:tc>
                  <a:txBody>
                    <a:bodyPr/>
                    <a:lstStyle/>
                    <a:p>
                      <a:pPr algn="ctr" fontAlgn="b"/>
                      <a:r>
                        <a:rPr lang="en-IN" sz="800" b="0" i="0" u="none" strike="noStrike" dirty="0">
                          <a:solidFill>
                            <a:srgbClr val="000000"/>
                          </a:solidFill>
                          <a:effectLst/>
                          <a:latin typeface="Calibri" panose="020F0502020204030204" pitchFamily="34" charset="0"/>
                        </a:rPr>
                        <a:t>SuperSport Park</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3653</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8597826"/>
                  </a:ext>
                </a:extLst>
              </a:tr>
              <a:tr h="268817">
                <a:tc>
                  <a:txBody>
                    <a:bodyPr/>
                    <a:lstStyle/>
                    <a:p>
                      <a:pPr algn="ctr" fontAlgn="b"/>
                      <a:r>
                        <a:rPr lang="en-IN" sz="800" b="0" i="0" u="none" strike="noStrike">
                          <a:solidFill>
                            <a:srgbClr val="000000"/>
                          </a:solidFill>
                          <a:effectLst/>
                          <a:latin typeface="Calibri" panose="020F0502020204030204" pitchFamily="34" charset="0"/>
                        </a:rPr>
                        <a:t>Saurashtra Cricket Association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3316</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16193427"/>
                  </a:ext>
                </a:extLst>
              </a:tr>
              <a:tr h="268817">
                <a:tc>
                  <a:txBody>
                    <a:bodyPr/>
                    <a:lstStyle/>
                    <a:p>
                      <a:pPr algn="ctr" fontAlgn="b"/>
                      <a:r>
                        <a:rPr lang="en-IN" sz="800" b="0" i="0" u="none" strike="noStrike" dirty="0">
                          <a:solidFill>
                            <a:srgbClr val="000000"/>
                          </a:solidFill>
                          <a:effectLst/>
                          <a:latin typeface="Calibri" panose="020F0502020204030204" pitchFamily="34" charset="0"/>
                        </a:rPr>
                        <a:t>Himachal Pradesh Cricket Association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2897</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04983214"/>
                  </a:ext>
                </a:extLst>
              </a:tr>
              <a:tr h="136253">
                <a:tc>
                  <a:txBody>
                    <a:bodyPr/>
                    <a:lstStyle/>
                    <a:p>
                      <a:pPr algn="ctr" fontAlgn="b"/>
                      <a:r>
                        <a:rPr lang="en-IN" sz="800" b="0" i="0" u="none" strike="noStrike">
                          <a:solidFill>
                            <a:srgbClr val="000000"/>
                          </a:solidFill>
                          <a:effectLst/>
                          <a:latin typeface="Calibri" panose="020F0502020204030204" pitchFamily="34" charset="0"/>
                        </a:rPr>
                        <a:t>Holkar Cricket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2872</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29117614"/>
                  </a:ext>
                </a:extLst>
              </a:tr>
              <a:tr h="136253">
                <a:tc>
                  <a:txBody>
                    <a:bodyPr/>
                    <a:lstStyle/>
                    <a:p>
                      <a:pPr algn="ctr" fontAlgn="b"/>
                      <a:r>
                        <a:rPr lang="en-IN" sz="800" b="0" i="0" u="none" strike="noStrike" dirty="0">
                          <a:solidFill>
                            <a:srgbClr val="000000"/>
                          </a:solidFill>
                          <a:effectLst/>
                          <a:latin typeface="Calibri" panose="020F0502020204030204" pitchFamily="34" charset="0"/>
                        </a:rPr>
                        <a:t>New Wanderers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2292</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13557935"/>
                  </a:ext>
                </a:extLst>
              </a:tr>
              <a:tr h="136253">
                <a:tc>
                  <a:txBody>
                    <a:bodyPr/>
                    <a:lstStyle/>
                    <a:p>
                      <a:pPr algn="ctr" fontAlgn="b"/>
                      <a:r>
                        <a:rPr lang="en-IN" sz="800" b="0" i="0" u="none" strike="noStrike">
                          <a:solidFill>
                            <a:srgbClr val="000000"/>
                          </a:solidFill>
                          <a:effectLst/>
                          <a:latin typeface="Calibri" panose="020F0502020204030204" pitchFamily="34" charset="0"/>
                        </a:rPr>
                        <a:t>Barabati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2278</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51700694"/>
                  </a:ext>
                </a:extLst>
              </a:tr>
              <a:tr h="268817">
                <a:tc>
                  <a:txBody>
                    <a:bodyPr/>
                    <a:lstStyle/>
                    <a:p>
                      <a:pPr algn="ctr" fontAlgn="b"/>
                      <a:r>
                        <a:rPr lang="en-IN" sz="800" b="0" i="0" u="none" strike="noStrike" dirty="0">
                          <a:solidFill>
                            <a:srgbClr val="000000"/>
                          </a:solidFill>
                          <a:effectLst/>
                          <a:latin typeface="Calibri" panose="020F0502020204030204" pitchFamily="34" charset="0"/>
                        </a:rPr>
                        <a:t>JSCA International Stadium Complex</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2056</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83015311"/>
                  </a:ext>
                </a:extLst>
              </a:tr>
              <a:tr h="136253">
                <a:tc>
                  <a:txBody>
                    <a:bodyPr/>
                    <a:lstStyle/>
                    <a:p>
                      <a:pPr algn="ctr" fontAlgn="b"/>
                      <a:r>
                        <a:rPr lang="en-IN" sz="800" b="0" i="0" u="none" strike="noStrike" dirty="0">
                          <a:solidFill>
                            <a:srgbClr val="000000"/>
                          </a:solidFill>
                          <a:effectLst/>
                          <a:latin typeface="Calibri" panose="020F0502020204030204" pitchFamily="34" charset="0"/>
                        </a:rPr>
                        <a:t>St George's Park</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2033</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43018572"/>
                  </a:ext>
                </a:extLst>
              </a:tr>
              <a:tr h="136253">
                <a:tc>
                  <a:txBody>
                    <a:bodyPr/>
                    <a:lstStyle/>
                    <a:p>
                      <a:pPr algn="ctr" fontAlgn="b"/>
                      <a:r>
                        <a:rPr lang="en-IN" sz="800" b="0" i="0" u="none" strike="noStrike">
                          <a:solidFill>
                            <a:srgbClr val="000000"/>
                          </a:solidFill>
                          <a:effectLst/>
                          <a:latin typeface="Calibri" panose="020F0502020204030204" pitchFamily="34" charset="0"/>
                        </a:rPr>
                        <a:t>Newlands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1764</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138364"/>
                  </a:ext>
                </a:extLst>
              </a:tr>
              <a:tr h="268817">
                <a:tc>
                  <a:txBody>
                    <a:bodyPr/>
                    <a:lstStyle/>
                    <a:p>
                      <a:pPr algn="ctr" fontAlgn="b"/>
                      <a:r>
                        <a:rPr lang="sv-SE" sz="800" b="0" i="0" u="none" strike="noStrike" dirty="0">
                          <a:solidFill>
                            <a:srgbClr val="000000"/>
                          </a:solidFill>
                          <a:effectLst/>
                          <a:latin typeface="Calibri" panose="020F0502020204030204" pitchFamily="34" charset="0"/>
                        </a:rPr>
                        <a:t>Shaheed Veer Narayan Singh International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1741</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56319490"/>
                  </a:ext>
                </a:extLst>
              </a:tr>
              <a:tr h="136253">
                <a:tc>
                  <a:txBody>
                    <a:bodyPr/>
                    <a:lstStyle/>
                    <a:p>
                      <a:pPr algn="ctr" fontAlgn="b"/>
                      <a:r>
                        <a:rPr lang="en-IN" sz="800" b="0" i="0" u="none" strike="noStrike" dirty="0">
                          <a:solidFill>
                            <a:srgbClr val="000000"/>
                          </a:solidFill>
                          <a:effectLst/>
                          <a:latin typeface="Calibri" panose="020F0502020204030204" pitchFamily="34" charset="0"/>
                        </a:rPr>
                        <a:t>Nehru Stadium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1363</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72920953"/>
                  </a:ext>
                </a:extLst>
              </a:tr>
              <a:tr h="136253">
                <a:tc>
                  <a:txBody>
                    <a:bodyPr/>
                    <a:lstStyle/>
                    <a:p>
                      <a:pPr algn="ctr" fontAlgn="b"/>
                      <a:r>
                        <a:rPr lang="en-IN" sz="800" b="0" i="0" u="none" strike="noStrike" dirty="0">
                          <a:solidFill>
                            <a:srgbClr val="000000"/>
                          </a:solidFill>
                          <a:effectLst/>
                          <a:latin typeface="Calibri" panose="020F0502020204030204" pitchFamily="34" charset="0"/>
                        </a:rPr>
                        <a:t>Green Park</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1298</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73920149"/>
                  </a:ext>
                </a:extLst>
              </a:tr>
              <a:tr h="136253">
                <a:tc>
                  <a:txBody>
                    <a:bodyPr/>
                    <a:lstStyle/>
                    <a:p>
                      <a:pPr algn="ctr" fontAlgn="b"/>
                      <a:r>
                        <a:rPr lang="en-IN" sz="800" b="0" i="0" u="none" strike="noStrike">
                          <a:solidFill>
                            <a:srgbClr val="000000"/>
                          </a:solidFill>
                          <a:effectLst/>
                          <a:latin typeface="Calibri" panose="020F0502020204030204" pitchFamily="34" charset="0"/>
                        </a:rPr>
                        <a:t>De Beers Diamond Oval</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897</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39772533"/>
                  </a:ext>
                </a:extLst>
              </a:tr>
              <a:tr h="268817">
                <a:tc>
                  <a:txBody>
                    <a:bodyPr/>
                    <a:lstStyle/>
                    <a:p>
                      <a:pPr algn="ctr" fontAlgn="b"/>
                      <a:r>
                        <a:rPr lang="sv-SE" sz="800" b="0" i="0" u="none" strike="noStrike" dirty="0">
                          <a:solidFill>
                            <a:srgbClr val="000000"/>
                          </a:solidFill>
                          <a:effectLst/>
                          <a:latin typeface="Calibri" panose="020F0502020204030204" pitchFamily="34" charset="0"/>
                        </a:rPr>
                        <a:t>Vidarbha Cricket Association Stadium, Jamtha</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a:solidFill>
                            <a:srgbClr val="000000"/>
                          </a:solidFill>
                          <a:effectLst/>
                          <a:latin typeface="Calibri" panose="020F0502020204030204" pitchFamily="34" charset="0"/>
                        </a:rPr>
                        <a:t>882</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94675825"/>
                  </a:ext>
                </a:extLst>
              </a:tr>
              <a:tr h="136253">
                <a:tc>
                  <a:txBody>
                    <a:bodyPr/>
                    <a:lstStyle/>
                    <a:p>
                      <a:pPr algn="ctr" fontAlgn="b"/>
                      <a:r>
                        <a:rPr lang="en-IN" sz="800" b="0" i="0" u="none" strike="noStrike" dirty="0">
                          <a:solidFill>
                            <a:srgbClr val="000000"/>
                          </a:solidFill>
                          <a:effectLst/>
                          <a:latin typeface="Calibri" panose="020F0502020204030204" pitchFamily="34" charset="0"/>
                        </a:rPr>
                        <a:t>Buffalo Park</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dirty="0">
                          <a:solidFill>
                            <a:srgbClr val="000000"/>
                          </a:solidFill>
                          <a:effectLst/>
                          <a:latin typeface="Calibri" panose="020F0502020204030204" pitchFamily="34" charset="0"/>
                        </a:rPr>
                        <a:t>799</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9088712"/>
                  </a:ext>
                </a:extLst>
              </a:tr>
              <a:tr h="136253">
                <a:tc>
                  <a:txBody>
                    <a:bodyPr/>
                    <a:lstStyle/>
                    <a:p>
                      <a:pPr algn="ctr" fontAlgn="b"/>
                      <a:r>
                        <a:rPr lang="en-IN" sz="800" b="0" i="0" u="none" strike="noStrike">
                          <a:solidFill>
                            <a:srgbClr val="000000"/>
                          </a:solidFill>
                          <a:effectLst/>
                          <a:latin typeface="Calibri" panose="020F0502020204030204" pitchFamily="34" charset="0"/>
                        </a:rPr>
                        <a:t>OUTsurance Oval</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800" b="0" i="0" u="none" strike="noStrike" dirty="0">
                          <a:solidFill>
                            <a:srgbClr val="000000"/>
                          </a:solidFill>
                          <a:effectLst/>
                          <a:latin typeface="Calibri" panose="020F0502020204030204" pitchFamily="34" charset="0"/>
                        </a:rPr>
                        <a:t>529</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83837892"/>
                  </a:ext>
                </a:extLst>
              </a:tr>
            </a:tbl>
          </a:graphicData>
        </a:graphic>
      </p:graphicFrame>
      <p:graphicFrame>
        <p:nvGraphicFramePr>
          <p:cNvPr id="3" name="Chart 2">
            <a:extLst>
              <a:ext uri="{FF2B5EF4-FFF2-40B4-BE49-F238E27FC236}">
                <a16:creationId xmlns:a16="http://schemas.microsoft.com/office/drawing/2014/main" id="{A763F06F-01A3-7157-2353-98B007BF44E7}"/>
              </a:ext>
            </a:extLst>
          </p:cNvPr>
          <p:cNvGraphicFramePr>
            <a:graphicFrameLocks/>
          </p:cNvGraphicFramePr>
          <p:nvPr>
            <p:extLst>
              <p:ext uri="{D42A27DB-BD31-4B8C-83A1-F6EECF244321}">
                <p14:modId xmlns:p14="http://schemas.microsoft.com/office/powerpoint/2010/main" val="2848979222"/>
              </p:ext>
            </p:extLst>
          </p:nvPr>
        </p:nvGraphicFramePr>
        <p:xfrm>
          <a:off x="450978" y="3676261"/>
          <a:ext cx="8170093" cy="30884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966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601333" y="142891"/>
            <a:ext cx="5578229"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10 </a:t>
            </a:r>
            <a:r>
              <a:rPr lang="en-IN" sz="2000" b="1" dirty="0">
                <a:solidFill>
                  <a:schemeClr val="tx1"/>
                </a:solidFill>
              </a:rPr>
              <a:t>: </a:t>
            </a:r>
          </a:p>
          <a:p>
            <a:pPr algn="just"/>
            <a:r>
              <a:rPr lang="en-US" sz="2000" b="1" dirty="0">
                <a:solidFill>
                  <a:schemeClr val="tx1"/>
                </a:solidFill>
              </a:rPr>
              <a:t>Write a query to fetch the year-wise total runs scored at Eden Gardens and order it in the descending order of total runs scored.</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472441" y="4042197"/>
            <a:ext cx="5578230"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a:t>
            </a:r>
          </a:p>
          <a:p>
            <a:pPr algn="just"/>
            <a:r>
              <a:rPr lang="en-US" sz="2000" b="1" dirty="0">
                <a:solidFill>
                  <a:schemeClr val="tx1"/>
                </a:solidFill>
              </a:rPr>
              <a:t>    EXTRACT(YEAR FROM </a:t>
            </a:r>
            <a:r>
              <a:rPr lang="en-US" sz="2000" b="1" dirty="0" err="1">
                <a:solidFill>
                  <a:schemeClr val="tx1"/>
                </a:solidFill>
              </a:rPr>
              <a:t>m.date</a:t>
            </a:r>
            <a:r>
              <a:rPr lang="en-US" sz="2000" b="1" dirty="0">
                <a:solidFill>
                  <a:schemeClr val="tx1"/>
                </a:solidFill>
              </a:rPr>
              <a:t>) AS year,</a:t>
            </a:r>
          </a:p>
          <a:p>
            <a:pPr algn="just"/>
            <a:r>
              <a:rPr lang="en-US" sz="2000" b="1" dirty="0">
                <a:solidFill>
                  <a:schemeClr val="tx1"/>
                </a:solidFill>
              </a:rPr>
              <a:t>    SUM(</a:t>
            </a:r>
            <a:r>
              <a:rPr lang="en-US" sz="2000" b="1" dirty="0" err="1">
                <a:solidFill>
                  <a:schemeClr val="tx1"/>
                </a:solidFill>
              </a:rPr>
              <a:t>d.total_runs</a:t>
            </a:r>
            <a:r>
              <a:rPr lang="en-US" sz="2000" b="1" dirty="0">
                <a:solidFill>
                  <a:schemeClr val="tx1"/>
                </a:solidFill>
              </a:rPr>
              <a:t>) AS </a:t>
            </a:r>
            <a:r>
              <a:rPr lang="en-US" sz="2000" b="1" dirty="0" err="1">
                <a:solidFill>
                  <a:schemeClr val="tx1"/>
                </a:solidFill>
              </a:rPr>
              <a:t>total_runs_scored</a:t>
            </a:r>
            <a:endParaRPr lang="en-US" sz="2000" b="1" dirty="0">
              <a:solidFill>
                <a:schemeClr val="tx1"/>
              </a:solidFill>
            </a:endParaRPr>
          </a:p>
          <a:p>
            <a:pPr algn="just"/>
            <a:r>
              <a:rPr lang="en-US" sz="2000" b="1" dirty="0">
                <a:solidFill>
                  <a:schemeClr val="tx1"/>
                </a:solidFill>
              </a:rPr>
              <a:t>FROM </a:t>
            </a:r>
            <a:r>
              <a:rPr lang="en-US" sz="2000" b="1" dirty="0" err="1">
                <a:solidFill>
                  <a:schemeClr val="tx1"/>
                </a:solidFill>
              </a:rPr>
              <a:t>ipl_matches</a:t>
            </a:r>
            <a:r>
              <a:rPr lang="en-US" sz="2000" b="1" dirty="0">
                <a:solidFill>
                  <a:schemeClr val="tx1"/>
                </a:solidFill>
              </a:rPr>
              <a:t> m</a:t>
            </a:r>
          </a:p>
          <a:p>
            <a:pPr algn="just"/>
            <a:r>
              <a:rPr lang="en-US" sz="2000" b="1" dirty="0">
                <a:solidFill>
                  <a:schemeClr val="tx1"/>
                </a:solidFill>
              </a:rPr>
              <a:t>JOIN deliveries_v03 d ON m.id = d.id</a:t>
            </a:r>
          </a:p>
          <a:p>
            <a:pPr algn="just"/>
            <a:r>
              <a:rPr lang="en-US" sz="2000" b="1" dirty="0">
                <a:solidFill>
                  <a:schemeClr val="tx1"/>
                </a:solidFill>
              </a:rPr>
              <a:t>WHERE </a:t>
            </a:r>
            <a:r>
              <a:rPr lang="en-US" sz="2000" b="1" dirty="0" err="1">
                <a:solidFill>
                  <a:schemeClr val="tx1"/>
                </a:solidFill>
              </a:rPr>
              <a:t>m.venue</a:t>
            </a:r>
            <a:r>
              <a:rPr lang="en-US" sz="2000" b="1" dirty="0">
                <a:solidFill>
                  <a:schemeClr val="tx1"/>
                </a:solidFill>
              </a:rPr>
              <a:t> = 'Eden Gardens'</a:t>
            </a:r>
          </a:p>
          <a:p>
            <a:pPr algn="just"/>
            <a:r>
              <a:rPr lang="en-US" sz="2000" b="1" dirty="0">
                <a:solidFill>
                  <a:schemeClr val="tx1"/>
                </a:solidFill>
              </a:rPr>
              <a:t>GROUP BY year</a:t>
            </a:r>
          </a:p>
          <a:p>
            <a:pPr algn="just"/>
            <a:r>
              <a:rPr lang="en-US" sz="2000" b="1" dirty="0">
                <a:solidFill>
                  <a:schemeClr val="tx1"/>
                </a:solidFill>
              </a:rPr>
              <a:t>ORDER BY </a:t>
            </a:r>
            <a:r>
              <a:rPr lang="en-US" sz="2000" b="1" dirty="0" err="1">
                <a:solidFill>
                  <a:schemeClr val="tx1"/>
                </a:solidFill>
              </a:rPr>
              <a:t>total_runs_scored</a:t>
            </a:r>
            <a:r>
              <a:rPr lang="en-US" sz="2000" b="1" dirty="0">
                <a:solidFill>
                  <a:schemeClr val="tx1"/>
                </a:solidFill>
              </a:rPr>
              <a:t> DESC;</a:t>
            </a:r>
          </a:p>
        </p:txBody>
      </p:sp>
      <p:graphicFrame>
        <p:nvGraphicFramePr>
          <p:cNvPr id="3" name="Table 2">
            <a:extLst>
              <a:ext uri="{FF2B5EF4-FFF2-40B4-BE49-F238E27FC236}">
                <a16:creationId xmlns:a16="http://schemas.microsoft.com/office/drawing/2014/main" id="{4BC00E2F-B4B0-FB98-F3A4-702088E5634F}"/>
              </a:ext>
            </a:extLst>
          </p:cNvPr>
          <p:cNvGraphicFramePr>
            <a:graphicFrameLocks noGrp="1"/>
          </p:cNvGraphicFramePr>
          <p:nvPr>
            <p:extLst>
              <p:ext uri="{D42A27DB-BD31-4B8C-83A1-F6EECF244321}">
                <p14:modId xmlns:p14="http://schemas.microsoft.com/office/powerpoint/2010/main" val="1790008980"/>
              </p:ext>
            </p:extLst>
          </p:nvPr>
        </p:nvGraphicFramePr>
        <p:xfrm>
          <a:off x="8078786" y="142891"/>
          <a:ext cx="2212879" cy="3197472"/>
        </p:xfrm>
        <a:graphic>
          <a:graphicData uri="http://schemas.openxmlformats.org/drawingml/2006/table">
            <a:tbl>
              <a:tblPr/>
              <a:tblGrid>
                <a:gridCol w="528741">
                  <a:extLst>
                    <a:ext uri="{9D8B030D-6E8A-4147-A177-3AD203B41FA5}">
                      <a16:colId xmlns:a16="http://schemas.microsoft.com/office/drawing/2014/main" val="2952231849"/>
                    </a:ext>
                  </a:extLst>
                </a:gridCol>
                <a:gridCol w="1684138">
                  <a:extLst>
                    <a:ext uri="{9D8B030D-6E8A-4147-A177-3AD203B41FA5}">
                      <a16:colId xmlns:a16="http://schemas.microsoft.com/office/drawing/2014/main" val="3272303969"/>
                    </a:ext>
                  </a:extLst>
                </a:gridCol>
              </a:tblGrid>
              <a:tr h="266456">
                <a:tc>
                  <a:txBody>
                    <a:bodyPr/>
                    <a:lstStyle/>
                    <a:p>
                      <a:pPr algn="ctr" fontAlgn="b"/>
                      <a:r>
                        <a:rPr lang="en-IN" sz="1600" b="0" i="0" u="none" strike="noStrike">
                          <a:solidFill>
                            <a:srgbClr val="000000"/>
                          </a:solidFill>
                          <a:effectLst/>
                          <a:latin typeface="Calibri" panose="020F0502020204030204" pitchFamily="34" charset="0"/>
                        </a:rPr>
                        <a:t>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total_runs_scored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42444462"/>
                  </a:ext>
                </a:extLst>
              </a:tr>
              <a:tr h="266456">
                <a:tc>
                  <a:txBody>
                    <a:bodyPr/>
                    <a:lstStyle/>
                    <a:p>
                      <a:pPr algn="ctr" fontAlgn="b"/>
                      <a:r>
                        <a:rPr lang="en-IN" sz="1600" b="0" i="0" u="none" strike="noStrike">
                          <a:solidFill>
                            <a:srgbClr val="000000"/>
                          </a:solidFill>
                          <a:effectLst/>
                          <a:latin typeface="Calibri" panose="020F0502020204030204" pitchFamily="34" charset="0"/>
                        </a:rPr>
                        <a:t>2018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2885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41956075"/>
                  </a:ext>
                </a:extLst>
              </a:tr>
              <a:tr h="266456">
                <a:tc>
                  <a:txBody>
                    <a:bodyPr/>
                    <a:lstStyle/>
                    <a:p>
                      <a:pPr algn="ctr" fontAlgn="b"/>
                      <a:r>
                        <a:rPr lang="en-IN" sz="1600" b="0" i="0" u="none" strike="noStrike">
                          <a:solidFill>
                            <a:srgbClr val="000000"/>
                          </a:solidFill>
                          <a:effectLst/>
                          <a:latin typeface="Calibri" panose="020F0502020204030204" pitchFamily="34" charset="0"/>
                        </a:rPr>
                        <a:t>2019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2651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30305792"/>
                  </a:ext>
                </a:extLst>
              </a:tr>
              <a:tr h="266456">
                <a:tc>
                  <a:txBody>
                    <a:bodyPr/>
                    <a:lstStyle/>
                    <a:p>
                      <a:pPr algn="ctr" fontAlgn="b"/>
                      <a:r>
                        <a:rPr lang="en-IN" sz="1600" b="0" i="0" u="none" strike="noStrike">
                          <a:solidFill>
                            <a:srgbClr val="000000"/>
                          </a:solidFill>
                          <a:effectLst/>
                          <a:latin typeface="Calibri" panose="020F0502020204030204" pitchFamily="34" charset="0"/>
                        </a:rPr>
                        <a:t>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2386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56941813"/>
                  </a:ext>
                </a:extLst>
              </a:tr>
              <a:tr h="266456">
                <a:tc>
                  <a:txBody>
                    <a:bodyPr/>
                    <a:lstStyle/>
                    <a:p>
                      <a:pPr algn="ctr" fontAlgn="b"/>
                      <a:r>
                        <a:rPr lang="en-IN" sz="1600" b="0" i="0" u="none" strike="noStrike">
                          <a:solidFill>
                            <a:srgbClr val="000000"/>
                          </a:solidFill>
                          <a:effectLst/>
                          <a:latin typeface="Calibri" panose="020F0502020204030204" pitchFamily="34" charset="0"/>
                        </a:rPr>
                        <a:t>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2304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2798636"/>
                  </a:ext>
                </a:extLst>
              </a:tr>
              <a:tr h="266456">
                <a:tc>
                  <a:txBody>
                    <a:bodyPr/>
                    <a:lstStyle/>
                    <a:p>
                      <a:pPr algn="ctr" fontAlgn="b"/>
                      <a:r>
                        <a:rPr lang="en-IN" sz="1600" b="0" i="0" u="none" strike="noStrike">
                          <a:solidFill>
                            <a:srgbClr val="000000"/>
                          </a:solidFill>
                          <a:effectLst/>
                          <a:latin typeface="Calibri" panose="020F0502020204030204" pitchFamily="34" charset="0"/>
                        </a:rPr>
                        <a:t>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2194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27471627"/>
                  </a:ext>
                </a:extLst>
              </a:tr>
              <a:tr h="266456">
                <a:tc>
                  <a:txBody>
                    <a:bodyPr/>
                    <a:lstStyle/>
                    <a:p>
                      <a:pPr algn="ctr" fontAlgn="b"/>
                      <a:r>
                        <a:rPr lang="en-IN" sz="1600" b="0" i="0" u="none" strike="noStrike">
                          <a:solidFill>
                            <a:srgbClr val="000000"/>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2167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10380738"/>
                  </a:ext>
                </a:extLst>
              </a:tr>
              <a:tr h="266456">
                <a:tc>
                  <a:txBody>
                    <a:bodyPr/>
                    <a:lstStyle/>
                    <a:p>
                      <a:pPr algn="ctr" fontAlgn="b"/>
                      <a:r>
                        <a:rPr lang="en-IN" sz="1600" b="0" i="0" u="none" strike="noStrike">
                          <a:solidFill>
                            <a:srgbClr val="000000"/>
                          </a:solidFill>
                          <a:effectLst/>
                          <a:latin typeface="Calibri" panose="020F0502020204030204" pitchFamily="34" charset="0"/>
                        </a:rPr>
                        <a:t>2016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2073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5727040"/>
                  </a:ext>
                </a:extLst>
              </a:tr>
              <a:tr h="266456">
                <a:tc>
                  <a:txBody>
                    <a:bodyPr/>
                    <a:lstStyle/>
                    <a:p>
                      <a:pPr algn="ctr" fontAlgn="b"/>
                      <a:r>
                        <a:rPr lang="en-IN" sz="1600" b="0" i="0" u="none" strike="noStrike">
                          <a:solidFill>
                            <a:srgbClr val="000000"/>
                          </a:solidFill>
                          <a:effectLst/>
                          <a:latin typeface="Calibri" panose="020F0502020204030204" pitchFamily="34" charset="0"/>
                        </a:rPr>
                        <a:t>2012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2012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1284238"/>
                  </a:ext>
                </a:extLst>
              </a:tr>
              <a:tr h="266456">
                <a:tc>
                  <a:txBody>
                    <a:bodyPr/>
                    <a:lstStyle/>
                    <a:p>
                      <a:pPr algn="ctr" fontAlgn="b"/>
                      <a:r>
                        <a:rPr lang="en-IN" sz="1600" b="0" i="0" u="none" strike="noStrike">
                          <a:solidFill>
                            <a:srgbClr val="000000"/>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1854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44353827"/>
                  </a:ext>
                </a:extLst>
              </a:tr>
              <a:tr h="266456">
                <a:tc>
                  <a:txBody>
                    <a:bodyPr/>
                    <a:lstStyle/>
                    <a:p>
                      <a:pPr algn="ctr" fontAlgn="b"/>
                      <a:r>
                        <a:rPr lang="en-IN" sz="1600" b="0" i="0" u="none" strike="noStrike">
                          <a:solidFill>
                            <a:srgbClr val="000000"/>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a:solidFill>
                            <a:srgbClr val="000000"/>
                          </a:solidFill>
                          <a:effectLst/>
                          <a:latin typeface="Calibri" panose="020F0502020204030204" pitchFamily="34" charset="0"/>
                        </a:rPr>
                        <a:t>1843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71017519"/>
                  </a:ext>
                </a:extLst>
              </a:tr>
              <a:tr h="266456">
                <a:tc>
                  <a:txBody>
                    <a:bodyPr/>
                    <a:lstStyle/>
                    <a:p>
                      <a:pPr algn="ctr" fontAlgn="b"/>
                      <a:r>
                        <a:rPr lang="en-IN" sz="1600" b="0" i="0" u="none" strike="noStrike">
                          <a:solidFill>
                            <a:srgbClr val="000000"/>
                          </a:solidFill>
                          <a:effectLst/>
                          <a:latin typeface="Calibri" panose="020F0502020204030204" pitchFamily="34" charset="0"/>
                        </a:rPr>
                        <a:t>2014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600" b="0" i="0" u="none" strike="noStrike" dirty="0">
                          <a:solidFill>
                            <a:srgbClr val="000000"/>
                          </a:solidFill>
                          <a:effectLst/>
                          <a:latin typeface="Calibri" panose="020F0502020204030204" pitchFamily="34" charset="0"/>
                        </a:rPr>
                        <a:t>1289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00053287"/>
                  </a:ext>
                </a:extLst>
              </a:tr>
            </a:tbl>
          </a:graphicData>
        </a:graphic>
      </p:graphicFrame>
      <p:graphicFrame>
        <p:nvGraphicFramePr>
          <p:cNvPr id="6" name="Chart 5">
            <a:extLst>
              <a:ext uri="{FF2B5EF4-FFF2-40B4-BE49-F238E27FC236}">
                <a16:creationId xmlns:a16="http://schemas.microsoft.com/office/drawing/2014/main" id="{5445A6AB-C037-8F2C-6884-4400E78E521B}"/>
              </a:ext>
            </a:extLst>
          </p:cNvPr>
          <p:cNvGraphicFramePr>
            <a:graphicFrameLocks/>
          </p:cNvGraphicFramePr>
          <p:nvPr>
            <p:extLst>
              <p:ext uri="{D42A27DB-BD31-4B8C-83A1-F6EECF244321}">
                <p14:modId xmlns:p14="http://schemas.microsoft.com/office/powerpoint/2010/main" val="996527216"/>
              </p:ext>
            </p:extLst>
          </p:nvPr>
        </p:nvGraphicFramePr>
        <p:xfrm>
          <a:off x="6411607" y="3713715"/>
          <a:ext cx="5578230" cy="28830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518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6CF20-92B2-207E-D0DE-83ACF081FA73}"/>
              </a:ext>
            </a:extLst>
          </p:cNvPr>
          <p:cNvSpPr>
            <a:spLocks noGrp="1"/>
          </p:cNvSpPr>
          <p:nvPr>
            <p:ph type="subTitle" idx="1"/>
          </p:nvPr>
        </p:nvSpPr>
        <p:spPr>
          <a:xfrm>
            <a:off x="263771" y="2475345"/>
            <a:ext cx="5650802" cy="4248584"/>
          </a:xfrm>
        </p:spPr>
        <p:style>
          <a:lnRef idx="2">
            <a:schemeClr val="accent2"/>
          </a:lnRef>
          <a:fillRef idx="1">
            <a:schemeClr val="lt1"/>
          </a:fillRef>
          <a:effectRef idx="0">
            <a:schemeClr val="accent2"/>
          </a:effectRef>
          <a:fontRef idx="minor">
            <a:schemeClr val="dk1"/>
          </a:fontRef>
        </p:style>
        <p:txBody>
          <a:bodyPr>
            <a:normAutofit/>
          </a:bodyPr>
          <a:lstStyle/>
          <a:p>
            <a:pPr>
              <a:lnSpc>
                <a:spcPct val="120000"/>
              </a:lnSpc>
            </a:pPr>
            <a:r>
              <a:rPr lang="en-US" sz="1600" b="1" dirty="0">
                <a:solidFill>
                  <a:srgbClr val="0070C0"/>
                </a:solidFill>
              </a:rPr>
              <a:t>WITH </a:t>
            </a:r>
            <a:r>
              <a:rPr lang="en-US" sz="1600" b="1" dirty="0" err="1">
                <a:solidFill>
                  <a:srgbClr val="0070C0"/>
                </a:solidFill>
              </a:rPr>
              <a:t>seasons_played</a:t>
            </a:r>
            <a:r>
              <a:rPr lang="en-US" sz="1600" b="1" dirty="0">
                <a:solidFill>
                  <a:srgbClr val="0070C0"/>
                </a:solidFill>
              </a:rPr>
              <a:t> AS (SELECT batsman, COUNT(DISTINCT EXTRACT(YEAR FROM date)) as </a:t>
            </a:r>
            <a:r>
              <a:rPr lang="en-US" sz="1600" b="1" dirty="0" err="1">
                <a:solidFill>
                  <a:srgbClr val="0070C0"/>
                </a:solidFill>
              </a:rPr>
              <a:t>num_seasons</a:t>
            </a:r>
            <a:r>
              <a:rPr lang="en-US" sz="1600" b="1" dirty="0">
                <a:solidFill>
                  <a:srgbClr val="0070C0"/>
                </a:solidFill>
              </a:rPr>
              <a:t> FROM </a:t>
            </a:r>
            <a:r>
              <a:rPr lang="en-US" sz="1600" b="1" dirty="0" err="1">
                <a:solidFill>
                  <a:srgbClr val="0070C0"/>
                </a:solidFill>
              </a:rPr>
              <a:t>ipl_ball</a:t>
            </a:r>
            <a:r>
              <a:rPr lang="en-US" sz="1600" b="1" dirty="0">
                <a:solidFill>
                  <a:srgbClr val="0070C0"/>
                </a:solidFill>
              </a:rPr>
              <a:t> JOIN </a:t>
            </a:r>
            <a:r>
              <a:rPr lang="en-US" sz="1600" b="1" dirty="0" err="1">
                <a:solidFill>
                  <a:srgbClr val="0070C0"/>
                </a:solidFill>
              </a:rPr>
              <a:t>ipl_matches</a:t>
            </a:r>
            <a:r>
              <a:rPr lang="en-US" sz="1600" b="1" dirty="0">
                <a:solidFill>
                  <a:srgbClr val="0070C0"/>
                </a:solidFill>
              </a:rPr>
              <a:t> ON ipl_ball.id = ipl_matches.id GROUP BY batsman HAVING COUNT(DISTINCT EXTRACT(YEAR FROM date)) &gt; 2),</a:t>
            </a:r>
            <a:r>
              <a:rPr lang="en-US" sz="1600" b="1" dirty="0" err="1">
                <a:solidFill>
                  <a:srgbClr val="0070C0"/>
                </a:solidFill>
              </a:rPr>
              <a:t>runs_scored</a:t>
            </a:r>
            <a:r>
              <a:rPr lang="en-US" sz="1600" b="1" dirty="0">
                <a:solidFill>
                  <a:srgbClr val="0070C0"/>
                </a:solidFill>
              </a:rPr>
              <a:t> AS (SELECT batsman, SUM(</a:t>
            </a:r>
            <a:r>
              <a:rPr lang="en-US" sz="1600" b="1" dirty="0" err="1">
                <a:solidFill>
                  <a:srgbClr val="0070C0"/>
                </a:solidFill>
              </a:rPr>
              <a:t>batsman_runs</a:t>
            </a:r>
            <a:r>
              <a:rPr lang="en-US" sz="1600" b="1" dirty="0">
                <a:solidFill>
                  <a:srgbClr val="0070C0"/>
                </a:solidFill>
              </a:rPr>
              <a:t>) AS </a:t>
            </a:r>
            <a:r>
              <a:rPr lang="en-US" sz="1600" b="1" dirty="0" err="1">
                <a:solidFill>
                  <a:srgbClr val="0070C0"/>
                </a:solidFill>
              </a:rPr>
              <a:t>total_runs_scored</a:t>
            </a:r>
            <a:r>
              <a:rPr lang="en-US" sz="1600" b="1" dirty="0">
                <a:solidFill>
                  <a:srgbClr val="0070C0"/>
                </a:solidFill>
              </a:rPr>
              <a:t> FROM </a:t>
            </a:r>
            <a:r>
              <a:rPr lang="en-US" sz="1600" b="1" dirty="0" err="1">
                <a:solidFill>
                  <a:srgbClr val="0070C0"/>
                </a:solidFill>
              </a:rPr>
              <a:t>ipl_ball</a:t>
            </a:r>
            <a:r>
              <a:rPr lang="en-US" sz="1600" b="1" dirty="0">
                <a:solidFill>
                  <a:srgbClr val="0070C0"/>
                </a:solidFill>
              </a:rPr>
              <a:t> GROUP BY batsman),dismissals AS (SELECT batsman, COUNT(*) AS </a:t>
            </a:r>
            <a:r>
              <a:rPr lang="en-US" sz="1600" b="1" dirty="0" err="1">
                <a:solidFill>
                  <a:srgbClr val="0070C0"/>
                </a:solidFill>
              </a:rPr>
              <a:t>dismissals_count</a:t>
            </a:r>
            <a:r>
              <a:rPr lang="en-US" sz="1600" b="1" dirty="0">
                <a:solidFill>
                  <a:srgbClr val="0070C0"/>
                </a:solidFill>
              </a:rPr>
              <a:t> FROM </a:t>
            </a:r>
            <a:r>
              <a:rPr lang="en-US" sz="1600" b="1" dirty="0" err="1">
                <a:solidFill>
                  <a:srgbClr val="0070C0"/>
                </a:solidFill>
              </a:rPr>
              <a:t>ipl_ball</a:t>
            </a:r>
            <a:r>
              <a:rPr lang="en-US" sz="1600" b="1" dirty="0">
                <a:solidFill>
                  <a:srgbClr val="0070C0"/>
                </a:solidFill>
              </a:rPr>
              <a:t> WHERE </a:t>
            </a:r>
            <a:r>
              <a:rPr lang="en-US" sz="1600" b="1" dirty="0" err="1">
                <a:solidFill>
                  <a:srgbClr val="0070C0"/>
                </a:solidFill>
              </a:rPr>
              <a:t>is_wicket</a:t>
            </a:r>
            <a:r>
              <a:rPr lang="en-US" sz="1600" b="1" dirty="0">
                <a:solidFill>
                  <a:srgbClr val="0070C0"/>
                </a:solidFill>
              </a:rPr>
              <a:t> </a:t>
            </a:r>
            <a:r>
              <a:rPr lang="en-US" sz="1600" b="1">
                <a:solidFill>
                  <a:srgbClr val="0070C0"/>
                </a:solidFill>
              </a:rPr>
              <a:t>= 1 GROUP </a:t>
            </a:r>
            <a:r>
              <a:rPr lang="en-US" sz="1600" b="1" dirty="0">
                <a:solidFill>
                  <a:srgbClr val="0070C0"/>
                </a:solidFill>
              </a:rPr>
              <a:t>BY batsman HAVING COUNT(*) &gt; 0), </a:t>
            </a:r>
            <a:r>
              <a:rPr lang="en-US" sz="1600" b="1" dirty="0" err="1">
                <a:solidFill>
                  <a:srgbClr val="0070C0"/>
                </a:solidFill>
              </a:rPr>
              <a:t>combined_stats</a:t>
            </a:r>
            <a:r>
              <a:rPr lang="en-US" sz="1600" b="1" dirty="0">
                <a:solidFill>
                  <a:srgbClr val="0070C0"/>
                </a:solidFill>
              </a:rPr>
              <a:t> AS (SELECT </a:t>
            </a:r>
            <a:r>
              <a:rPr lang="en-US" sz="1600" b="1" dirty="0" err="1">
                <a:solidFill>
                  <a:srgbClr val="0070C0"/>
                </a:solidFill>
              </a:rPr>
              <a:t>a.batsman</a:t>
            </a:r>
            <a:r>
              <a:rPr lang="en-US" sz="1600" b="1" dirty="0">
                <a:solidFill>
                  <a:srgbClr val="0070C0"/>
                </a:solidFill>
              </a:rPr>
              <a:t>, </a:t>
            </a:r>
            <a:r>
              <a:rPr lang="en-US" sz="1600" b="1" dirty="0" err="1">
                <a:solidFill>
                  <a:srgbClr val="0070C0"/>
                </a:solidFill>
              </a:rPr>
              <a:t>a.num_seasons</a:t>
            </a:r>
            <a:r>
              <a:rPr lang="en-US" sz="1600" b="1" dirty="0">
                <a:solidFill>
                  <a:srgbClr val="0070C0"/>
                </a:solidFill>
              </a:rPr>
              <a:t>, </a:t>
            </a:r>
            <a:r>
              <a:rPr lang="en-US" sz="1600" b="1" dirty="0" err="1">
                <a:solidFill>
                  <a:srgbClr val="0070C0"/>
                </a:solidFill>
              </a:rPr>
              <a:t>b.total_runs_scored</a:t>
            </a:r>
            <a:r>
              <a:rPr lang="en-US" sz="1600" b="1" dirty="0">
                <a:solidFill>
                  <a:srgbClr val="0070C0"/>
                </a:solidFill>
              </a:rPr>
              <a:t>, </a:t>
            </a:r>
            <a:r>
              <a:rPr lang="en-US" sz="1600" b="1" dirty="0" err="1">
                <a:solidFill>
                  <a:srgbClr val="0070C0"/>
                </a:solidFill>
              </a:rPr>
              <a:t>c.dismissals_count</a:t>
            </a:r>
            <a:r>
              <a:rPr lang="en-US" sz="1600" b="1" dirty="0">
                <a:solidFill>
                  <a:srgbClr val="0070C0"/>
                </a:solidFill>
              </a:rPr>
              <a:t>,(</a:t>
            </a:r>
            <a:r>
              <a:rPr lang="en-US" sz="1600" b="1" dirty="0" err="1">
                <a:solidFill>
                  <a:srgbClr val="0070C0"/>
                </a:solidFill>
              </a:rPr>
              <a:t>b.total_runs_scored</a:t>
            </a:r>
            <a:r>
              <a:rPr lang="en-US" sz="1600" b="1" dirty="0">
                <a:solidFill>
                  <a:srgbClr val="0070C0"/>
                </a:solidFill>
              </a:rPr>
              <a:t> * 1.0) / </a:t>
            </a:r>
            <a:r>
              <a:rPr lang="en-US" sz="1600" b="1" dirty="0" err="1">
                <a:solidFill>
                  <a:srgbClr val="0070C0"/>
                </a:solidFill>
              </a:rPr>
              <a:t>c.dismissals_count</a:t>
            </a:r>
            <a:r>
              <a:rPr lang="en-US" sz="1600" b="1" dirty="0">
                <a:solidFill>
                  <a:srgbClr val="0070C0"/>
                </a:solidFill>
              </a:rPr>
              <a:t> AS </a:t>
            </a:r>
            <a:r>
              <a:rPr lang="en-US" sz="1600" b="1" dirty="0" err="1">
                <a:solidFill>
                  <a:srgbClr val="0070C0"/>
                </a:solidFill>
              </a:rPr>
              <a:t>batting_average</a:t>
            </a:r>
            <a:r>
              <a:rPr lang="en-US" sz="1600" b="1" dirty="0">
                <a:solidFill>
                  <a:srgbClr val="0070C0"/>
                </a:solidFill>
              </a:rPr>
              <a:t> FROM </a:t>
            </a:r>
            <a:r>
              <a:rPr lang="en-US" sz="1600" b="1" dirty="0" err="1">
                <a:solidFill>
                  <a:srgbClr val="0070C0"/>
                </a:solidFill>
              </a:rPr>
              <a:t>seasons_played</a:t>
            </a:r>
            <a:r>
              <a:rPr lang="en-US" sz="1600" b="1" dirty="0">
                <a:solidFill>
                  <a:srgbClr val="0070C0"/>
                </a:solidFill>
              </a:rPr>
              <a:t> a JOIN </a:t>
            </a:r>
            <a:r>
              <a:rPr lang="en-US" sz="1600" b="1" dirty="0" err="1">
                <a:solidFill>
                  <a:srgbClr val="0070C0"/>
                </a:solidFill>
              </a:rPr>
              <a:t>runs_scored</a:t>
            </a:r>
            <a:r>
              <a:rPr lang="en-US" sz="1600" b="1" dirty="0">
                <a:solidFill>
                  <a:srgbClr val="0070C0"/>
                </a:solidFill>
              </a:rPr>
              <a:t> b ON </a:t>
            </a:r>
            <a:r>
              <a:rPr lang="en-US" sz="1600" b="1" dirty="0" err="1">
                <a:solidFill>
                  <a:srgbClr val="0070C0"/>
                </a:solidFill>
              </a:rPr>
              <a:t>a.batsman</a:t>
            </a:r>
            <a:r>
              <a:rPr lang="en-US" sz="1600" b="1" dirty="0">
                <a:solidFill>
                  <a:srgbClr val="0070C0"/>
                </a:solidFill>
              </a:rPr>
              <a:t> = </a:t>
            </a:r>
            <a:r>
              <a:rPr lang="en-US" sz="1600" b="1" dirty="0" err="1">
                <a:solidFill>
                  <a:srgbClr val="0070C0"/>
                </a:solidFill>
              </a:rPr>
              <a:t>b.batsman</a:t>
            </a:r>
            <a:r>
              <a:rPr lang="en-US" sz="1600" b="1" dirty="0">
                <a:solidFill>
                  <a:srgbClr val="0070C0"/>
                </a:solidFill>
              </a:rPr>
              <a:t> JOIN dismissals c ON </a:t>
            </a:r>
            <a:r>
              <a:rPr lang="en-US" sz="1600" b="1" dirty="0" err="1">
                <a:solidFill>
                  <a:srgbClr val="0070C0"/>
                </a:solidFill>
              </a:rPr>
              <a:t>a.batsman</a:t>
            </a:r>
            <a:r>
              <a:rPr lang="en-US" sz="1600" b="1" dirty="0">
                <a:solidFill>
                  <a:srgbClr val="0070C0"/>
                </a:solidFill>
              </a:rPr>
              <a:t> = </a:t>
            </a:r>
            <a:r>
              <a:rPr lang="en-US" sz="1600" b="1" dirty="0" err="1">
                <a:solidFill>
                  <a:srgbClr val="0070C0"/>
                </a:solidFill>
              </a:rPr>
              <a:t>c.batsman</a:t>
            </a:r>
            <a:r>
              <a:rPr lang="en-US" sz="1600" b="1" dirty="0">
                <a:solidFill>
                  <a:srgbClr val="0070C0"/>
                </a:solidFill>
              </a:rPr>
              <a:t>) SELECT * FROM </a:t>
            </a:r>
            <a:r>
              <a:rPr lang="en-US" sz="1600" b="1" dirty="0" err="1">
                <a:solidFill>
                  <a:srgbClr val="0070C0"/>
                </a:solidFill>
              </a:rPr>
              <a:t>combined_stats</a:t>
            </a:r>
            <a:r>
              <a:rPr lang="en-US" sz="1600" b="1" dirty="0">
                <a:solidFill>
                  <a:srgbClr val="0070C0"/>
                </a:solidFill>
              </a:rPr>
              <a:t> ORDER BY </a:t>
            </a:r>
            <a:r>
              <a:rPr lang="en-US" sz="1600" b="1" dirty="0" err="1">
                <a:solidFill>
                  <a:srgbClr val="0070C0"/>
                </a:solidFill>
              </a:rPr>
              <a:t>batting_average</a:t>
            </a:r>
            <a:r>
              <a:rPr lang="en-US" sz="1600" b="1" dirty="0">
                <a:solidFill>
                  <a:srgbClr val="0070C0"/>
                </a:solidFill>
              </a:rPr>
              <a:t> DESC LIMIT 10;</a:t>
            </a:r>
            <a:endParaRPr lang="en-IN" sz="1600" b="1" dirty="0">
              <a:solidFill>
                <a:srgbClr val="0070C0"/>
              </a:solidFill>
            </a:endParaRPr>
          </a:p>
        </p:txBody>
      </p:sp>
      <p:sp>
        <p:nvSpPr>
          <p:cNvPr id="8" name="TextBox 7">
            <a:extLst>
              <a:ext uri="{FF2B5EF4-FFF2-40B4-BE49-F238E27FC236}">
                <a16:creationId xmlns:a16="http://schemas.microsoft.com/office/drawing/2014/main" id="{A480754F-29CA-A3D6-0501-582A927A90AE}"/>
              </a:ext>
            </a:extLst>
          </p:cNvPr>
          <p:cNvSpPr txBox="1"/>
          <p:nvPr/>
        </p:nvSpPr>
        <p:spPr>
          <a:xfrm>
            <a:off x="263771" y="359208"/>
            <a:ext cx="5635640" cy="19082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b="1" i="1" u="sng" dirty="0">
                <a:solidFill>
                  <a:schemeClr val="tx1"/>
                </a:solidFill>
              </a:rPr>
              <a:t>Question -2 </a:t>
            </a:r>
            <a:r>
              <a:rPr lang="en-IN" sz="2000" b="1">
                <a:solidFill>
                  <a:schemeClr val="tx1"/>
                </a:solidFill>
              </a:rPr>
              <a:t>: </a:t>
            </a:r>
          </a:p>
          <a:p>
            <a:r>
              <a:rPr lang="en-US" sz="1600" b="1"/>
              <a:t>Now </a:t>
            </a:r>
            <a:r>
              <a:rPr lang="en-US" sz="1600" b="1" dirty="0"/>
              <a:t>you need to get 2-3 players with good Average who have played more than 2 </a:t>
            </a:r>
            <a:r>
              <a:rPr lang="en-US" sz="1600" b="1" dirty="0" err="1"/>
              <a:t>ipl</a:t>
            </a:r>
            <a:r>
              <a:rPr lang="en-US" sz="1600" b="1" dirty="0"/>
              <a:t> seasons. And to do that you have to make a list of 10 players you want to bid in the auction so that when you try to grab them in auction you should not pay the mount</a:t>
            </a:r>
          </a:p>
          <a:p>
            <a:r>
              <a:rPr lang="en-US" sz="1600" b="1" dirty="0"/>
              <a:t>greater than you have in the purse for a particular player.</a:t>
            </a:r>
          </a:p>
          <a:p>
            <a:endParaRPr lang="en-IN"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94600313"/>
              </p:ext>
            </p:extLst>
          </p:nvPr>
        </p:nvGraphicFramePr>
        <p:xfrm>
          <a:off x="6151419" y="359208"/>
          <a:ext cx="5874326" cy="2642608"/>
        </p:xfrm>
        <a:graphic>
          <a:graphicData uri="http://schemas.openxmlformats.org/drawingml/2006/table">
            <a:tbl>
              <a:tblPr>
                <a:tableStyleId>{5C22544A-7EE6-4342-B048-85BDC9FD1C3A}</a:tableStyleId>
              </a:tblPr>
              <a:tblGrid>
                <a:gridCol w="1558495">
                  <a:extLst>
                    <a:ext uri="{9D8B030D-6E8A-4147-A177-3AD203B41FA5}">
                      <a16:colId xmlns:a16="http://schemas.microsoft.com/office/drawing/2014/main" val="2888188620"/>
                    </a:ext>
                  </a:extLst>
                </a:gridCol>
                <a:gridCol w="1138900">
                  <a:extLst>
                    <a:ext uri="{9D8B030D-6E8A-4147-A177-3AD203B41FA5}">
                      <a16:colId xmlns:a16="http://schemas.microsoft.com/office/drawing/2014/main" val="136441960"/>
                    </a:ext>
                  </a:extLst>
                </a:gridCol>
                <a:gridCol w="1178861">
                  <a:extLst>
                    <a:ext uri="{9D8B030D-6E8A-4147-A177-3AD203B41FA5}">
                      <a16:colId xmlns:a16="http://schemas.microsoft.com/office/drawing/2014/main" val="1654673949"/>
                    </a:ext>
                  </a:extLst>
                </a:gridCol>
                <a:gridCol w="1118919">
                  <a:extLst>
                    <a:ext uri="{9D8B030D-6E8A-4147-A177-3AD203B41FA5}">
                      <a16:colId xmlns:a16="http://schemas.microsoft.com/office/drawing/2014/main" val="3291385174"/>
                    </a:ext>
                  </a:extLst>
                </a:gridCol>
                <a:gridCol w="879151">
                  <a:extLst>
                    <a:ext uri="{9D8B030D-6E8A-4147-A177-3AD203B41FA5}">
                      <a16:colId xmlns:a16="http://schemas.microsoft.com/office/drawing/2014/main" val="508474525"/>
                    </a:ext>
                  </a:extLst>
                </a:gridCol>
              </a:tblGrid>
              <a:tr h="483858">
                <a:tc>
                  <a:txBody>
                    <a:bodyPr/>
                    <a:lstStyle/>
                    <a:p>
                      <a:pPr algn="ctr" fontAlgn="t"/>
                      <a:r>
                        <a:rPr lang="en-GB" sz="1200" b="1" u="none" strike="noStrike" dirty="0">
                          <a:effectLst/>
                        </a:rPr>
                        <a:t>batsman</a:t>
                      </a:r>
                      <a:endParaRPr lang="en-GB" sz="12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200" b="1" u="none" strike="noStrike">
                          <a:effectLst/>
                        </a:rPr>
                        <a:t>num_seasons</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200" b="1" u="none" strike="noStrike">
                          <a:effectLst/>
                        </a:rPr>
                        <a:t>total_runs_scored</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GB" sz="1200" b="1" u="none" strike="noStrike" dirty="0" err="1">
                          <a:effectLst/>
                        </a:rPr>
                        <a:t>dismissals_count</a:t>
                      </a:r>
                      <a:endParaRPr lang="en-GB" sz="12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200" b="1" u="none" strike="noStrike">
                          <a:effectLst/>
                        </a:rPr>
                        <a:t>batting_average</a:t>
                      </a:r>
                      <a:endParaRPr lang="en-GB" sz="1200" b="1"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982212234"/>
                  </a:ext>
                </a:extLst>
              </a:tr>
              <a:tr h="215875">
                <a:tc>
                  <a:txBody>
                    <a:bodyPr/>
                    <a:lstStyle/>
                    <a:p>
                      <a:pPr algn="l" fontAlgn="b"/>
                      <a:r>
                        <a:rPr lang="en-GB" sz="1200" b="1" u="none" strike="noStrike" dirty="0">
                          <a:effectLst/>
                        </a:rPr>
                        <a:t>Iqbal Abdulla</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88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88.00</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5874111"/>
                  </a:ext>
                </a:extLst>
              </a:tr>
              <a:tr h="215875">
                <a:tc>
                  <a:txBody>
                    <a:bodyPr/>
                    <a:lstStyle/>
                    <a:p>
                      <a:pPr algn="l" fontAlgn="b"/>
                      <a:r>
                        <a:rPr lang="en-GB" sz="1200" b="1" u="none" strike="noStrike" dirty="0">
                          <a:effectLst/>
                        </a:rPr>
                        <a:t>KL Rahul</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7</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2647</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62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42.69</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5231574"/>
                  </a:ext>
                </a:extLst>
              </a:tr>
              <a:tr h="215875">
                <a:tc>
                  <a:txBody>
                    <a:bodyPr/>
                    <a:lstStyle/>
                    <a:p>
                      <a:pPr algn="l" fontAlgn="b"/>
                      <a:r>
                        <a:rPr lang="en-GB" sz="1200" b="1" u="none" strike="noStrike" dirty="0">
                          <a:effectLst/>
                        </a:rPr>
                        <a:t>AB de Villiers</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13</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4849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114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42.54</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2780945"/>
                  </a:ext>
                </a:extLst>
              </a:tr>
              <a:tr h="215875">
                <a:tc>
                  <a:txBody>
                    <a:bodyPr/>
                    <a:lstStyle/>
                    <a:p>
                      <a:pPr algn="l" fontAlgn="b"/>
                      <a:r>
                        <a:rPr lang="en-GB" sz="1200" b="1" u="none" strike="noStrike">
                          <a:effectLst/>
                        </a:rPr>
                        <a:t>DA Warner</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11</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5254</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126</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41.70</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4627849"/>
                  </a:ext>
                </a:extLst>
              </a:tr>
              <a:tr h="215875">
                <a:tc>
                  <a:txBody>
                    <a:bodyPr/>
                    <a:lstStyle/>
                    <a:p>
                      <a:pPr algn="l" fontAlgn="b"/>
                      <a:r>
                        <a:rPr lang="en-GB" sz="1200" b="1" u="none" strike="noStrike">
                          <a:effectLst/>
                        </a:rPr>
                        <a:t>JP Duminy</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2029</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41.41</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51409174"/>
                  </a:ext>
                </a:extLst>
              </a:tr>
              <a:tr h="215875">
                <a:tc>
                  <a:txBody>
                    <a:bodyPr/>
                    <a:lstStyle/>
                    <a:p>
                      <a:pPr algn="l" fontAlgn="b"/>
                      <a:r>
                        <a:rPr lang="en-GB" sz="1200" b="1" u="none" strike="noStrike">
                          <a:effectLst/>
                        </a:rPr>
                        <a:t>CH Gayle</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4772</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116</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41.14</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0898053"/>
                  </a:ext>
                </a:extLst>
              </a:tr>
              <a:tr h="215875">
                <a:tc>
                  <a:txBody>
                    <a:bodyPr/>
                    <a:lstStyle/>
                    <a:p>
                      <a:pPr algn="l" fontAlgn="b"/>
                      <a:r>
                        <a:rPr lang="en-GB" sz="1200" b="1" u="none" strike="noStrike">
                          <a:effectLst/>
                        </a:rPr>
                        <a:t>ML Hayden</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1107</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27</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41.00</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6492620"/>
                  </a:ext>
                </a:extLst>
              </a:tr>
              <a:tr h="215875">
                <a:tc>
                  <a:txBody>
                    <a:bodyPr/>
                    <a:lstStyle/>
                    <a:p>
                      <a:pPr algn="l" fontAlgn="b"/>
                      <a:r>
                        <a:rPr lang="en-GB" sz="1200" b="1" u="none" strike="noStrike">
                          <a:effectLst/>
                        </a:rPr>
                        <a:t>LMP Simmons</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1079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27</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39.96</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1217564"/>
                  </a:ext>
                </a:extLst>
              </a:tr>
              <a:tr h="215875">
                <a:tc>
                  <a:txBody>
                    <a:bodyPr/>
                    <a:lstStyle/>
                    <a:p>
                      <a:pPr algn="l" fontAlgn="b"/>
                      <a:r>
                        <a:rPr lang="en-GB" sz="1200" b="1" u="none" strike="noStrike">
                          <a:effectLst/>
                        </a:rPr>
                        <a:t>KS Williamson</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6</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1619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41</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39.49</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7654857"/>
                  </a:ext>
                </a:extLst>
              </a:tr>
              <a:tr h="215875">
                <a:tc>
                  <a:txBody>
                    <a:bodyPr/>
                    <a:lstStyle/>
                    <a:p>
                      <a:pPr algn="l" fontAlgn="b"/>
                      <a:r>
                        <a:rPr lang="en-GB" sz="1200" b="1" u="none" strike="noStrike">
                          <a:effectLst/>
                        </a:rPr>
                        <a:t>OA Shah</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506</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13</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38.92</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1791473"/>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623459061"/>
              </p:ext>
            </p:extLst>
          </p:nvPr>
        </p:nvGraphicFramePr>
        <p:xfrm>
          <a:off x="6151419" y="3228037"/>
          <a:ext cx="5874326" cy="3495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456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6CF20-92B2-207E-D0DE-83ACF081FA73}"/>
              </a:ext>
            </a:extLst>
          </p:cNvPr>
          <p:cNvSpPr>
            <a:spLocks noGrp="1"/>
          </p:cNvSpPr>
          <p:nvPr>
            <p:ph type="subTitle" idx="1"/>
          </p:nvPr>
        </p:nvSpPr>
        <p:spPr>
          <a:xfrm>
            <a:off x="263771" y="2632364"/>
            <a:ext cx="5650802" cy="4091565"/>
          </a:xfrm>
        </p:spPr>
        <p:style>
          <a:lnRef idx="2">
            <a:schemeClr val="accent2"/>
          </a:lnRef>
          <a:fillRef idx="1">
            <a:schemeClr val="lt1"/>
          </a:fillRef>
          <a:effectRef idx="0">
            <a:schemeClr val="accent2"/>
          </a:effectRef>
          <a:fontRef idx="minor">
            <a:schemeClr val="dk1"/>
          </a:fontRef>
        </p:style>
        <p:txBody>
          <a:bodyPr>
            <a:normAutofit/>
          </a:bodyPr>
          <a:lstStyle/>
          <a:p>
            <a:pPr>
              <a:lnSpc>
                <a:spcPct val="120000"/>
              </a:lnSpc>
            </a:pPr>
            <a:r>
              <a:rPr lang="en-US" sz="1600" b="1" dirty="0">
                <a:solidFill>
                  <a:srgbClr val="0070C0"/>
                </a:solidFill>
              </a:rPr>
              <a:t>SELECT </a:t>
            </a:r>
            <a:r>
              <a:rPr lang="en-US" sz="1600" b="1" dirty="0" err="1">
                <a:solidFill>
                  <a:srgbClr val="0070C0"/>
                </a:solidFill>
              </a:rPr>
              <a:t>b.batsman</a:t>
            </a:r>
            <a:r>
              <a:rPr lang="en-US" sz="1600" b="1" dirty="0">
                <a:solidFill>
                  <a:srgbClr val="0070C0"/>
                </a:solidFill>
              </a:rPr>
              <a:t>,</a:t>
            </a:r>
          </a:p>
          <a:p>
            <a:pPr>
              <a:lnSpc>
                <a:spcPct val="120000"/>
              </a:lnSpc>
            </a:pPr>
            <a:r>
              <a:rPr lang="en-US" sz="1600" b="1" dirty="0">
                <a:solidFill>
                  <a:srgbClr val="0070C0"/>
                </a:solidFill>
              </a:rPr>
              <a:t>COUNT(DISTINCT EXTRACT(YEAR FROM </a:t>
            </a:r>
            <a:r>
              <a:rPr lang="en-US" sz="1600" b="1" dirty="0" err="1">
                <a:solidFill>
                  <a:srgbClr val="0070C0"/>
                </a:solidFill>
              </a:rPr>
              <a:t>m.date</a:t>
            </a:r>
            <a:r>
              <a:rPr lang="en-US" sz="1600" b="1" dirty="0">
                <a:solidFill>
                  <a:srgbClr val="0070C0"/>
                </a:solidFill>
              </a:rPr>
              <a:t>)) AS </a:t>
            </a:r>
            <a:r>
              <a:rPr lang="en-US" sz="1600" b="1" dirty="0" err="1">
                <a:solidFill>
                  <a:srgbClr val="0070C0"/>
                </a:solidFill>
              </a:rPr>
              <a:t>seasons_played</a:t>
            </a:r>
            <a:r>
              <a:rPr lang="en-US" sz="1600" b="1" dirty="0">
                <a:solidFill>
                  <a:srgbClr val="0070C0"/>
                </a:solidFill>
              </a:rPr>
              <a:t>, SUM(</a:t>
            </a:r>
            <a:r>
              <a:rPr lang="en-US" sz="1600" b="1" dirty="0" err="1">
                <a:solidFill>
                  <a:srgbClr val="0070C0"/>
                </a:solidFill>
              </a:rPr>
              <a:t>b.batsman_runs</a:t>
            </a:r>
            <a:r>
              <a:rPr lang="en-US" sz="1600" b="1" dirty="0">
                <a:solidFill>
                  <a:srgbClr val="0070C0"/>
                </a:solidFill>
              </a:rPr>
              <a:t>) AS </a:t>
            </a:r>
            <a:r>
              <a:rPr lang="en-US" sz="1600" b="1" dirty="0" err="1">
                <a:solidFill>
                  <a:srgbClr val="0070C0"/>
                </a:solidFill>
              </a:rPr>
              <a:t>total_runs</a:t>
            </a:r>
            <a:r>
              <a:rPr lang="en-US" sz="1600" b="1" dirty="0">
                <a:solidFill>
                  <a:srgbClr val="0070C0"/>
                </a:solidFill>
              </a:rPr>
              <a:t>,</a:t>
            </a:r>
          </a:p>
          <a:p>
            <a:pPr>
              <a:lnSpc>
                <a:spcPct val="120000"/>
              </a:lnSpc>
            </a:pPr>
            <a:r>
              <a:rPr lang="en-US" sz="1600" b="1" dirty="0">
                <a:solidFill>
                  <a:srgbClr val="0070C0"/>
                </a:solidFill>
              </a:rPr>
              <a:t>SUM(CASE WHEN </a:t>
            </a:r>
            <a:r>
              <a:rPr lang="en-US" sz="1600" b="1" dirty="0" err="1">
                <a:solidFill>
                  <a:srgbClr val="0070C0"/>
                </a:solidFill>
              </a:rPr>
              <a:t>b.batsman_runs</a:t>
            </a:r>
            <a:r>
              <a:rPr lang="en-US" sz="1600" b="1" dirty="0">
                <a:solidFill>
                  <a:srgbClr val="0070C0"/>
                </a:solidFill>
              </a:rPr>
              <a:t> IN (4, 6) THEN </a:t>
            </a:r>
            <a:r>
              <a:rPr lang="en-US" sz="1600" b="1" dirty="0" err="1">
                <a:solidFill>
                  <a:srgbClr val="0070C0"/>
                </a:solidFill>
              </a:rPr>
              <a:t>b.batsman_runs</a:t>
            </a:r>
            <a:r>
              <a:rPr lang="en-US" sz="1600" b="1" dirty="0">
                <a:solidFill>
                  <a:srgbClr val="0070C0"/>
                </a:solidFill>
              </a:rPr>
              <a:t> ELSE 0 END) AS </a:t>
            </a:r>
            <a:r>
              <a:rPr lang="en-US" sz="1600" b="1" dirty="0" err="1">
                <a:solidFill>
                  <a:srgbClr val="0070C0"/>
                </a:solidFill>
              </a:rPr>
              <a:t>boundary_runs</a:t>
            </a:r>
            <a:r>
              <a:rPr lang="en-US" sz="1600" b="1" dirty="0">
                <a:solidFill>
                  <a:srgbClr val="0070C0"/>
                </a:solidFill>
              </a:rPr>
              <a:t>,</a:t>
            </a:r>
          </a:p>
          <a:p>
            <a:pPr>
              <a:lnSpc>
                <a:spcPct val="120000"/>
              </a:lnSpc>
            </a:pPr>
            <a:r>
              <a:rPr lang="en-US" sz="1600" b="1" dirty="0">
                <a:solidFill>
                  <a:srgbClr val="0070C0"/>
                </a:solidFill>
              </a:rPr>
              <a:t>(SUM(CASE WHEN </a:t>
            </a:r>
            <a:r>
              <a:rPr lang="en-US" sz="1600" b="1" dirty="0" err="1">
                <a:solidFill>
                  <a:srgbClr val="0070C0"/>
                </a:solidFill>
              </a:rPr>
              <a:t>b.batsman_runs</a:t>
            </a:r>
            <a:r>
              <a:rPr lang="en-US" sz="1600" b="1" dirty="0">
                <a:solidFill>
                  <a:srgbClr val="0070C0"/>
                </a:solidFill>
              </a:rPr>
              <a:t> IN (4, 6) THEN </a:t>
            </a:r>
            <a:r>
              <a:rPr lang="en-US" sz="1600" b="1" dirty="0" err="1">
                <a:solidFill>
                  <a:srgbClr val="0070C0"/>
                </a:solidFill>
              </a:rPr>
              <a:t>b.batsman_runs</a:t>
            </a:r>
            <a:r>
              <a:rPr lang="en-US" sz="1600" b="1" dirty="0">
                <a:solidFill>
                  <a:srgbClr val="0070C0"/>
                </a:solidFill>
              </a:rPr>
              <a:t> ELSE 0 END) * 1.0 / SUM(</a:t>
            </a:r>
            <a:r>
              <a:rPr lang="en-US" sz="1600" b="1" dirty="0" err="1">
                <a:solidFill>
                  <a:srgbClr val="0070C0"/>
                </a:solidFill>
              </a:rPr>
              <a:t>b.batsman_runs</a:t>
            </a:r>
            <a:r>
              <a:rPr lang="en-US" sz="1600" b="1" dirty="0">
                <a:solidFill>
                  <a:srgbClr val="0070C0"/>
                </a:solidFill>
              </a:rPr>
              <a:t>)) AS </a:t>
            </a:r>
            <a:r>
              <a:rPr lang="en-US" sz="1600" b="1" dirty="0" err="1">
                <a:solidFill>
                  <a:srgbClr val="0070C0"/>
                </a:solidFill>
              </a:rPr>
              <a:t>boundary_percentage</a:t>
            </a:r>
            <a:r>
              <a:rPr lang="en-US" sz="1600" b="1" dirty="0">
                <a:solidFill>
                  <a:srgbClr val="0070C0"/>
                </a:solidFill>
              </a:rPr>
              <a:t> FROM </a:t>
            </a:r>
            <a:r>
              <a:rPr lang="en-US" sz="1600" b="1" dirty="0" err="1">
                <a:solidFill>
                  <a:srgbClr val="0070C0"/>
                </a:solidFill>
              </a:rPr>
              <a:t>IPL_Ball</a:t>
            </a:r>
            <a:r>
              <a:rPr lang="en-US" sz="1600" b="1" dirty="0">
                <a:solidFill>
                  <a:srgbClr val="0070C0"/>
                </a:solidFill>
              </a:rPr>
              <a:t> b JOIN </a:t>
            </a:r>
            <a:r>
              <a:rPr lang="en-US" sz="1600" b="1" dirty="0" err="1">
                <a:solidFill>
                  <a:srgbClr val="0070C0"/>
                </a:solidFill>
              </a:rPr>
              <a:t>IPL_Matches</a:t>
            </a:r>
            <a:r>
              <a:rPr lang="en-US" sz="1600" b="1" dirty="0">
                <a:solidFill>
                  <a:srgbClr val="0070C0"/>
                </a:solidFill>
              </a:rPr>
              <a:t> m ON b.id = m.id GROUP BY </a:t>
            </a:r>
            <a:r>
              <a:rPr lang="en-US" sz="1600" b="1" dirty="0" err="1">
                <a:solidFill>
                  <a:srgbClr val="0070C0"/>
                </a:solidFill>
              </a:rPr>
              <a:t>b.batsman</a:t>
            </a:r>
            <a:r>
              <a:rPr lang="en-US" sz="1600" b="1" dirty="0">
                <a:solidFill>
                  <a:srgbClr val="0070C0"/>
                </a:solidFill>
              </a:rPr>
              <a:t> HAVING COUNT(DISTINCT EXTRACT(YEAR FROM </a:t>
            </a:r>
            <a:r>
              <a:rPr lang="en-US" sz="1600" b="1" dirty="0" err="1">
                <a:solidFill>
                  <a:srgbClr val="0070C0"/>
                </a:solidFill>
              </a:rPr>
              <a:t>m.date</a:t>
            </a:r>
            <a:r>
              <a:rPr lang="en-US" sz="1600" b="1" dirty="0">
                <a:solidFill>
                  <a:srgbClr val="0070C0"/>
                </a:solidFill>
              </a:rPr>
              <a:t>)) &gt; 2 AND SUM(</a:t>
            </a:r>
            <a:r>
              <a:rPr lang="en-US" sz="1600" b="1" dirty="0" err="1">
                <a:solidFill>
                  <a:srgbClr val="0070C0"/>
                </a:solidFill>
              </a:rPr>
              <a:t>b.batsman_runs</a:t>
            </a:r>
            <a:r>
              <a:rPr lang="en-US" sz="1600" b="1" dirty="0">
                <a:solidFill>
                  <a:srgbClr val="0070C0"/>
                </a:solidFill>
              </a:rPr>
              <a:t>) &gt; 0 ORDER BY </a:t>
            </a:r>
            <a:r>
              <a:rPr lang="en-US" sz="1600" b="1" dirty="0" err="1">
                <a:solidFill>
                  <a:srgbClr val="0070C0"/>
                </a:solidFill>
              </a:rPr>
              <a:t>boundary_percentage</a:t>
            </a:r>
            <a:r>
              <a:rPr lang="en-US" sz="1600" b="1" dirty="0">
                <a:solidFill>
                  <a:srgbClr val="0070C0"/>
                </a:solidFill>
              </a:rPr>
              <a:t> DESC LIMIT 10;</a:t>
            </a:r>
            <a:endParaRPr lang="en-IN" sz="1600" b="1" dirty="0">
              <a:solidFill>
                <a:srgbClr val="0070C0"/>
              </a:solidFill>
            </a:endParaRPr>
          </a:p>
        </p:txBody>
      </p:sp>
      <p:sp>
        <p:nvSpPr>
          <p:cNvPr id="8" name="TextBox 7">
            <a:extLst>
              <a:ext uri="{FF2B5EF4-FFF2-40B4-BE49-F238E27FC236}">
                <a16:creationId xmlns:a16="http://schemas.microsoft.com/office/drawing/2014/main" id="{A480754F-29CA-A3D6-0501-582A927A90AE}"/>
              </a:ext>
            </a:extLst>
          </p:cNvPr>
          <p:cNvSpPr txBox="1"/>
          <p:nvPr/>
        </p:nvSpPr>
        <p:spPr>
          <a:xfrm>
            <a:off x="263771" y="203200"/>
            <a:ext cx="5635640"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-3</a:t>
            </a:r>
            <a:r>
              <a:rPr lang="en-IN" sz="2000" b="1" dirty="0">
                <a:solidFill>
                  <a:schemeClr val="tx1"/>
                </a:solidFill>
              </a:rPr>
              <a:t>: </a:t>
            </a:r>
          </a:p>
          <a:p>
            <a:pPr algn="just"/>
            <a:r>
              <a:rPr lang="en-US" b="1" dirty="0"/>
              <a:t>Now you need to get 2-3 Hard-hitting players who have scored most runs in boundaries and have played more then 2 </a:t>
            </a:r>
            <a:r>
              <a:rPr lang="en-US" b="1" dirty="0" err="1"/>
              <a:t>ipl</a:t>
            </a:r>
            <a:r>
              <a:rPr lang="en-US" b="1" dirty="0"/>
              <a:t> season. To do that you have to make a list of 10 players you want to bid in the auction so that when you try to grab them in auction you should not pay the amount greater than you have in the purse for a particular player.</a:t>
            </a:r>
            <a:endParaRPr lang="en-IN"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3878027982"/>
              </p:ext>
            </p:extLst>
          </p:nvPr>
        </p:nvGraphicFramePr>
        <p:xfrm>
          <a:off x="6276830" y="3204585"/>
          <a:ext cx="5545715" cy="35193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2595197"/>
              </p:ext>
            </p:extLst>
          </p:nvPr>
        </p:nvGraphicFramePr>
        <p:xfrm>
          <a:off x="6276828" y="203200"/>
          <a:ext cx="5545716" cy="2789378"/>
        </p:xfrm>
        <a:graphic>
          <a:graphicData uri="http://schemas.openxmlformats.org/drawingml/2006/table">
            <a:tbl>
              <a:tblPr>
                <a:tableStyleId>{5C22544A-7EE6-4342-B048-85BDC9FD1C3A}</a:tableStyleId>
              </a:tblPr>
              <a:tblGrid>
                <a:gridCol w="1656739">
                  <a:extLst>
                    <a:ext uri="{9D8B030D-6E8A-4147-A177-3AD203B41FA5}">
                      <a16:colId xmlns:a16="http://schemas.microsoft.com/office/drawing/2014/main" val="278893632"/>
                    </a:ext>
                  </a:extLst>
                </a:gridCol>
                <a:gridCol w="1011483">
                  <a:extLst>
                    <a:ext uri="{9D8B030D-6E8A-4147-A177-3AD203B41FA5}">
                      <a16:colId xmlns:a16="http://schemas.microsoft.com/office/drawing/2014/main" val="3581784473"/>
                    </a:ext>
                  </a:extLst>
                </a:gridCol>
                <a:gridCol w="871968">
                  <a:extLst>
                    <a:ext uri="{9D8B030D-6E8A-4147-A177-3AD203B41FA5}">
                      <a16:colId xmlns:a16="http://schemas.microsoft.com/office/drawing/2014/main" val="2811737380"/>
                    </a:ext>
                  </a:extLst>
                </a:gridCol>
                <a:gridCol w="1011483">
                  <a:extLst>
                    <a:ext uri="{9D8B030D-6E8A-4147-A177-3AD203B41FA5}">
                      <a16:colId xmlns:a16="http://schemas.microsoft.com/office/drawing/2014/main" val="4119541430"/>
                    </a:ext>
                  </a:extLst>
                </a:gridCol>
                <a:gridCol w="994043">
                  <a:extLst>
                    <a:ext uri="{9D8B030D-6E8A-4147-A177-3AD203B41FA5}">
                      <a16:colId xmlns:a16="http://schemas.microsoft.com/office/drawing/2014/main" val="1759432426"/>
                    </a:ext>
                  </a:extLst>
                </a:gridCol>
              </a:tblGrid>
              <a:tr h="523498">
                <a:tc>
                  <a:txBody>
                    <a:bodyPr/>
                    <a:lstStyle/>
                    <a:p>
                      <a:pPr algn="ctr" fontAlgn="t"/>
                      <a:r>
                        <a:rPr lang="en-GB" sz="1400" b="1" u="none" strike="noStrike" dirty="0">
                          <a:effectLst/>
                        </a:rPr>
                        <a:t>batsman</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a:effectLst/>
                        </a:rPr>
                        <a:t>boundary_</a:t>
                      </a:r>
                      <a:br>
                        <a:rPr lang="en-GB" sz="1400" b="1" u="none" strike="noStrike" dirty="0">
                          <a:effectLst/>
                        </a:rPr>
                      </a:br>
                      <a:r>
                        <a:rPr lang="en-GB" sz="1400" b="1" u="none" strike="noStrike" dirty="0">
                          <a:effectLst/>
                        </a:rPr>
                        <a:t>percentage</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a:effectLst/>
                        </a:rPr>
                        <a:t>seasons_</a:t>
                      </a:r>
                      <a:br>
                        <a:rPr lang="en-GB" sz="1400" b="1" u="none" strike="noStrike" dirty="0">
                          <a:effectLst/>
                        </a:rPr>
                      </a:br>
                      <a:r>
                        <a:rPr lang="en-GB" sz="1400" b="1" u="none" strike="noStrike" dirty="0">
                          <a:effectLst/>
                        </a:rPr>
                        <a:t>played</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total_runs</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a:effectLst/>
                        </a:rPr>
                        <a:t>boundary_</a:t>
                      </a:r>
                      <a:br>
                        <a:rPr lang="en-GB" sz="1400" b="1" u="none" strike="noStrike" dirty="0">
                          <a:effectLst/>
                        </a:rPr>
                      </a:br>
                      <a:r>
                        <a:rPr lang="en-GB" sz="1400" b="1" u="none" strike="noStrike" dirty="0">
                          <a:effectLst/>
                        </a:rPr>
                        <a:t>runs</a:t>
                      </a:r>
                      <a:endParaRPr lang="en-GB" sz="1400" b="1"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821621933"/>
                  </a:ext>
                </a:extLst>
              </a:tr>
              <a:tr h="226588">
                <a:tc>
                  <a:txBody>
                    <a:bodyPr/>
                    <a:lstStyle/>
                    <a:p>
                      <a:pPr algn="l" fontAlgn="b"/>
                      <a:r>
                        <a:rPr lang="en-GB" sz="1400" b="1" u="none" strike="noStrike" dirty="0">
                          <a:effectLst/>
                        </a:rPr>
                        <a:t>SP </a:t>
                      </a:r>
                      <a:r>
                        <a:rPr lang="en-GB" sz="1400" b="1" u="none" strike="noStrike" dirty="0" err="1">
                          <a:effectLst/>
                        </a:rPr>
                        <a:t>Narine</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81%</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9</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892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724</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00167619"/>
                  </a:ext>
                </a:extLst>
              </a:tr>
              <a:tr h="226588">
                <a:tc>
                  <a:txBody>
                    <a:bodyPr/>
                    <a:lstStyle/>
                    <a:p>
                      <a:pPr algn="l" fontAlgn="b"/>
                      <a:r>
                        <a:rPr lang="en-GB" sz="1400" b="1" u="none" strike="noStrike" dirty="0">
                          <a:effectLst/>
                        </a:rPr>
                        <a:t>AD Russell</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79%</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1517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1194</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4565697"/>
                  </a:ext>
                </a:extLst>
              </a:tr>
              <a:tr h="226588">
                <a:tc>
                  <a:txBody>
                    <a:bodyPr/>
                    <a:lstStyle/>
                    <a:p>
                      <a:pPr algn="l" fontAlgn="b"/>
                      <a:r>
                        <a:rPr lang="en-GB" sz="1400" b="1" u="none" strike="noStrike" dirty="0">
                          <a:effectLst/>
                        </a:rPr>
                        <a:t>CH Gayle</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76%</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4772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3630</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2933640"/>
                  </a:ext>
                </a:extLst>
              </a:tr>
              <a:tr h="226588">
                <a:tc>
                  <a:txBody>
                    <a:bodyPr/>
                    <a:lstStyle/>
                    <a:p>
                      <a:pPr algn="l" fontAlgn="b"/>
                      <a:r>
                        <a:rPr lang="en-GB" sz="1400" b="1" u="none" strike="noStrike" dirty="0">
                          <a:effectLst/>
                        </a:rPr>
                        <a:t>CR Brathwaite</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75%</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181</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136</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8667485"/>
                  </a:ext>
                </a:extLst>
              </a:tr>
              <a:tr h="226588">
                <a:tc>
                  <a:txBody>
                    <a:bodyPr/>
                    <a:lstStyle/>
                    <a:p>
                      <a:pPr algn="l" fontAlgn="b"/>
                      <a:r>
                        <a:rPr lang="en-GB" sz="1400" b="1" u="none" strike="noStrike" dirty="0">
                          <a:effectLst/>
                        </a:rPr>
                        <a:t>ST </a:t>
                      </a:r>
                      <a:r>
                        <a:rPr lang="en-GB" sz="1400" b="1" u="none" strike="noStrike" dirty="0" err="1">
                          <a:effectLst/>
                        </a:rPr>
                        <a:t>Jayasuriya</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74%</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768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570</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43921147"/>
                  </a:ext>
                </a:extLst>
              </a:tr>
              <a:tr h="226588">
                <a:tc>
                  <a:txBody>
                    <a:bodyPr/>
                    <a:lstStyle/>
                    <a:p>
                      <a:pPr algn="l" fontAlgn="b"/>
                      <a:r>
                        <a:rPr lang="en-GB" sz="1400" b="1" u="none" strike="noStrike" dirty="0">
                          <a:effectLst/>
                        </a:rPr>
                        <a:t>BCJ Cutting</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5</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238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174</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8503575"/>
                  </a:ext>
                </a:extLst>
              </a:tr>
              <a:tr h="226588">
                <a:tc>
                  <a:txBody>
                    <a:bodyPr/>
                    <a:lstStyle/>
                    <a:p>
                      <a:pPr algn="l" fontAlgn="b"/>
                      <a:r>
                        <a:rPr lang="en-GB" sz="1400" b="1" u="none" strike="noStrike" dirty="0">
                          <a:effectLst/>
                        </a:rPr>
                        <a:t>MJ </a:t>
                      </a:r>
                      <a:r>
                        <a:rPr lang="en-GB" sz="1400" b="1" u="none" strike="noStrike" dirty="0" err="1">
                          <a:effectLst/>
                        </a:rPr>
                        <a:t>McClenaghan</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5</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85</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62</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9001976"/>
                  </a:ext>
                </a:extLst>
              </a:tr>
              <a:tr h="226588">
                <a:tc>
                  <a:txBody>
                    <a:bodyPr/>
                    <a:lstStyle/>
                    <a:p>
                      <a:pPr algn="l" fontAlgn="b"/>
                      <a:r>
                        <a:rPr lang="en-GB" sz="1400" b="1" u="none" strike="noStrike" dirty="0">
                          <a:effectLst/>
                        </a:rPr>
                        <a:t>AC Gilchrist</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6</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2069</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1508</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08566038"/>
                  </a:ext>
                </a:extLst>
              </a:tr>
              <a:tr h="226588">
                <a:tc>
                  <a:txBody>
                    <a:bodyPr/>
                    <a:lstStyle/>
                    <a:p>
                      <a:pPr algn="l" fontAlgn="b"/>
                      <a:r>
                        <a:rPr lang="en-GB" sz="1400" b="1" u="none" strike="noStrike" dirty="0" err="1">
                          <a:effectLst/>
                        </a:rPr>
                        <a:t>Mujeeb</a:t>
                      </a:r>
                      <a:r>
                        <a:rPr lang="en-GB" sz="1400" b="1" u="none" strike="noStrike" dirty="0">
                          <a:effectLst/>
                        </a:rPr>
                        <a:t> Ur Rahman</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11</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8</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967007"/>
                  </a:ext>
                </a:extLst>
              </a:tr>
              <a:tr h="226588">
                <a:tc>
                  <a:txBody>
                    <a:bodyPr/>
                    <a:lstStyle/>
                    <a:p>
                      <a:pPr algn="l" fontAlgn="b"/>
                      <a:r>
                        <a:rPr lang="en-GB" sz="1400" b="1" u="none" strike="noStrike" dirty="0">
                          <a:effectLst/>
                        </a:rPr>
                        <a:t>MS </a:t>
                      </a:r>
                      <a:r>
                        <a:rPr lang="en-GB" sz="1400" b="1" u="none" strike="noStrike" dirty="0" err="1">
                          <a:effectLst/>
                        </a:rPr>
                        <a:t>Gony</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6</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99</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lvl="0" algn="r" fontAlgn="b"/>
                      <a:r>
                        <a:rPr lang="en-GB" sz="1400" b="1" u="none" strike="noStrike" dirty="0">
                          <a:effectLst/>
                        </a:rPr>
                        <a:t>72</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4182432"/>
                  </a:ext>
                </a:extLst>
              </a:tr>
            </a:tbl>
          </a:graphicData>
        </a:graphic>
      </p:graphicFrame>
    </p:spTree>
    <p:extLst>
      <p:ext uri="{BB962C8B-B14F-4D97-AF65-F5344CB8AC3E}">
        <p14:creationId xmlns:p14="http://schemas.microsoft.com/office/powerpoint/2010/main" val="12940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6CF20-92B2-207E-D0DE-83ACF081FA73}"/>
              </a:ext>
            </a:extLst>
          </p:cNvPr>
          <p:cNvSpPr>
            <a:spLocks noGrp="1"/>
          </p:cNvSpPr>
          <p:nvPr>
            <p:ph type="subTitle" idx="1"/>
          </p:nvPr>
        </p:nvSpPr>
        <p:spPr>
          <a:xfrm>
            <a:off x="263771" y="2632364"/>
            <a:ext cx="5650802" cy="40915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nSpc>
                <a:spcPct val="120000"/>
              </a:lnSpc>
            </a:pPr>
            <a:r>
              <a:rPr lang="en-US" sz="1600" b="1" dirty="0">
                <a:solidFill>
                  <a:srgbClr val="0070C0"/>
                </a:solidFill>
              </a:rPr>
              <a:t>SELECT </a:t>
            </a:r>
            <a:r>
              <a:rPr lang="en-US" sz="1600" b="1" dirty="0" err="1">
                <a:solidFill>
                  <a:srgbClr val="0070C0"/>
                </a:solidFill>
              </a:rPr>
              <a:t>b.bowler</a:t>
            </a:r>
            <a:r>
              <a:rPr lang="en-US" sz="1600" b="1" dirty="0">
                <a:solidFill>
                  <a:srgbClr val="0070C0"/>
                </a:solidFill>
              </a:rPr>
              <a:t>, ROUND (SUM(</a:t>
            </a:r>
            <a:r>
              <a:rPr lang="en-US" sz="1600" b="1" dirty="0" err="1">
                <a:solidFill>
                  <a:srgbClr val="0070C0"/>
                </a:solidFill>
              </a:rPr>
              <a:t>b.total_runs</a:t>
            </a:r>
            <a:r>
              <a:rPr lang="en-US" sz="1600" b="1" dirty="0">
                <a:solidFill>
                  <a:srgbClr val="0070C0"/>
                </a:solidFill>
              </a:rPr>
              <a:t>) / (COUNT(*) / 6.0),2) AS </a:t>
            </a:r>
            <a:r>
              <a:rPr lang="en-US" sz="1600" b="1" dirty="0" err="1">
                <a:solidFill>
                  <a:srgbClr val="0070C0"/>
                </a:solidFill>
              </a:rPr>
              <a:t>economy_rate</a:t>
            </a:r>
            <a:r>
              <a:rPr lang="en-US" sz="1600" b="1" dirty="0">
                <a:solidFill>
                  <a:srgbClr val="0070C0"/>
                </a:solidFill>
              </a:rPr>
              <a:t>,</a:t>
            </a:r>
          </a:p>
          <a:p>
            <a:pPr>
              <a:lnSpc>
                <a:spcPct val="120000"/>
              </a:lnSpc>
            </a:pPr>
            <a:r>
              <a:rPr lang="en-US" sz="1600" b="1" dirty="0">
                <a:solidFill>
                  <a:srgbClr val="0070C0"/>
                </a:solidFill>
              </a:rPr>
              <a:t>ROUND(COUNT(*) / 6.0,2) AS </a:t>
            </a:r>
            <a:r>
              <a:rPr lang="en-US" sz="1600" b="1" dirty="0" err="1">
                <a:solidFill>
                  <a:srgbClr val="0070C0"/>
                </a:solidFill>
              </a:rPr>
              <a:t>overs_bowled</a:t>
            </a:r>
            <a:r>
              <a:rPr lang="en-US" sz="1600" b="1" dirty="0">
                <a:solidFill>
                  <a:srgbClr val="0070C0"/>
                </a:solidFill>
              </a:rPr>
              <a:t>, SUM(</a:t>
            </a:r>
            <a:r>
              <a:rPr lang="en-US" sz="1600" b="1" dirty="0" err="1">
                <a:solidFill>
                  <a:srgbClr val="0070C0"/>
                </a:solidFill>
              </a:rPr>
              <a:t>b.total_runs</a:t>
            </a:r>
            <a:r>
              <a:rPr lang="en-US" sz="1600" b="1" dirty="0">
                <a:solidFill>
                  <a:srgbClr val="0070C0"/>
                </a:solidFill>
              </a:rPr>
              <a:t>) AS </a:t>
            </a:r>
            <a:r>
              <a:rPr lang="en-US" sz="1600" b="1" dirty="0" err="1">
                <a:solidFill>
                  <a:srgbClr val="0070C0"/>
                </a:solidFill>
              </a:rPr>
              <a:t>runs_conceded</a:t>
            </a:r>
            <a:endParaRPr lang="en-US" sz="1600" b="1" dirty="0">
              <a:solidFill>
                <a:srgbClr val="0070C0"/>
              </a:solidFill>
            </a:endParaRPr>
          </a:p>
          <a:p>
            <a:pPr>
              <a:lnSpc>
                <a:spcPct val="120000"/>
              </a:lnSpc>
            </a:pPr>
            <a:r>
              <a:rPr lang="en-US" sz="1600" b="1" dirty="0">
                <a:solidFill>
                  <a:srgbClr val="0070C0"/>
                </a:solidFill>
              </a:rPr>
              <a:t>FROM </a:t>
            </a:r>
            <a:r>
              <a:rPr lang="en-US" sz="1600" b="1" dirty="0" err="1">
                <a:solidFill>
                  <a:srgbClr val="0070C0"/>
                </a:solidFill>
              </a:rPr>
              <a:t>IPL_Ball</a:t>
            </a:r>
            <a:r>
              <a:rPr lang="en-US" sz="1600" b="1" dirty="0">
                <a:solidFill>
                  <a:srgbClr val="0070C0"/>
                </a:solidFill>
              </a:rPr>
              <a:t> b</a:t>
            </a:r>
          </a:p>
          <a:p>
            <a:pPr>
              <a:lnSpc>
                <a:spcPct val="120000"/>
              </a:lnSpc>
            </a:pPr>
            <a:r>
              <a:rPr lang="en-US" sz="1600" b="1" dirty="0">
                <a:solidFill>
                  <a:srgbClr val="0070C0"/>
                </a:solidFill>
              </a:rPr>
              <a:t>WHERE </a:t>
            </a:r>
            <a:r>
              <a:rPr lang="en-US" sz="1600" b="1" dirty="0" err="1">
                <a:solidFill>
                  <a:srgbClr val="0070C0"/>
                </a:solidFill>
              </a:rPr>
              <a:t>b.is_wicket</a:t>
            </a:r>
            <a:r>
              <a:rPr lang="en-US" sz="1600" b="1" dirty="0">
                <a:solidFill>
                  <a:srgbClr val="0070C0"/>
                </a:solidFill>
              </a:rPr>
              <a:t> = 0 OR </a:t>
            </a:r>
            <a:r>
              <a:rPr lang="en-US" sz="1600" b="1" dirty="0" err="1">
                <a:solidFill>
                  <a:srgbClr val="0070C0"/>
                </a:solidFill>
              </a:rPr>
              <a:t>b.dismissal_kind</a:t>
            </a:r>
            <a:r>
              <a:rPr lang="en-US" sz="1600" b="1" dirty="0">
                <a:solidFill>
                  <a:srgbClr val="0070C0"/>
                </a:solidFill>
              </a:rPr>
              <a:t> NOT IN ('run out', 'retired hurt', 'obstructing the field')</a:t>
            </a:r>
          </a:p>
          <a:p>
            <a:pPr>
              <a:lnSpc>
                <a:spcPct val="120000"/>
              </a:lnSpc>
            </a:pPr>
            <a:r>
              <a:rPr lang="en-US" sz="1600" b="1" dirty="0">
                <a:solidFill>
                  <a:srgbClr val="0070C0"/>
                </a:solidFill>
              </a:rPr>
              <a:t>GROUP BY </a:t>
            </a:r>
            <a:r>
              <a:rPr lang="en-US" sz="1600" b="1" dirty="0" err="1">
                <a:solidFill>
                  <a:srgbClr val="0070C0"/>
                </a:solidFill>
              </a:rPr>
              <a:t>b.bowler</a:t>
            </a:r>
            <a:r>
              <a:rPr lang="en-US" sz="1600" b="1" dirty="0">
                <a:solidFill>
                  <a:srgbClr val="0070C0"/>
                </a:solidFill>
              </a:rPr>
              <a:t> </a:t>
            </a:r>
          </a:p>
          <a:p>
            <a:pPr>
              <a:lnSpc>
                <a:spcPct val="120000"/>
              </a:lnSpc>
            </a:pPr>
            <a:r>
              <a:rPr lang="en-US" sz="1600" b="1" dirty="0">
                <a:solidFill>
                  <a:srgbClr val="0070C0"/>
                </a:solidFill>
              </a:rPr>
              <a:t>HAVING COUNT(*) &gt;= 500</a:t>
            </a:r>
          </a:p>
          <a:p>
            <a:pPr>
              <a:lnSpc>
                <a:spcPct val="120000"/>
              </a:lnSpc>
            </a:pPr>
            <a:r>
              <a:rPr lang="en-US" sz="1600" b="1" dirty="0">
                <a:solidFill>
                  <a:srgbClr val="0070C0"/>
                </a:solidFill>
              </a:rPr>
              <a:t>ORDER BY  </a:t>
            </a:r>
            <a:r>
              <a:rPr lang="en-US" sz="1600" b="1" dirty="0" err="1">
                <a:solidFill>
                  <a:srgbClr val="0070C0"/>
                </a:solidFill>
              </a:rPr>
              <a:t>overs_bowled</a:t>
            </a:r>
            <a:r>
              <a:rPr lang="en-US" sz="1600" b="1" dirty="0">
                <a:solidFill>
                  <a:srgbClr val="0070C0"/>
                </a:solidFill>
              </a:rPr>
              <a:t> </a:t>
            </a:r>
            <a:r>
              <a:rPr lang="en-US" sz="1600" b="1" dirty="0" err="1">
                <a:solidFill>
                  <a:srgbClr val="0070C0"/>
                </a:solidFill>
              </a:rPr>
              <a:t>desc</a:t>
            </a:r>
            <a:endParaRPr lang="en-US" sz="1600" b="1" dirty="0">
              <a:solidFill>
                <a:srgbClr val="0070C0"/>
              </a:solidFill>
            </a:endParaRPr>
          </a:p>
          <a:p>
            <a:pPr>
              <a:lnSpc>
                <a:spcPct val="120000"/>
              </a:lnSpc>
            </a:pPr>
            <a:r>
              <a:rPr lang="en-US" sz="1600" b="1" dirty="0">
                <a:solidFill>
                  <a:srgbClr val="0070C0"/>
                </a:solidFill>
              </a:rPr>
              <a:t>LIMIT 10;</a:t>
            </a:r>
            <a:endParaRPr lang="en-IN" sz="1600" b="1" dirty="0">
              <a:solidFill>
                <a:srgbClr val="0070C0"/>
              </a:solidFill>
            </a:endParaRPr>
          </a:p>
        </p:txBody>
      </p:sp>
      <p:sp>
        <p:nvSpPr>
          <p:cNvPr id="8" name="TextBox 7">
            <a:extLst>
              <a:ext uri="{FF2B5EF4-FFF2-40B4-BE49-F238E27FC236}">
                <a16:creationId xmlns:a16="http://schemas.microsoft.com/office/drawing/2014/main" id="{A480754F-29CA-A3D6-0501-582A927A90AE}"/>
              </a:ext>
            </a:extLst>
          </p:cNvPr>
          <p:cNvSpPr txBox="1"/>
          <p:nvPr/>
        </p:nvSpPr>
        <p:spPr>
          <a:xfrm>
            <a:off x="263771" y="203200"/>
            <a:ext cx="5635640"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- 4</a:t>
            </a:r>
            <a:r>
              <a:rPr lang="en-IN" sz="2000" b="1" dirty="0">
                <a:solidFill>
                  <a:schemeClr val="tx1"/>
                </a:solidFill>
              </a:rPr>
              <a:t>: </a:t>
            </a:r>
          </a:p>
          <a:p>
            <a:pPr algn="just"/>
            <a:r>
              <a:rPr lang="en-US" b="1" dirty="0"/>
              <a:t>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b="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17806493"/>
              </p:ext>
            </p:extLst>
          </p:nvPr>
        </p:nvGraphicFramePr>
        <p:xfrm>
          <a:off x="6363854" y="203200"/>
          <a:ext cx="5578763" cy="2538845"/>
        </p:xfrm>
        <a:graphic>
          <a:graphicData uri="http://schemas.openxmlformats.org/drawingml/2006/table">
            <a:tbl>
              <a:tblPr>
                <a:tableStyleId>{5C22544A-7EE6-4342-B048-85BDC9FD1C3A}</a:tableStyleId>
              </a:tblPr>
              <a:tblGrid>
                <a:gridCol w="1553178">
                  <a:extLst>
                    <a:ext uri="{9D8B030D-6E8A-4147-A177-3AD203B41FA5}">
                      <a16:colId xmlns:a16="http://schemas.microsoft.com/office/drawing/2014/main" val="647598245"/>
                    </a:ext>
                  </a:extLst>
                </a:gridCol>
                <a:gridCol w="1267901">
                  <a:extLst>
                    <a:ext uri="{9D8B030D-6E8A-4147-A177-3AD203B41FA5}">
                      <a16:colId xmlns:a16="http://schemas.microsoft.com/office/drawing/2014/main" val="1776034679"/>
                    </a:ext>
                  </a:extLst>
                </a:gridCol>
                <a:gridCol w="1267901">
                  <a:extLst>
                    <a:ext uri="{9D8B030D-6E8A-4147-A177-3AD203B41FA5}">
                      <a16:colId xmlns:a16="http://schemas.microsoft.com/office/drawing/2014/main" val="3258441040"/>
                    </a:ext>
                  </a:extLst>
                </a:gridCol>
                <a:gridCol w="1489783">
                  <a:extLst>
                    <a:ext uri="{9D8B030D-6E8A-4147-A177-3AD203B41FA5}">
                      <a16:colId xmlns:a16="http://schemas.microsoft.com/office/drawing/2014/main" val="2521024031"/>
                    </a:ext>
                  </a:extLst>
                </a:gridCol>
              </a:tblGrid>
              <a:tr h="341745">
                <a:tc>
                  <a:txBody>
                    <a:bodyPr/>
                    <a:lstStyle/>
                    <a:p>
                      <a:pPr algn="ctr" fontAlgn="t"/>
                      <a:r>
                        <a:rPr lang="en-GB" sz="1400" b="1" u="none" strike="noStrike" dirty="0">
                          <a:effectLst/>
                        </a:rPr>
                        <a:t>bowler</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economy_rate</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overs_bowled</a:t>
                      </a:r>
                      <a:endParaRPr lang="en-GB" sz="14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GB" sz="1400" b="1" u="none" strike="noStrike" dirty="0" err="1">
                          <a:effectLst/>
                        </a:rPr>
                        <a:t>runs_conceded</a:t>
                      </a:r>
                      <a:endParaRPr lang="en-GB" sz="1400" b="1"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543422590"/>
                  </a:ext>
                </a:extLst>
              </a:tr>
              <a:tr h="208419">
                <a:tc>
                  <a:txBody>
                    <a:bodyPr/>
                    <a:lstStyle/>
                    <a:p>
                      <a:pPr algn="l" fontAlgn="b"/>
                      <a:r>
                        <a:rPr lang="en-GB" sz="1400" b="1" u="none" strike="noStrike" dirty="0" err="1">
                          <a:effectLst/>
                        </a:rPr>
                        <a:t>Harbhajan</a:t>
                      </a:r>
                      <a:r>
                        <a:rPr lang="en-GB" sz="1400" b="1" u="none" strike="noStrike" dirty="0">
                          <a:effectLst/>
                        </a:rPr>
                        <a:t> Singh</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7.04</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573.33</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4035</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71465017"/>
                  </a:ext>
                </a:extLst>
              </a:tr>
              <a:tr h="208419">
                <a:tc>
                  <a:txBody>
                    <a:bodyPr/>
                    <a:lstStyle/>
                    <a:p>
                      <a:pPr algn="l" fontAlgn="b"/>
                      <a:r>
                        <a:rPr lang="en-GB" sz="1400" b="1" u="none" strike="noStrike" dirty="0">
                          <a:effectLst/>
                        </a:rPr>
                        <a:t>R </a:t>
                      </a:r>
                      <a:r>
                        <a:rPr lang="en-GB" sz="1400" b="1" u="none" strike="noStrike" dirty="0" err="1">
                          <a:effectLst/>
                        </a:rPr>
                        <a:t>Ashwin</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6.79</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552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3750</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73853709"/>
                  </a:ext>
                </a:extLst>
              </a:tr>
              <a:tr h="208419">
                <a:tc>
                  <a:txBody>
                    <a:bodyPr/>
                    <a:lstStyle/>
                    <a:p>
                      <a:pPr algn="l" fontAlgn="b"/>
                      <a:r>
                        <a:rPr lang="en-GB" sz="1400" b="1" u="none" strike="noStrike" dirty="0">
                          <a:effectLst/>
                        </a:rPr>
                        <a:t>PP Chawla</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7.92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546.17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4327</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95496008"/>
                  </a:ext>
                </a:extLst>
              </a:tr>
              <a:tr h="208419">
                <a:tc>
                  <a:txBody>
                    <a:bodyPr/>
                    <a:lstStyle/>
                    <a:p>
                      <a:pPr algn="l" fontAlgn="b"/>
                      <a:r>
                        <a:rPr lang="en-GB" sz="1400" b="1" u="none" strike="noStrike" dirty="0">
                          <a:effectLst/>
                        </a:rPr>
                        <a:t>A Mishra</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7.28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537.33</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3911</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2536099"/>
                  </a:ext>
                </a:extLst>
              </a:tr>
              <a:tr h="208419">
                <a:tc>
                  <a:txBody>
                    <a:bodyPr/>
                    <a:lstStyle/>
                    <a:p>
                      <a:pPr algn="l" fontAlgn="b"/>
                      <a:r>
                        <a:rPr lang="en-GB" sz="1400" b="1" u="none" strike="noStrike" dirty="0">
                          <a:effectLst/>
                        </a:rPr>
                        <a:t>SL </a:t>
                      </a:r>
                      <a:r>
                        <a:rPr lang="en-GB" sz="1400" b="1" u="none" strike="noStrike" dirty="0" err="1">
                          <a:effectLst/>
                        </a:rPr>
                        <a:t>Malinga</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7.06</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492.67</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3477</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2186479"/>
                  </a:ext>
                </a:extLst>
              </a:tr>
              <a:tr h="208419">
                <a:tc>
                  <a:txBody>
                    <a:bodyPr/>
                    <a:lstStyle/>
                    <a:p>
                      <a:pPr algn="l" fontAlgn="b"/>
                      <a:r>
                        <a:rPr lang="en-GB" sz="1400" b="1" u="none" strike="noStrike" dirty="0">
                          <a:effectLst/>
                        </a:rPr>
                        <a:t>DJ Bravo</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8.2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470.67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3860</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3872800"/>
                  </a:ext>
                </a:extLst>
              </a:tr>
              <a:tr h="208419">
                <a:tc>
                  <a:txBody>
                    <a:bodyPr/>
                    <a:lstStyle/>
                    <a:p>
                      <a:pPr algn="l" fontAlgn="b"/>
                      <a:r>
                        <a:rPr lang="en-GB" sz="1400" b="1" u="none" strike="noStrike" dirty="0">
                          <a:effectLst/>
                        </a:rPr>
                        <a:t>SP </a:t>
                      </a:r>
                      <a:r>
                        <a:rPr lang="en-GB" sz="1400" b="1" u="none" strike="noStrike" dirty="0" err="1">
                          <a:effectLst/>
                        </a:rPr>
                        <a:t>Narine</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6.84</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468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3201</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1179790"/>
                  </a:ext>
                </a:extLst>
              </a:tr>
              <a:tr h="208419">
                <a:tc>
                  <a:txBody>
                    <a:bodyPr/>
                    <a:lstStyle/>
                    <a:p>
                      <a:pPr algn="l" fontAlgn="b"/>
                      <a:r>
                        <a:rPr lang="en-GB" sz="1400" b="1" u="none" strike="noStrike" dirty="0">
                          <a:effectLst/>
                        </a:rPr>
                        <a:t>B Kumar</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7.18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464.17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3331</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6706699"/>
                  </a:ext>
                </a:extLst>
              </a:tr>
              <a:tr h="208419">
                <a:tc>
                  <a:txBody>
                    <a:bodyPr/>
                    <a:lstStyle/>
                    <a:p>
                      <a:pPr algn="l" fontAlgn="b"/>
                      <a:r>
                        <a:rPr lang="en-GB" sz="1400" b="1" u="none" strike="noStrike">
                          <a:effectLst/>
                        </a:rPr>
                        <a:t>RA Jadeja</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7.66</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458.5</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3512</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89243621"/>
                  </a:ext>
                </a:extLst>
              </a:tr>
              <a:tr h="208419">
                <a:tc>
                  <a:txBody>
                    <a:bodyPr/>
                    <a:lstStyle/>
                    <a:p>
                      <a:pPr algn="l" fontAlgn="b"/>
                      <a:r>
                        <a:rPr lang="en-GB" sz="1400" b="1" u="none" strike="noStrike">
                          <a:effectLst/>
                        </a:rPr>
                        <a:t>P Kumar</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7.63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437.5</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3339</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9118202"/>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2700705334"/>
              </p:ext>
            </p:extLst>
          </p:nvPr>
        </p:nvGraphicFramePr>
        <p:xfrm>
          <a:off x="6363853" y="2993015"/>
          <a:ext cx="5578763" cy="37309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121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6CF20-92B2-207E-D0DE-83ACF081FA73}"/>
              </a:ext>
            </a:extLst>
          </p:cNvPr>
          <p:cNvSpPr>
            <a:spLocks noGrp="1"/>
          </p:cNvSpPr>
          <p:nvPr>
            <p:ph type="subTitle" idx="1"/>
          </p:nvPr>
        </p:nvSpPr>
        <p:spPr>
          <a:xfrm>
            <a:off x="263771" y="2632364"/>
            <a:ext cx="5650802" cy="4091565"/>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20000"/>
              </a:lnSpc>
            </a:pPr>
            <a:r>
              <a:rPr lang="en-US" sz="1600" b="1" dirty="0">
                <a:solidFill>
                  <a:srgbClr val="0070C0"/>
                </a:solidFill>
              </a:rPr>
              <a:t>SELECT </a:t>
            </a:r>
            <a:r>
              <a:rPr lang="en-US" sz="1600" b="1" dirty="0" err="1">
                <a:solidFill>
                  <a:srgbClr val="0070C0"/>
                </a:solidFill>
              </a:rPr>
              <a:t>b.bowler</a:t>
            </a:r>
            <a:r>
              <a:rPr lang="en-US" sz="1600" b="1" dirty="0">
                <a:solidFill>
                  <a:srgbClr val="0070C0"/>
                </a:solidFill>
              </a:rPr>
              <a:t>, COUNT(*) AS </a:t>
            </a:r>
            <a:r>
              <a:rPr lang="en-US" sz="1600" b="1" dirty="0" err="1">
                <a:solidFill>
                  <a:srgbClr val="0070C0"/>
                </a:solidFill>
              </a:rPr>
              <a:t>balls_bowled</a:t>
            </a:r>
            <a:r>
              <a:rPr lang="en-US" sz="1600" b="1" dirty="0">
                <a:solidFill>
                  <a:srgbClr val="0070C0"/>
                </a:solidFill>
              </a:rPr>
              <a:t>,</a:t>
            </a:r>
          </a:p>
          <a:p>
            <a:pPr>
              <a:lnSpc>
                <a:spcPct val="120000"/>
              </a:lnSpc>
            </a:pPr>
            <a:r>
              <a:rPr lang="en-US" sz="1600" b="1" dirty="0">
                <a:solidFill>
                  <a:srgbClr val="0070C0"/>
                </a:solidFill>
              </a:rPr>
              <a:t>COUNT(CASE WHEN </a:t>
            </a:r>
            <a:r>
              <a:rPr lang="en-US" sz="1600" b="1" dirty="0" err="1">
                <a:solidFill>
                  <a:srgbClr val="0070C0"/>
                </a:solidFill>
              </a:rPr>
              <a:t>b.is_wicket</a:t>
            </a:r>
            <a:r>
              <a:rPr lang="en-US" sz="1600" b="1" dirty="0">
                <a:solidFill>
                  <a:srgbClr val="0070C0"/>
                </a:solidFill>
              </a:rPr>
              <a:t> = 1 AND </a:t>
            </a:r>
            <a:r>
              <a:rPr lang="en-US" sz="1600" b="1" dirty="0" err="1">
                <a:solidFill>
                  <a:srgbClr val="0070C0"/>
                </a:solidFill>
              </a:rPr>
              <a:t>b.dismissal_kind</a:t>
            </a:r>
            <a:r>
              <a:rPr lang="en-US" sz="1600" b="1" dirty="0">
                <a:solidFill>
                  <a:srgbClr val="0070C0"/>
                </a:solidFill>
              </a:rPr>
              <a:t> NOT IN ('run out', 'retired hurt', 'obstructing the field') THEN 1 END)</a:t>
            </a:r>
          </a:p>
          <a:p>
            <a:pPr>
              <a:lnSpc>
                <a:spcPct val="120000"/>
              </a:lnSpc>
            </a:pPr>
            <a:r>
              <a:rPr lang="en-US" sz="1600" b="1" dirty="0">
                <a:solidFill>
                  <a:srgbClr val="0070C0"/>
                </a:solidFill>
              </a:rPr>
              <a:t>AS </a:t>
            </a:r>
            <a:r>
              <a:rPr lang="en-US" sz="1600" b="1" dirty="0" err="1">
                <a:solidFill>
                  <a:srgbClr val="0070C0"/>
                </a:solidFill>
              </a:rPr>
              <a:t>wickets_taken</a:t>
            </a:r>
            <a:r>
              <a:rPr lang="en-US" sz="1600" b="1" dirty="0">
                <a:solidFill>
                  <a:srgbClr val="0070C0"/>
                </a:solidFill>
              </a:rPr>
              <a:t>,</a:t>
            </a:r>
          </a:p>
          <a:p>
            <a:pPr>
              <a:lnSpc>
                <a:spcPct val="120000"/>
              </a:lnSpc>
            </a:pPr>
            <a:r>
              <a:rPr lang="en-US" sz="1600" b="1" dirty="0">
                <a:solidFill>
                  <a:srgbClr val="0070C0"/>
                </a:solidFill>
              </a:rPr>
              <a:t>COUNT(*) * 1.0 / NULLIF(COUNT(CASE WHEN </a:t>
            </a:r>
            <a:r>
              <a:rPr lang="en-US" sz="1600" b="1" dirty="0" err="1">
                <a:solidFill>
                  <a:srgbClr val="0070C0"/>
                </a:solidFill>
              </a:rPr>
              <a:t>b.is_wicket</a:t>
            </a:r>
            <a:r>
              <a:rPr lang="en-US" sz="1600" b="1" dirty="0">
                <a:solidFill>
                  <a:srgbClr val="0070C0"/>
                </a:solidFill>
              </a:rPr>
              <a:t> = 1 AND </a:t>
            </a:r>
          </a:p>
          <a:p>
            <a:pPr>
              <a:lnSpc>
                <a:spcPct val="120000"/>
              </a:lnSpc>
            </a:pPr>
            <a:r>
              <a:rPr lang="en-US" sz="1600" b="1" dirty="0" err="1">
                <a:solidFill>
                  <a:srgbClr val="0070C0"/>
                </a:solidFill>
              </a:rPr>
              <a:t>b.dismissal_kind</a:t>
            </a:r>
            <a:r>
              <a:rPr lang="en-US" sz="1600" b="1" dirty="0">
                <a:solidFill>
                  <a:srgbClr val="0070C0"/>
                </a:solidFill>
              </a:rPr>
              <a:t> NOT IN ('run out', 'retired hurt', 'obstructing the field') THEN 1 END), 2) AS </a:t>
            </a:r>
            <a:r>
              <a:rPr lang="en-US" sz="1600" b="1" dirty="0" err="1">
                <a:solidFill>
                  <a:srgbClr val="0070C0"/>
                </a:solidFill>
              </a:rPr>
              <a:t>bowling_strike_rate</a:t>
            </a:r>
            <a:endParaRPr lang="en-US" sz="1600" b="1" dirty="0">
              <a:solidFill>
                <a:srgbClr val="0070C0"/>
              </a:solidFill>
            </a:endParaRPr>
          </a:p>
          <a:p>
            <a:pPr>
              <a:lnSpc>
                <a:spcPct val="120000"/>
              </a:lnSpc>
            </a:pPr>
            <a:r>
              <a:rPr lang="en-US" sz="1600" b="1" dirty="0">
                <a:solidFill>
                  <a:srgbClr val="0070C0"/>
                </a:solidFill>
              </a:rPr>
              <a:t>FROM </a:t>
            </a:r>
            <a:r>
              <a:rPr lang="en-US" sz="1600" b="1" dirty="0" err="1">
                <a:solidFill>
                  <a:srgbClr val="0070C0"/>
                </a:solidFill>
              </a:rPr>
              <a:t>IPL_Ball</a:t>
            </a:r>
            <a:r>
              <a:rPr lang="en-US" sz="1600" b="1" dirty="0">
                <a:solidFill>
                  <a:srgbClr val="0070C0"/>
                </a:solidFill>
              </a:rPr>
              <a:t> b</a:t>
            </a:r>
          </a:p>
          <a:p>
            <a:pPr>
              <a:lnSpc>
                <a:spcPct val="120000"/>
              </a:lnSpc>
            </a:pPr>
            <a:r>
              <a:rPr lang="en-US" sz="1600" b="1" dirty="0">
                <a:solidFill>
                  <a:srgbClr val="0070C0"/>
                </a:solidFill>
              </a:rPr>
              <a:t>GROUP BY </a:t>
            </a:r>
            <a:r>
              <a:rPr lang="en-US" sz="1600" b="1" dirty="0" err="1">
                <a:solidFill>
                  <a:srgbClr val="0070C0"/>
                </a:solidFill>
              </a:rPr>
              <a:t>b.bowler</a:t>
            </a:r>
            <a:endParaRPr lang="en-US" sz="1600" b="1" dirty="0">
              <a:solidFill>
                <a:srgbClr val="0070C0"/>
              </a:solidFill>
            </a:endParaRPr>
          </a:p>
          <a:p>
            <a:pPr>
              <a:lnSpc>
                <a:spcPct val="120000"/>
              </a:lnSpc>
            </a:pPr>
            <a:r>
              <a:rPr lang="en-US" sz="1600" b="1" dirty="0">
                <a:solidFill>
                  <a:srgbClr val="0070C0"/>
                </a:solidFill>
              </a:rPr>
              <a:t>HAVING COUNT(*) &gt;= 500</a:t>
            </a:r>
          </a:p>
          <a:p>
            <a:pPr>
              <a:lnSpc>
                <a:spcPct val="120000"/>
              </a:lnSpc>
            </a:pPr>
            <a:r>
              <a:rPr lang="en-US" sz="1600" b="1" dirty="0">
                <a:solidFill>
                  <a:srgbClr val="0070C0"/>
                </a:solidFill>
              </a:rPr>
              <a:t>ORDER BY </a:t>
            </a:r>
            <a:r>
              <a:rPr lang="en-US" sz="1600" b="1" dirty="0" err="1">
                <a:solidFill>
                  <a:srgbClr val="0070C0"/>
                </a:solidFill>
              </a:rPr>
              <a:t>bowling_strike_rate</a:t>
            </a:r>
            <a:endParaRPr lang="en-US" sz="1600" b="1" dirty="0">
              <a:solidFill>
                <a:srgbClr val="0070C0"/>
              </a:solidFill>
            </a:endParaRPr>
          </a:p>
          <a:p>
            <a:pPr>
              <a:lnSpc>
                <a:spcPct val="120000"/>
              </a:lnSpc>
            </a:pPr>
            <a:r>
              <a:rPr lang="en-US" sz="1600" b="1" dirty="0">
                <a:solidFill>
                  <a:srgbClr val="0070C0"/>
                </a:solidFill>
              </a:rPr>
              <a:t>LIMIT 10;</a:t>
            </a:r>
            <a:endParaRPr lang="en-IN" sz="1600" b="1" dirty="0">
              <a:solidFill>
                <a:srgbClr val="0070C0"/>
              </a:solidFill>
            </a:endParaRPr>
          </a:p>
        </p:txBody>
      </p:sp>
      <p:sp>
        <p:nvSpPr>
          <p:cNvPr id="8" name="TextBox 7">
            <a:extLst>
              <a:ext uri="{FF2B5EF4-FFF2-40B4-BE49-F238E27FC236}">
                <a16:creationId xmlns:a16="http://schemas.microsoft.com/office/drawing/2014/main" id="{A480754F-29CA-A3D6-0501-582A927A90AE}"/>
              </a:ext>
            </a:extLst>
          </p:cNvPr>
          <p:cNvSpPr txBox="1"/>
          <p:nvPr/>
        </p:nvSpPr>
        <p:spPr>
          <a:xfrm>
            <a:off x="263771" y="203200"/>
            <a:ext cx="5635640"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5</a:t>
            </a:r>
            <a:r>
              <a:rPr lang="en-IN" sz="2000" b="1" dirty="0">
                <a:solidFill>
                  <a:schemeClr val="tx1"/>
                </a:solidFill>
              </a:rPr>
              <a:t>: </a:t>
            </a:r>
          </a:p>
          <a:p>
            <a:pPr algn="just"/>
            <a:r>
              <a:rPr lang="en-US" b="1" dirty="0"/>
              <a:t>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b="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90665074"/>
              </p:ext>
            </p:extLst>
          </p:nvPr>
        </p:nvGraphicFramePr>
        <p:xfrm>
          <a:off x="6363852" y="203200"/>
          <a:ext cx="5578763" cy="2491544"/>
        </p:xfrm>
        <a:graphic>
          <a:graphicData uri="http://schemas.openxmlformats.org/drawingml/2006/table">
            <a:tbl>
              <a:tblPr>
                <a:tableStyleId>{5C22544A-7EE6-4342-B048-85BDC9FD1C3A}</a:tableStyleId>
              </a:tblPr>
              <a:tblGrid>
                <a:gridCol w="1426286">
                  <a:extLst>
                    <a:ext uri="{9D8B030D-6E8A-4147-A177-3AD203B41FA5}">
                      <a16:colId xmlns:a16="http://schemas.microsoft.com/office/drawing/2014/main" val="847494159"/>
                    </a:ext>
                  </a:extLst>
                </a:gridCol>
                <a:gridCol w="1173526">
                  <a:extLst>
                    <a:ext uri="{9D8B030D-6E8A-4147-A177-3AD203B41FA5}">
                      <a16:colId xmlns:a16="http://schemas.microsoft.com/office/drawing/2014/main" val="2705407528"/>
                    </a:ext>
                  </a:extLst>
                </a:gridCol>
                <a:gridCol w="1245743">
                  <a:extLst>
                    <a:ext uri="{9D8B030D-6E8A-4147-A177-3AD203B41FA5}">
                      <a16:colId xmlns:a16="http://schemas.microsoft.com/office/drawing/2014/main" val="2451929439"/>
                    </a:ext>
                  </a:extLst>
                </a:gridCol>
                <a:gridCol w="1733208">
                  <a:extLst>
                    <a:ext uri="{9D8B030D-6E8A-4147-A177-3AD203B41FA5}">
                      <a16:colId xmlns:a16="http://schemas.microsoft.com/office/drawing/2014/main" val="1216006105"/>
                    </a:ext>
                  </a:extLst>
                </a:gridCol>
              </a:tblGrid>
              <a:tr h="294444">
                <a:tc>
                  <a:txBody>
                    <a:bodyPr/>
                    <a:lstStyle/>
                    <a:p>
                      <a:pPr algn="ctr" fontAlgn="ctr"/>
                      <a:r>
                        <a:rPr lang="en-GB" sz="1400" b="1" u="none" strike="noStrike" dirty="0">
                          <a:effectLst/>
                        </a:rPr>
                        <a:t>bowler</a:t>
                      </a:r>
                      <a:endParaRPr lang="en-GB"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GB" sz="1400" b="1" u="none" strike="noStrike">
                          <a:effectLst/>
                        </a:rPr>
                        <a:t>balls_bowled</a:t>
                      </a:r>
                      <a:endParaRPr lang="en-GB" sz="14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GB" sz="1400" b="1" u="none" strike="noStrike">
                          <a:effectLst/>
                        </a:rPr>
                        <a:t>wickets_taken</a:t>
                      </a:r>
                      <a:endParaRPr lang="en-GB" sz="14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GB" sz="1400" b="1" u="none" strike="noStrike">
                          <a:effectLst/>
                        </a:rPr>
                        <a:t>bowling_strike_rate</a:t>
                      </a:r>
                      <a:endParaRPr lang="en-GB" sz="14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66201014"/>
                  </a:ext>
                </a:extLst>
              </a:tr>
              <a:tr h="213472">
                <a:tc>
                  <a:txBody>
                    <a:bodyPr/>
                    <a:lstStyle/>
                    <a:p>
                      <a:pPr algn="l" fontAlgn="b"/>
                      <a:r>
                        <a:rPr lang="en-GB" sz="1400" b="1" u="none" strike="noStrike" dirty="0">
                          <a:effectLst/>
                        </a:rPr>
                        <a:t>K </a:t>
                      </a:r>
                      <a:r>
                        <a:rPr lang="en-GB" sz="1400" b="1" u="none" strike="noStrike" dirty="0" err="1">
                          <a:effectLst/>
                        </a:rPr>
                        <a:t>Rabada</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840</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61</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13.77</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6544145"/>
                  </a:ext>
                </a:extLst>
              </a:tr>
              <a:tr h="213472">
                <a:tc>
                  <a:txBody>
                    <a:bodyPr/>
                    <a:lstStyle/>
                    <a:p>
                      <a:pPr algn="l" fontAlgn="b"/>
                      <a:r>
                        <a:rPr lang="en-GB" sz="1400" b="1" u="none" strike="noStrike" dirty="0">
                          <a:effectLst/>
                        </a:rPr>
                        <a:t>AJ </a:t>
                      </a:r>
                      <a:r>
                        <a:rPr lang="en-GB" sz="1400" b="1" u="none" strike="noStrike" dirty="0" err="1">
                          <a:effectLst/>
                        </a:rPr>
                        <a:t>Tye</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645</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40</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16.13</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0218884"/>
                  </a:ext>
                </a:extLst>
              </a:tr>
              <a:tr h="213472">
                <a:tc>
                  <a:txBody>
                    <a:bodyPr/>
                    <a:lstStyle/>
                    <a:p>
                      <a:pPr algn="l" fontAlgn="b"/>
                      <a:r>
                        <a:rPr lang="en-GB" sz="1400" b="1" u="none" strike="noStrike">
                          <a:effectLst/>
                        </a:rPr>
                        <a:t>DE Bollinger</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600</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37</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16.22</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6413047"/>
                  </a:ext>
                </a:extLst>
              </a:tr>
              <a:tr h="213472">
                <a:tc>
                  <a:txBody>
                    <a:bodyPr/>
                    <a:lstStyle/>
                    <a:p>
                      <a:pPr algn="l" fontAlgn="b"/>
                      <a:r>
                        <a:rPr lang="en-GB" sz="1400" b="1" u="none" strike="noStrike" dirty="0">
                          <a:effectLst/>
                        </a:rPr>
                        <a:t>Imran Tahir</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1314</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80</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16.43</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92880868"/>
                  </a:ext>
                </a:extLst>
              </a:tr>
              <a:tr h="213472">
                <a:tc>
                  <a:txBody>
                    <a:bodyPr/>
                    <a:lstStyle/>
                    <a:p>
                      <a:pPr algn="l" fontAlgn="b"/>
                      <a:r>
                        <a:rPr lang="en-GB" sz="1400" b="1" u="none" strike="noStrike" dirty="0">
                          <a:effectLst/>
                        </a:rPr>
                        <a:t>SL </a:t>
                      </a:r>
                      <a:r>
                        <a:rPr lang="en-GB" sz="1400" b="1" u="none" strike="noStrike" dirty="0" err="1">
                          <a:effectLst/>
                        </a:rPr>
                        <a:t>Malinga</a:t>
                      </a:r>
                      <a:endParaRPr lang="en-GB" sz="1400" b="1" i="0" u="none" strike="noStrike" dirty="0">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2974</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170</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17.49</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7110978"/>
                  </a:ext>
                </a:extLst>
              </a:tr>
              <a:tr h="213472">
                <a:tc>
                  <a:txBody>
                    <a:bodyPr/>
                    <a:lstStyle/>
                    <a:p>
                      <a:pPr algn="l" fontAlgn="b"/>
                      <a:r>
                        <a:rPr lang="en-GB" sz="1400" b="1" u="none" strike="noStrike">
                          <a:effectLst/>
                        </a:rPr>
                        <a:t>S Aravind</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788</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45</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a:effectLst/>
                        </a:rPr>
                        <a:t>17.51</a:t>
                      </a:r>
                      <a:endParaRPr lang="en-GB"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956828"/>
                  </a:ext>
                </a:extLst>
              </a:tr>
              <a:tr h="213472">
                <a:tc>
                  <a:txBody>
                    <a:bodyPr/>
                    <a:lstStyle/>
                    <a:p>
                      <a:pPr algn="l" fontAlgn="b"/>
                      <a:r>
                        <a:rPr lang="en-GB" sz="1400" b="1" u="none" strike="noStrike">
                          <a:effectLst/>
                        </a:rPr>
                        <a:t>MA Starc</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dirty="0">
                          <a:effectLst/>
                        </a:rPr>
                        <a:t>612</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dirty="0">
                          <a:effectLst/>
                        </a:rPr>
                        <a:t>34</a:t>
                      </a:r>
                      <a:endParaRPr lang="en-GB"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18.00</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58155021"/>
                  </a:ext>
                </a:extLst>
              </a:tr>
              <a:tr h="213472">
                <a:tc>
                  <a:txBody>
                    <a:bodyPr/>
                    <a:lstStyle/>
                    <a:p>
                      <a:pPr algn="l" fontAlgn="b"/>
                      <a:r>
                        <a:rPr lang="en-GB" sz="1400" b="1" u="none" strike="noStrike">
                          <a:effectLst/>
                        </a:rPr>
                        <a:t>YS Chahal</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2188</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121</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18.08</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4718174"/>
                  </a:ext>
                </a:extLst>
              </a:tr>
              <a:tr h="213472">
                <a:tc>
                  <a:txBody>
                    <a:bodyPr/>
                    <a:lstStyle/>
                    <a:p>
                      <a:pPr algn="l" fontAlgn="b"/>
                      <a:r>
                        <a:rPr lang="en-GB" sz="1400" b="1" u="none" strike="noStrike">
                          <a:effectLst/>
                        </a:rPr>
                        <a:t>KK Cooper</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600</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33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18.18</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838411"/>
                  </a:ext>
                </a:extLst>
              </a:tr>
              <a:tr h="213472">
                <a:tc>
                  <a:txBody>
                    <a:bodyPr/>
                    <a:lstStyle/>
                    <a:p>
                      <a:pPr algn="l" fontAlgn="b"/>
                      <a:r>
                        <a:rPr lang="en-GB" sz="1400" b="1" u="none" strike="noStrike">
                          <a:effectLst/>
                        </a:rPr>
                        <a:t>TA Boult</a:t>
                      </a:r>
                      <a:endParaRPr lang="en-GB" sz="1400" b="1"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GB" sz="1400" b="1" u="none" strike="noStrike">
                          <a:effectLst/>
                        </a:rPr>
                        <a:t>1152</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400" b="1" u="none" strike="noStrike">
                          <a:effectLst/>
                        </a:rPr>
                        <a:t>63</a:t>
                      </a:r>
                      <a:endParaRPr lang="en-GB"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400" b="1" u="none" strike="noStrike" dirty="0">
                          <a:effectLst/>
                        </a:rPr>
                        <a:t>18.29</a:t>
                      </a:r>
                      <a:endParaRPr lang="en-GB"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3081458"/>
                  </a:ext>
                </a:extLst>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4038414996"/>
              </p:ext>
            </p:extLst>
          </p:nvPr>
        </p:nvGraphicFramePr>
        <p:xfrm>
          <a:off x="6363851" y="2926339"/>
          <a:ext cx="5578763" cy="37975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903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B6CF20-92B2-207E-D0DE-83ACF081FA73}"/>
              </a:ext>
            </a:extLst>
          </p:cNvPr>
          <p:cNvSpPr>
            <a:spLocks noGrp="1"/>
          </p:cNvSpPr>
          <p:nvPr>
            <p:ph type="subTitle" idx="1"/>
          </p:nvPr>
        </p:nvSpPr>
        <p:spPr>
          <a:xfrm>
            <a:off x="263771" y="2694744"/>
            <a:ext cx="5650802" cy="402918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nSpc>
                <a:spcPct val="120000"/>
              </a:lnSpc>
            </a:pPr>
            <a:r>
              <a:rPr lang="en-US" sz="1600" b="1" dirty="0">
                <a:solidFill>
                  <a:srgbClr val="0070C0"/>
                </a:solidFill>
              </a:rPr>
              <a:t>WITH </a:t>
            </a:r>
            <a:r>
              <a:rPr lang="en-US" sz="1600" b="1" dirty="0" err="1">
                <a:solidFill>
                  <a:srgbClr val="0070C0"/>
                </a:solidFill>
              </a:rPr>
              <a:t>BattingStats</a:t>
            </a:r>
            <a:r>
              <a:rPr lang="en-US" sz="1600" b="1" dirty="0">
                <a:solidFill>
                  <a:srgbClr val="0070C0"/>
                </a:solidFill>
              </a:rPr>
              <a:t> AS (SELECT </a:t>
            </a:r>
            <a:r>
              <a:rPr lang="en-US" sz="1600" b="1" dirty="0" err="1">
                <a:solidFill>
                  <a:srgbClr val="0070C0"/>
                </a:solidFill>
              </a:rPr>
              <a:t>batsman,COUNT</a:t>
            </a:r>
            <a:r>
              <a:rPr lang="en-US" sz="1600" b="1" dirty="0">
                <a:solidFill>
                  <a:srgbClr val="0070C0"/>
                </a:solidFill>
              </a:rPr>
              <a:t>(*) AS </a:t>
            </a:r>
            <a:r>
              <a:rPr lang="en-US" sz="1600" b="1" dirty="0" err="1">
                <a:solidFill>
                  <a:srgbClr val="0070C0"/>
                </a:solidFill>
              </a:rPr>
              <a:t>balls_faced</a:t>
            </a:r>
            <a:r>
              <a:rPr lang="en-US" sz="1600" b="1" dirty="0">
                <a:solidFill>
                  <a:srgbClr val="0070C0"/>
                </a:solidFill>
              </a:rPr>
              <a:t>,    SUM(</a:t>
            </a:r>
            <a:r>
              <a:rPr lang="en-US" sz="1600" b="1" dirty="0" err="1">
                <a:solidFill>
                  <a:srgbClr val="0070C0"/>
                </a:solidFill>
              </a:rPr>
              <a:t>batsman_runs</a:t>
            </a:r>
            <a:r>
              <a:rPr lang="en-US" sz="1600" b="1" dirty="0">
                <a:solidFill>
                  <a:srgbClr val="0070C0"/>
                </a:solidFill>
              </a:rPr>
              <a:t>) AS </a:t>
            </a:r>
            <a:r>
              <a:rPr lang="en-US" sz="1600" b="1" dirty="0" err="1">
                <a:solidFill>
                  <a:srgbClr val="0070C0"/>
                </a:solidFill>
              </a:rPr>
              <a:t>runs_scored</a:t>
            </a:r>
            <a:r>
              <a:rPr lang="en-US" sz="1600" b="1" dirty="0">
                <a:solidFill>
                  <a:srgbClr val="0070C0"/>
                </a:solidFill>
              </a:rPr>
              <a:t>,    (SUM(</a:t>
            </a:r>
            <a:r>
              <a:rPr lang="en-US" sz="1600" b="1" dirty="0" err="1">
                <a:solidFill>
                  <a:srgbClr val="0070C0"/>
                </a:solidFill>
              </a:rPr>
              <a:t>batsman_runs</a:t>
            </a:r>
            <a:r>
              <a:rPr lang="en-US" sz="1600" b="1" dirty="0">
                <a:solidFill>
                  <a:srgbClr val="0070C0"/>
                </a:solidFill>
              </a:rPr>
              <a:t>) * 1.0 / COUNT(*)) * 100 AS </a:t>
            </a:r>
            <a:r>
              <a:rPr lang="en-US" sz="1600" b="1" dirty="0" err="1">
                <a:solidFill>
                  <a:srgbClr val="0070C0"/>
                </a:solidFill>
              </a:rPr>
              <a:t>batting_strike_rate</a:t>
            </a:r>
            <a:r>
              <a:rPr lang="en-US" sz="1600" b="1" dirty="0">
                <a:solidFill>
                  <a:srgbClr val="0070C0"/>
                </a:solidFill>
              </a:rPr>
              <a:t> FROM </a:t>
            </a:r>
            <a:r>
              <a:rPr lang="en-US" sz="1600" b="1" dirty="0" err="1">
                <a:solidFill>
                  <a:srgbClr val="0070C0"/>
                </a:solidFill>
              </a:rPr>
              <a:t>IPL_Ball</a:t>
            </a:r>
            <a:r>
              <a:rPr lang="en-US" sz="1600" b="1" dirty="0">
                <a:solidFill>
                  <a:srgbClr val="0070C0"/>
                </a:solidFill>
              </a:rPr>
              <a:t> GROUP BY batsman HAVING COUNT(*) &gt;= 500),</a:t>
            </a:r>
            <a:r>
              <a:rPr lang="en-US" sz="1600" b="1" dirty="0" err="1">
                <a:solidFill>
                  <a:srgbClr val="0070C0"/>
                </a:solidFill>
              </a:rPr>
              <a:t>BowlingStats</a:t>
            </a:r>
            <a:r>
              <a:rPr lang="en-US" sz="1600" b="1" dirty="0">
                <a:solidFill>
                  <a:srgbClr val="0070C0"/>
                </a:solidFill>
              </a:rPr>
              <a:t> AS (SELECT </a:t>
            </a:r>
            <a:r>
              <a:rPr lang="en-US" sz="1600" b="1" dirty="0" err="1">
                <a:solidFill>
                  <a:srgbClr val="0070C0"/>
                </a:solidFill>
              </a:rPr>
              <a:t>bowler,COUNT</a:t>
            </a:r>
            <a:r>
              <a:rPr lang="en-US" sz="1600" b="1" dirty="0">
                <a:solidFill>
                  <a:srgbClr val="0070C0"/>
                </a:solidFill>
              </a:rPr>
              <a:t>(*) AS </a:t>
            </a:r>
            <a:r>
              <a:rPr lang="en-US" sz="1600" b="1" dirty="0" err="1">
                <a:solidFill>
                  <a:srgbClr val="0070C0"/>
                </a:solidFill>
              </a:rPr>
              <a:t>balls_bowled,COUNT</a:t>
            </a:r>
            <a:r>
              <a:rPr lang="en-US" sz="1600" b="1" dirty="0">
                <a:solidFill>
                  <a:srgbClr val="0070C0"/>
                </a:solidFill>
              </a:rPr>
              <a:t>(CASE WHEN </a:t>
            </a:r>
            <a:r>
              <a:rPr lang="en-US" sz="1600" b="1" dirty="0" err="1">
                <a:solidFill>
                  <a:srgbClr val="0070C0"/>
                </a:solidFill>
              </a:rPr>
              <a:t>is_wicket</a:t>
            </a:r>
            <a:r>
              <a:rPr lang="en-US" sz="1600" b="1" dirty="0">
                <a:solidFill>
                  <a:srgbClr val="0070C0"/>
                </a:solidFill>
              </a:rPr>
              <a:t> = 1 AND </a:t>
            </a:r>
            <a:r>
              <a:rPr lang="en-US" sz="1600" b="1" dirty="0" err="1">
                <a:solidFill>
                  <a:srgbClr val="0070C0"/>
                </a:solidFill>
              </a:rPr>
              <a:t>dismissal_kind</a:t>
            </a:r>
            <a:r>
              <a:rPr lang="en-US" sz="1600" b="1" dirty="0">
                <a:solidFill>
                  <a:srgbClr val="0070C0"/>
                </a:solidFill>
              </a:rPr>
              <a:t> NOT IN ('run out', 'retired hurt', 'obstructing the field') THEN 1 END) AS  </a:t>
            </a:r>
            <a:r>
              <a:rPr lang="en-US" sz="1600" b="1" dirty="0" err="1">
                <a:solidFill>
                  <a:srgbClr val="0070C0"/>
                </a:solidFill>
              </a:rPr>
              <a:t>wickets_taken</a:t>
            </a:r>
            <a:r>
              <a:rPr lang="en-US" sz="1600" b="1" dirty="0">
                <a:solidFill>
                  <a:srgbClr val="0070C0"/>
                </a:solidFill>
              </a:rPr>
              <a:t>,(COUNT(*) * 1.0 / NULLIF(COUNT(CASE WHEN </a:t>
            </a:r>
            <a:r>
              <a:rPr lang="en-US" sz="1600" b="1" dirty="0" err="1">
                <a:solidFill>
                  <a:srgbClr val="0070C0"/>
                </a:solidFill>
              </a:rPr>
              <a:t>is_wicket</a:t>
            </a:r>
            <a:r>
              <a:rPr lang="en-US" sz="1600" b="1" dirty="0">
                <a:solidFill>
                  <a:srgbClr val="0070C0"/>
                </a:solidFill>
              </a:rPr>
              <a:t> = 1 AND </a:t>
            </a:r>
            <a:r>
              <a:rPr lang="en-US" sz="1600" b="1" dirty="0" err="1">
                <a:solidFill>
                  <a:srgbClr val="0070C0"/>
                </a:solidFill>
              </a:rPr>
              <a:t>dismissal_kind</a:t>
            </a:r>
            <a:r>
              <a:rPr lang="en-US" sz="1600" b="1" dirty="0">
                <a:solidFill>
                  <a:srgbClr val="0070C0"/>
                </a:solidFill>
              </a:rPr>
              <a:t> NOT IN ('run out', 'retired hurt', 'obstructing the field')	THEN 1 END), 0)) AS </a:t>
            </a:r>
            <a:r>
              <a:rPr lang="en-US" sz="1600" b="1" dirty="0" err="1">
                <a:solidFill>
                  <a:srgbClr val="0070C0"/>
                </a:solidFill>
              </a:rPr>
              <a:t>bowling_strike_rate</a:t>
            </a:r>
            <a:r>
              <a:rPr lang="en-US" sz="1600" b="1" dirty="0">
                <a:solidFill>
                  <a:srgbClr val="0070C0"/>
                </a:solidFill>
              </a:rPr>
              <a:t> FROM </a:t>
            </a:r>
            <a:r>
              <a:rPr lang="en-US" sz="1600" b="1" dirty="0" err="1">
                <a:solidFill>
                  <a:srgbClr val="0070C0"/>
                </a:solidFill>
              </a:rPr>
              <a:t>IPL_Ball</a:t>
            </a:r>
            <a:r>
              <a:rPr lang="en-US" sz="1600" b="1" dirty="0">
                <a:solidFill>
                  <a:srgbClr val="0070C0"/>
                </a:solidFill>
              </a:rPr>
              <a:t> GROUP BY bowler HAVING COUNT(*) &gt;= 300) SELECT b.batsman,b.balls_faced,b.runs_scored,b.batting_strike_rate,bo.balls_bowled,bo.wickets_taken,bo.bowling_strike_rateFROM  </a:t>
            </a:r>
            <a:r>
              <a:rPr lang="en-US" sz="1600" b="1" dirty="0" err="1">
                <a:solidFill>
                  <a:srgbClr val="0070C0"/>
                </a:solidFill>
              </a:rPr>
              <a:t>BattingStats</a:t>
            </a:r>
            <a:r>
              <a:rPr lang="en-US" sz="1600" b="1" dirty="0">
                <a:solidFill>
                  <a:srgbClr val="0070C0"/>
                </a:solidFill>
              </a:rPr>
              <a:t> b JOIN </a:t>
            </a:r>
            <a:r>
              <a:rPr lang="en-US" sz="1600" b="1" dirty="0" err="1">
                <a:solidFill>
                  <a:srgbClr val="0070C0"/>
                </a:solidFill>
              </a:rPr>
              <a:t>BowlingStats</a:t>
            </a:r>
            <a:r>
              <a:rPr lang="en-US" sz="1600" b="1" dirty="0">
                <a:solidFill>
                  <a:srgbClr val="0070C0"/>
                </a:solidFill>
              </a:rPr>
              <a:t> </a:t>
            </a:r>
            <a:r>
              <a:rPr lang="en-US" sz="1600" b="1" dirty="0" err="1">
                <a:solidFill>
                  <a:srgbClr val="0070C0"/>
                </a:solidFill>
              </a:rPr>
              <a:t>bo</a:t>
            </a:r>
            <a:r>
              <a:rPr lang="en-US" sz="1600" b="1" dirty="0">
                <a:solidFill>
                  <a:srgbClr val="0070C0"/>
                </a:solidFill>
              </a:rPr>
              <a:t> ON </a:t>
            </a:r>
            <a:r>
              <a:rPr lang="en-US" sz="1600" b="1" dirty="0" err="1">
                <a:solidFill>
                  <a:srgbClr val="0070C0"/>
                </a:solidFill>
              </a:rPr>
              <a:t>b.batsman</a:t>
            </a:r>
            <a:r>
              <a:rPr lang="en-US" sz="1600" b="1" dirty="0">
                <a:solidFill>
                  <a:srgbClr val="0070C0"/>
                </a:solidFill>
              </a:rPr>
              <a:t> = </a:t>
            </a:r>
            <a:r>
              <a:rPr lang="en-US" sz="1600" b="1" dirty="0" err="1">
                <a:solidFill>
                  <a:srgbClr val="0070C0"/>
                </a:solidFill>
              </a:rPr>
              <a:t>bo.bowler</a:t>
            </a:r>
            <a:r>
              <a:rPr lang="en-US" sz="1600" b="1" dirty="0">
                <a:solidFill>
                  <a:srgbClr val="0070C0"/>
                </a:solidFill>
              </a:rPr>
              <a:t> ORDER BY </a:t>
            </a:r>
            <a:r>
              <a:rPr lang="en-US" sz="1600" b="1" dirty="0" err="1">
                <a:solidFill>
                  <a:srgbClr val="0070C0"/>
                </a:solidFill>
              </a:rPr>
              <a:t>runs_scored</a:t>
            </a:r>
            <a:r>
              <a:rPr lang="en-US" sz="1600" b="1" dirty="0">
                <a:solidFill>
                  <a:srgbClr val="0070C0"/>
                </a:solidFill>
              </a:rPr>
              <a:t> DESC ,(</a:t>
            </a:r>
            <a:r>
              <a:rPr lang="en-US" sz="1600" b="1" dirty="0" err="1">
                <a:solidFill>
                  <a:srgbClr val="0070C0"/>
                </a:solidFill>
              </a:rPr>
              <a:t>b.batting_strike_rate</a:t>
            </a:r>
            <a:r>
              <a:rPr lang="en-US" sz="1600" b="1" dirty="0">
                <a:solidFill>
                  <a:srgbClr val="0070C0"/>
                </a:solidFill>
              </a:rPr>
              <a:t> + </a:t>
            </a:r>
            <a:r>
              <a:rPr lang="en-US" sz="1600" b="1" dirty="0" err="1">
                <a:solidFill>
                  <a:srgbClr val="0070C0"/>
                </a:solidFill>
              </a:rPr>
              <a:t>bo.bowling_strike_rate</a:t>
            </a:r>
            <a:r>
              <a:rPr lang="en-US" sz="1600" b="1">
                <a:solidFill>
                  <a:srgbClr val="0070C0"/>
                </a:solidFill>
              </a:rPr>
              <a:t>) DESC LIMIT </a:t>
            </a:r>
            <a:r>
              <a:rPr lang="en-US" sz="1600" b="1" dirty="0">
                <a:solidFill>
                  <a:srgbClr val="0070C0"/>
                </a:solidFill>
              </a:rPr>
              <a:t>10;</a:t>
            </a:r>
            <a:endParaRPr lang="en-IN" sz="1600" b="1" dirty="0">
              <a:solidFill>
                <a:srgbClr val="0070C0"/>
              </a:solidFill>
            </a:endParaRPr>
          </a:p>
        </p:txBody>
      </p:sp>
      <p:sp>
        <p:nvSpPr>
          <p:cNvPr id="8" name="TextBox 7">
            <a:extLst>
              <a:ext uri="{FF2B5EF4-FFF2-40B4-BE49-F238E27FC236}">
                <a16:creationId xmlns:a16="http://schemas.microsoft.com/office/drawing/2014/main" id="{A480754F-29CA-A3D6-0501-582A927A90AE}"/>
              </a:ext>
            </a:extLst>
          </p:cNvPr>
          <p:cNvSpPr txBox="1"/>
          <p:nvPr/>
        </p:nvSpPr>
        <p:spPr>
          <a:xfrm>
            <a:off x="263771" y="203200"/>
            <a:ext cx="5635640" cy="23391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6</a:t>
            </a:r>
            <a:r>
              <a:rPr lang="en-IN" sz="2000" b="1" dirty="0">
                <a:solidFill>
                  <a:schemeClr val="tx1"/>
                </a:solidFill>
              </a:rPr>
              <a:t>: </a:t>
            </a:r>
          </a:p>
          <a:p>
            <a:pPr algn="just"/>
            <a:r>
              <a:rPr lang="en-US" b="1" dirty="0"/>
              <a:t>get 2-3 </a:t>
            </a:r>
            <a:r>
              <a:rPr lang="en-US" b="1" dirty="0" err="1"/>
              <a:t>All_rounders</a:t>
            </a:r>
            <a:r>
              <a:rPr lang="en-US" b="1" dirty="0"/>
              <a:t> with the best batting as well as bowling strike rate and who have faced at least 500 balls in IPL so far and have bowled minimum 300 </a:t>
            </a:r>
            <a:r>
              <a:rPr lang="en-US" b="1" err="1"/>
              <a:t>balls</a:t>
            </a:r>
            <a:r>
              <a:rPr lang="en-US" b="1"/>
              <a:t>. To </a:t>
            </a:r>
            <a:r>
              <a:rPr lang="en-US" b="1" dirty="0"/>
              <a:t>do that you have to make a list of 10 players you want to bid in the auction so that when you try to grab them in auction you should not pay the amount greater than you have in the purse for a particular player.</a:t>
            </a:r>
            <a:endParaRPr lang="en-IN" b="1"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1089259"/>
              </p:ext>
            </p:extLst>
          </p:nvPr>
        </p:nvGraphicFramePr>
        <p:xfrm>
          <a:off x="6103504" y="203200"/>
          <a:ext cx="5839110" cy="2491547"/>
        </p:xfrm>
        <a:graphic>
          <a:graphicData uri="http://schemas.openxmlformats.org/drawingml/2006/table">
            <a:tbl>
              <a:tblPr>
                <a:tableStyleId>{5C22544A-7EE6-4342-B048-85BDC9FD1C3A}</a:tableStyleId>
              </a:tblPr>
              <a:tblGrid>
                <a:gridCol w="891467">
                  <a:extLst>
                    <a:ext uri="{9D8B030D-6E8A-4147-A177-3AD203B41FA5}">
                      <a16:colId xmlns:a16="http://schemas.microsoft.com/office/drawing/2014/main" val="4262379149"/>
                    </a:ext>
                  </a:extLst>
                </a:gridCol>
                <a:gridCol w="906325">
                  <a:extLst>
                    <a:ext uri="{9D8B030D-6E8A-4147-A177-3AD203B41FA5}">
                      <a16:colId xmlns:a16="http://schemas.microsoft.com/office/drawing/2014/main" val="389578802"/>
                    </a:ext>
                  </a:extLst>
                </a:gridCol>
                <a:gridCol w="906325">
                  <a:extLst>
                    <a:ext uri="{9D8B030D-6E8A-4147-A177-3AD203B41FA5}">
                      <a16:colId xmlns:a16="http://schemas.microsoft.com/office/drawing/2014/main" val="1599368254"/>
                    </a:ext>
                  </a:extLst>
                </a:gridCol>
                <a:gridCol w="861752">
                  <a:extLst>
                    <a:ext uri="{9D8B030D-6E8A-4147-A177-3AD203B41FA5}">
                      <a16:colId xmlns:a16="http://schemas.microsoft.com/office/drawing/2014/main" val="81912778"/>
                    </a:ext>
                  </a:extLst>
                </a:gridCol>
                <a:gridCol w="624027">
                  <a:extLst>
                    <a:ext uri="{9D8B030D-6E8A-4147-A177-3AD203B41FA5}">
                      <a16:colId xmlns:a16="http://schemas.microsoft.com/office/drawing/2014/main" val="870846370"/>
                    </a:ext>
                  </a:extLst>
                </a:gridCol>
                <a:gridCol w="609169">
                  <a:extLst>
                    <a:ext uri="{9D8B030D-6E8A-4147-A177-3AD203B41FA5}">
                      <a16:colId xmlns:a16="http://schemas.microsoft.com/office/drawing/2014/main" val="883847567"/>
                    </a:ext>
                  </a:extLst>
                </a:gridCol>
                <a:gridCol w="1040045">
                  <a:extLst>
                    <a:ext uri="{9D8B030D-6E8A-4147-A177-3AD203B41FA5}">
                      <a16:colId xmlns:a16="http://schemas.microsoft.com/office/drawing/2014/main" val="1442036402"/>
                    </a:ext>
                  </a:extLst>
                </a:gridCol>
              </a:tblGrid>
              <a:tr h="421207">
                <a:tc>
                  <a:txBody>
                    <a:bodyPr/>
                    <a:lstStyle/>
                    <a:p>
                      <a:pPr algn="l" fontAlgn="t"/>
                      <a:r>
                        <a:rPr lang="en-GB" sz="1200" b="1" u="none" strike="noStrike" dirty="0">
                          <a:effectLst/>
                        </a:rPr>
                        <a:t>batsman</a:t>
                      </a:r>
                      <a:endParaRPr lang="en-GB" sz="1200" b="1" i="0" u="none" strike="noStrike" dirty="0">
                        <a:solidFill>
                          <a:srgbClr val="000000"/>
                        </a:solidFill>
                        <a:effectLst/>
                        <a:latin typeface="Calibri" panose="020F0502020204030204" pitchFamily="34" charset="0"/>
                      </a:endParaRPr>
                    </a:p>
                  </a:txBody>
                  <a:tcPr marL="6350" marR="6350" marT="6350" marB="0"/>
                </a:tc>
                <a:tc>
                  <a:txBody>
                    <a:bodyPr/>
                    <a:lstStyle/>
                    <a:p>
                      <a:pPr algn="l" fontAlgn="t"/>
                      <a:r>
                        <a:rPr lang="en-GB" sz="1200" b="1" u="none" strike="noStrike">
                          <a:effectLst/>
                        </a:rPr>
                        <a:t>balls_faced</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GB" sz="1200" b="1" u="none" strike="noStrike">
                          <a:effectLst/>
                        </a:rPr>
                        <a:t>runs_scored</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GB" sz="1200" b="1" u="none" strike="noStrike">
                          <a:effectLst/>
                        </a:rPr>
                        <a:t>batting_strike_rate</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GB" sz="1200" b="1" u="none" strike="noStrike">
                          <a:effectLst/>
                        </a:rPr>
                        <a:t>balls_bowled</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GB" sz="1200" b="1" u="none" strike="noStrike">
                          <a:effectLst/>
                        </a:rPr>
                        <a:t>wickets_taken</a:t>
                      </a:r>
                      <a:endParaRPr lang="en-GB" sz="12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GB" sz="1200" b="1" u="none" strike="noStrike">
                          <a:effectLst/>
                        </a:rPr>
                        <a:t>bowling_strike_rate</a:t>
                      </a:r>
                      <a:endParaRPr lang="en-GB" sz="1200" b="1"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07173799"/>
                  </a:ext>
                </a:extLst>
              </a:tr>
              <a:tr h="207034">
                <a:tc>
                  <a:txBody>
                    <a:bodyPr/>
                    <a:lstStyle/>
                    <a:p>
                      <a:pPr algn="l" fontAlgn="b"/>
                      <a:r>
                        <a:rPr lang="en-GB" sz="1200" b="1" u="none" strike="noStrike">
                          <a:effectLst/>
                        </a:rPr>
                        <a:t>SK Raina</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4041</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5368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132.84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930</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25</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37.20</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65758205"/>
                  </a:ext>
                </a:extLst>
              </a:tr>
              <a:tr h="207034">
                <a:tc>
                  <a:txBody>
                    <a:bodyPr/>
                    <a:lstStyle/>
                    <a:p>
                      <a:pPr algn="l" fontAlgn="b"/>
                      <a:r>
                        <a:rPr lang="en-GB" sz="1200" b="1" u="none" strike="noStrike" dirty="0">
                          <a:effectLst/>
                        </a:rPr>
                        <a:t>RG Sharma</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4088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5230</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127.94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342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15</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22.80</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52664258"/>
                  </a:ext>
                </a:extLst>
              </a:tr>
              <a:tr h="207034">
                <a:tc>
                  <a:txBody>
                    <a:bodyPr/>
                    <a:lstStyle/>
                    <a:p>
                      <a:pPr algn="l" fontAlgn="b"/>
                      <a:r>
                        <a:rPr lang="en-GB" sz="1200" b="1" u="none" strike="noStrike" dirty="0">
                          <a:effectLst/>
                        </a:rPr>
                        <a:t>CH Gayle</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3342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4772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142.79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584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32.44</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37318838"/>
                  </a:ext>
                </a:extLst>
              </a:tr>
              <a:tr h="207034">
                <a:tc>
                  <a:txBody>
                    <a:bodyPr/>
                    <a:lstStyle/>
                    <a:p>
                      <a:pPr algn="l" fontAlgn="b"/>
                      <a:r>
                        <a:rPr lang="en-GB" sz="1200" b="1" u="none" strike="noStrike" dirty="0">
                          <a:effectLst/>
                        </a:rPr>
                        <a:t>SR Watson</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2888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3874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134.14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2137</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92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23.23</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4761758"/>
                  </a:ext>
                </a:extLst>
              </a:tr>
              <a:tr h="207034">
                <a:tc>
                  <a:txBody>
                    <a:bodyPr/>
                    <a:lstStyle/>
                    <a:p>
                      <a:pPr algn="l" fontAlgn="b"/>
                      <a:r>
                        <a:rPr lang="en-GB" sz="1200" b="1" u="none" strike="noStrike" dirty="0">
                          <a:effectLst/>
                        </a:rPr>
                        <a:t>YK </a:t>
                      </a:r>
                      <a:r>
                        <a:rPr lang="en-GB" sz="1200" b="1" u="none" strike="noStrike" dirty="0" err="1">
                          <a:effectLst/>
                        </a:rPr>
                        <a:t>Pathan</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2330</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3204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137.51</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1184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42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28.19</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8189712"/>
                  </a:ext>
                </a:extLst>
              </a:tr>
              <a:tr h="207034">
                <a:tc>
                  <a:txBody>
                    <a:bodyPr/>
                    <a:lstStyle/>
                    <a:p>
                      <a:pPr algn="l" fontAlgn="b"/>
                      <a:r>
                        <a:rPr lang="en-GB" sz="1200" b="1" u="none" strike="noStrike">
                          <a:effectLst/>
                        </a:rPr>
                        <a:t>KA Pollard</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2107</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3023</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143.47</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1414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60</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23.57</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37203523"/>
                  </a:ext>
                </a:extLst>
              </a:tr>
              <a:tr h="207034">
                <a:tc>
                  <a:txBody>
                    <a:bodyPr/>
                    <a:lstStyle/>
                    <a:p>
                      <a:pPr algn="l" fontAlgn="b"/>
                      <a:r>
                        <a:rPr lang="en-GB" sz="1200" b="1" u="none" strike="noStrike">
                          <a:effectLst/>
                        </a:rPr>
                        <a:t>Yuvraj Singh</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2205</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2750</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124.72</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882</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36</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24.50</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23333739"/>
                  </a:ext>
                </a:extLst>
              </a:tr>
              <a:tr h="207034">
                <a:tc>
                  <a:txBody>
                    <a:bodyPr/>
                    <a:lstStyle/>
                    <a:p>
                      <a:pPr algn="l" fontAlgn="b"/>
                      <a:r>
                        <a:rPr lang="en-GB" sz="1200" b="1" u="none" strike="noStrike">
                          <a:effectLst/>
                        </a:rPr>
                        <a:t>JH Kallis</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2291</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2427</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105.94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1799</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65</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27.68</a:t>
                      </a:r>
                      <a:endParaRPr lang="en-GB"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4336740"/>
                  </a:ext>
                </a:extLst>
              </a:tr>
              <a:tr h="207034">
                <a:tc>
                  <a:txBody>
                    <a:bodyPr/>
                    <a:lstStyle/>
                    <a:p>
                      <a:pPr algn="l" fontAlgn="b"/>
                      <a:r>
                        <a:rPr lang="en-GB" sz="1200" b="1" u="none" strike="noStrike">
                          <a:effectLst/>
                        </a:rPr>
                        <a:t>DR Smith</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1803</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2385</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132.28</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557</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26</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21.42</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5173224"/>
                  </a:ext>
                </a:extLst>
              </a:tr>
              <a:tr h="207034">
                <a:tc>
                  <a:txBody>
                    <a:bodyPr/>
                    <a:lstStyle/>
                    <a:p>
                      <a:pPr algn="l" fontAlgn="b"/>
                      <a:r>
                        <a:rPr lang="en-GB" sz="1200" b="1" u="none" strike="noStrike">
                          <a:effectLst/>
                        </a:rPr>
                        <a:t>RA Jadeja</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1774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2159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121.70</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2759</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a:effectLst/>
                        </a:rPr>
                        <a:t>114</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200" b="1" u="none" strike="noStrike" dirty="0">
                          <a:effectLst/>
                        </a:rPr>
                        <a:t>24.20</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9749327"/>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1539165843"/>
              </p:ext>
            </p:extLst>
          </p:nvPr>
        </p:nvGraphicFramePr>
        <p:xfrm>
          <a:off x="6103504" y="2916381"/>
          <a:ext cx="5839110" cy="38075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977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C2E2"/>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175374" y="499533"/>
            <a:ext cx="5235576"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endParaRPr lang="en-GB" dirty="0"/>
          </a:p>
        </p:txBody>
      </p:sp>
      <p:sp>
        <p:nvSpPr>
          <p:cNvPr id="13" name="Rectangle 12"/>
          <p:cNvSpPr/>
          <p:nvPr/>
        </p:nvSpPr>
        <p:spPr>
          <a:xfrm>
            <a:off x="2148485" y="1708419"/>
            <a:ext cx="7688018" cy="1862048"/>
          </a:xfrm>
          <a:prstGeom prst="rect">
            <a:avLst/>
          </a:prstGeom>
          <a:noFill/>
        </p:spPr>
        <p:txBody>
          <a:bodyPr wrap="square" lIns="91440" tIns="45720" rIns="91440" bIns="45720">
            <a:spAutoFit/>
          </a:bodyPr>
          <a:lstStyle/>
          <a:p>
            <a:pPr algn="ctr"/>
            <a:r>
              <a:rPr lang="en-US" sz="11500" b="1" spc="50" dirty="0">
                <a:ln w="0"/>
                <a:solidFill>
                  <a:schemeClr val="bg2"/>
                </a:solidFill>
                <a:effectLst>
                  <a:innerShdw blurRad="63500" dist="50800" dir="13500000">
                    <a:srgbClr val="000000">
                      <a:alpha val="50000"/>
                    </a:srgbClr>
                  </a:innerShdw>
                </a:effectLst>
              </a:rPr>
              <a:t>10</a:t>
            </a:r>
            <a:r>
              <a:rPr lang="en-US" sz="5400" b="1" spc="50" dirty="0">
                <a:ln w="0"/>
                <a:solidFill>
                  <a:schemeClr val="bg2"/>
                </a:solidFill>
                <a:effectLst>
                  <a:innerShdw blurRad="63500" dist="50800" dir="13500000">
                    <a:srgbClr val="000000">
                      <a:alpha val="50000"/>
                    </a:srgbClr>
                  </a:innerShdw>
                </a:effectLst>
              </a:rPr>
              <a:t> </a:t>
            </a:r>
            <a:r>
              <a:rPr lang="en-US" sz="5400" b="1" dirty="0">
                <a:ln w="0"/>
                <a:effectLst>
                  <a:outerShdw blurRad="38100" dist="19050" dir="2700000" algn="tl" rotWithShape="0">
                    <a:schemeClr val="dk1">
                      <a:alpha val="40000"/>
                    </a:schemeClr>
                  </a:outerShdw>
                </a:effectLst>
              </a:rPr>
              <a:t>Additional Question</a:t>
            </a:r>
          </a:p>
        </p:txBody>
      </p:sp>
    </p:spTree>
    <p:extLst>
      <p:ext uri="{BB962C8B-B14F-4D97-AF65-F5344CB8AC3E}">
        <p14:creationId xmlns:p14="http://schemas.microsoft.com/office/powerpoint/2010/main" val="318075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284091" y="335280"/>
            <a:ext cx="4694309"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1 </a:t>
            </a:r>
            <a:r>
              <a:rPr lang="en-IN" sz="2000" b="1" dirty="0">
                <a:solidFill>
                  <a:schemeClr val="tx1"/>
                </a:solidFill>
              </a:rPr>
              <a:t>: </a:t>
            </a:r>
          </a:p>
          <a:p>
            <a:pPr algn="just"/>
            <a:r>
              <a:rPr lang="en-US" b="1" dirty="0"/>
              <a:t>Get the count of cities that have hosted an IPL match</a:t>
            </a:r>
            <a:endParaRPr lang="en-IN"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284091" y="1676400"/>
            <a:ext cx="4694309"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SELECT COUNT(DISTINCT city) AS </a:t>
            </a:r>
            <a:r>
              <a:rPr lang="en-US" sz="2000" b="1" dirty="0" err="1">
                <a:solidFill>
                  <a:schemeClr val="tx1"/>
                </a:solidFill>
              </a:rPr>
              <a:t>city_count</a:t>
            </a:r>
            <a:endParaRPr lang="en-US" sz="2000" b="1" dirty="0">
              <a:solidFill>
                <a:schemeClr val="tx1"/>
              </a:solidFill>
            </a:endParaRPr>
          </a:p>
          <a:p>
            <a:pPr algn="just"/>
            <a:r>
              <a:rPr lang="en-US" sz="2000" b="1" dirty="0">
                <a:solidFill>
                  <a:schemeClr val="tx1"/>
                </a:solidFill>
              </a:rPr>
              <a:t>FROM </a:t>
            </a:r>
            <a:r>
              <a:rPr lang="en-US" sz="2000" b="1" dirty="0" err="1">
                <a:solidFill>
                  <a:schemeClr val="tx1"/>
                </a:solidFill>
              </a:rPr>
              <a:t>ipl_matches</a:t>
            </a:r>
            <a:r>
              <a:rPr lang="en-US" sz="2000" b="1" dirty="0">
                <a:solidFill>
                  <a:schemeClr val="tx1"/>
                </a:solidFill>
              </a:rPr>
              <a:t>;</a:t>
            </a:r>
          </a:p>
          <a:p>
            <a:pPr algn="just"/>
            <a:endParaRPr lang="en-IN" sz="2000" b="1" dirty="0">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027346865"/>
              </p:ext>
            </p:extLst>
          </p:nvPr>
        </p:nvGraphicFramePr>
        <p:xfrm>
          <a:off x="5868955" y="335280"/>
          <a:ext cx="3742405" cy="1270160"/>
        </p:xfrm>
        <a:graphic>
          <a:graphicData uri="http://schemas.openxmlformats.org/drawingml/2006/table">
            <a:tbl>
              <a:tblPr>
                <a:tableStyleId>{69CF1AB2-1976-4502-BF36-3FF5EA218861}</a:tableStyleId>
              </a:tblPr>
              <a:tblGrid>
                <a:gridCol w="3742405">
                  <a:extLst>
                    <a:ext uri="{9D8B030D-6E8A-4147-A177-3AD203B41FA5}">
                      <a16:colId xmlns:a16="http://schemas.microsoft.com/office/drawing/2014/main" val="4226794283"/>
                    </a:ext>
                  </a:extLst>
                </a:gridCol>
              </a:tblGrid>
              <a:tr h="635080">
                <a:tc>
                  <a:txBody>
                    <a:bodyPr/>
                    <a:lstStyle/>
                    <a:p>
                      <a:pPr algn="l" fontAlgn="ctr"/>
                      <a:r>
                        <a:rPr lang="en-GB" sz="3200" u="none" strike="noStrike" dirty="0" err="1">
                          <a:effectLst/>
                        </a:rPr>
                        <a:t>city_count</a:t>
                      </a:r>
                      <a:endParaRPr lang="en-GB"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60600052"/>
                  </a:ext>
                </a:extLst>
              </a:tr>
              <a:tr h="635080">
                <a:tc>
                  <a:txBody>
                    <a:bodyPr/>
                    <a:lstStyle/>
                    <a:p>
                      <a:pPr algn="r" fontAlgn="ctr"/>
                      <a:r>
                        <a:rPr lang="en-GB" sz="3200" u="none" strike="noStrike" dirty="0">
                          <a:effectLst/>
                        </a:rPr>
                        <a:t>33</a:t>
                      </a:r>
                      <a:endParaRPr lang="en-GB"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21345873"/>
                  </a:ext>
                </a:extLst>
              </a:tr>
            </a:tbl>
          </a:graphicData>
        </a:graphic>
      </p:graphicFrame>
    </p:spTree>
    <p:extLst>
      <p:ext uri="{BB962C8B-B14F-4D97-AF65-F5344CB8AC3E}">
        <p14:creationId xmlns:p14="http://schemas.microsoft.com/office/powerpoint/2010/main" val="309094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754F-29CA-A3D6-0501-582A927A90AE}"/>
              </a:ext>
            </a:extLst>
          </p:cNvPr>
          <p:cNvSpPr txBox="1"/>
          <p:nvPr/>
        </p:nvSpPr>
        <p:spPr>
          <a:xfrm>
            <a:off x="69486" y="152758"/>
            <a:ext cx="5578229" cy="31700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i="1" u="sng" dirty="0">
                <a:solidFill>
                  <a:schemeClr val="tx1"/>
                </a:solidFill>
              </a:rPr>
              <a:t>Question – 2 </a:t>
            </a:r>
            <a:r>
              <a:rPr lang="en-IN" sz="2000" b="1" dirty="0">
                <a:solidFill>
                  <a:schemeClr val="tx1"/>
                </a:solidFill>
              </a:rPr>
              <a:t>: </a:t>
            </a:r>
          </a:p>
          <a:p>
            <a:pPr algn="just"/>
            <a:r>
              <a:rPr lang="en-US" sz="2000" b="1" dirty="0">
                <a:solidFill>
                  <a:schemeClr val="tx1"/>
                </a:solidFill>
              </a:rPr>
              <a:t>Create table deliveries_v02 with all the columns of the table ‘deliveries’ and an </a:t>
            </a:r>
            <a:r>
              <a:rPr lang="en-US" sz="2000" b="1" dirty="0" err="1">
                <a:solidFill>
                  <a:schemeClr val="tx1"/>
                </a:solidFill>
              </a:rPr>
              <a:t>additionalcolumn</a:t>
            </a:r>
            <a:r>
              <a:rPr lang="en-US" sz="2000" b="1" dirty="0">
                <a:solidFill>
                  <a:schemeClr val="tx1"/>
                </a:solidFill>
              </a:rPr>
              <a:t> </a:t>
            </a:r>
            <a:r>
              <a:rPr lang="en-US" sz="2000" b="1" dirty="0" err="1">
                <a:solidFill>
                  <a:schemeClr val="tx1"/>
                </a:solidFill>
              </a:rPr>
              <a:t>ball_result</a:t>
            </a:r>
            <a:r>
              <a:rPr lang="en-US" sz="2000" b="1" dirty="0">
                <a:solidFill>
                  <a:schemeClr val="tx1"/>
                </a:solidFill>
              </a:rPr>
              <a:t> containing values boundary, dot or other depending on the </a:t>
            </a:r>
            <a:r>
              <a:rPr lang="en-US" sz="2000" b="1" dirty="0" err="1">
                <a:solidFill>
                  <a:schemeClr val="tx1"/>
                </a:solidFill>
              </a:rPr>
              <a:t>total_run</a:t>
            </a:r>
            <a:r>
              <a:rPr lang="en-US" sz="2000" b="1" dirty="0">
                <a:solidFill>
                  <a:schemeClr val="tx1"/>
                </a:solidFill>
              </a:rPr>
              <a:t>(boundary for &gt;= 4, dot for 0 and other for any other number)(Hint 1 : CASE WHEN statement is used to get condition based results)(Hint 2: To convert the output data of the select statement into a table, you can use </a:t>
            </a:r>
            <a:r>
              <a:rPr lang="en-US" sz="2000" b="1" dirty="0" err="1">
                <a:solidFill>
                  <a:schemeClr val="tx1"/>
                </a:solidFill>
              </a:rPr>
              <a:t>asubquery</a:t>
            </a:r>
            <a:r>
              <a:rPr lang="en-US" sz="2000" b="1" dirty="0">
                <a:solidFill>
                  <a:schemeClr val="tx1"/>
                </a:solidFill>
              </a:rPr>
              <a:t>. Create table </a:t>
            </a:r>
            <a:r>
              <a:rPr lang="en-US" sz="2000" b="1" dirty="0" err="1">
                <a:solidFill>
                  <a:schemeClr val="tx1"/>
                </a:solidFill>
              </a:rPr>
              <a:t>table_name</a:t>
            </a:r>
            <a:r>
              <a:rPr lang="en-US" sz="2000" b="1" dirty="0">
                <a:solidFill>
                  <a:schemeClr val="tx1"/>
                </a:solidFill>
              </a:rPr>
              <a:t> as [entire select statement]</a:t>
            </a:r>
            <a:endParaRPr lang="en-IN" sz="2000" b="1" dirty="0">
              <a:solidFill>
                <a:schemeClr val="tx1"/>
              </a:solidFill>
            </a:endParaRPr>
          </a:p>
        </p:txBody>
      </p:sp>
      <p:sp>
        <p:nvSpPr>
          <p:cNvPr id="5" name="TextBox 4">
            <a:extLst>
              <a:ext uri="{FF2B5EF4-FFF2-40B4-BE49-F238E27FC236}">
                <a16:creationId xmlns:a16="http://schemas.microsoft.com/office/drawing/2014/main" id="{A480754F-29CA-A3D6-0501-582A927A90AE}"/>
              </a:ext>
            </a:extLst>
          </p:cNvPr>
          <p:cNvSpPr txBox="1"/>
          <p:nvPr/>
        </p:nvSpPr>
        <p:spPr>
          <a:xfrm>
            <a:off x="0" y="4226146"/>
            <a:ext cx="557823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b="1" dirty="0">
                <a:solidFill>
                  <a:schemeClr val="tx1"/>
                </a:solidFill>
              </a:rPr>
              <a:t>CREATE TABLE deliveries_v02 ASSELECT *,    </a:t>
            </a:r>
          </a:p>
          <a:p>
            <a:pPr algn="just"/>
            <a:r>
              <a:rPr lang="en-US" sz="2000" b="1" dirty="0">
                <a:solidFill>
                  <a:schemeClr val="tx1"/>
                </a:solidFill>
              </a:rPr>
              <a:t>CASE WHEN </a:t>
            </a:r>
            <a:r>
              <a:rPr lang="en-US" sz="2000" b="1" dirty="0" err="1">
                <a:solidFill>
                  <a:schemeClr val="tx1"/>
                </a:solidFill>
              </a:rPr>
              <a:t>total_runs</a:t>
            </a:r>
            <a:r>
              <a:rPr lang="en-US" sz="2000" b="1" dirty="0">
                <a:solidFill>
                  <a:schemeClr val="tx1"/>
                </a:solidFill>
              </a:rPr>
              <a:t> &gt;= 4 THEN 'boundary'        WHEN </a:t>
            </a:r>
            <a:r>
              <a:rPr lang="en-US" sz="2000" b="1" dirty="0" err="1">
                <a:solidFill>
                  <a:schemeClr val="tx1"/>
                </a:solidFill>
              </a:rPr>
              <a:t>total_runs</a:t>
            </a:r>
            <a:r>
              <a:rPr lang="en-US" sz="2000" b="1" dirty="0">
                <a:solidFill>
                  <a:schemeClr val="tx1"/>
                </a:solidFill>
              </a:rPr>
              <a:t> = 0 THEN 'dot'        ELSE 'other'    END AS </a:t>
            </a:r>
            <a:r>
              <a:rPr lang="en-US" sz="2000" b="1" dirty="0" err="1">
                <a:solidFill>
                  <a:schemeClr val="tx1"/>
                </a:solidFill>
              </a:rPr>
              <a:t>ball_resultFROM</a:t>
            </a:r>
            <a:r>
              <a:rPr lang="en-US" sz="2000" b="1" dirty="0">
                <a:solidFill>
                  <a:schemeClr val="tx1"/>
                </a:solidFill>
              </a:rPr>
              <a:t> </a:t>
            </a:r>
            <a:r>
              <a:rPr lang="en-US" sz="2000" b="1" dirty="0" err="1">
                <a:solidFill>
                  <a:schemeClr val="tx1"/>
                </a:solidFill>
              </a:rPr>
              <a:t>ipl_ball</a:t>
            </a:r>
            <a:r>
              <a:rPr lang="en-US" sz="2000" b="1" dirty="0">
                <a:solidFill>
                  <a:schemeClr val="tx1"/>
                </a:solidFill>
              </a:rPr>
              <a:t>;</a:t>
            </a:r>
            <a:endParaRPr lang="en-IN" sz="2000" b="1" dirty="0">
              <a:solidFill>
                <a:schemeClr val="tx1"/>
              </a:solidFill>
            </a:endParaRPr>
          </a:p>
        </p:txBody>
      </p:sp>
      <p:pic>
        <p:nvPicPr>
          <p:cNvPr id="3" name="Picture 2">
            <a:extLst>
              <a:ext uri="{FF2B5EF4-FFF2-40B4-BE49-F238E27FC236}">
                <a16:creationId xmlns:a16="http://schemas.microsoft.com/office/drawing/2014/main" id="{9D0B450B-A5BC-A00D-9C3F-C56410EDA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295" y="0"/>
            <a:ext cx="6341705" cy="6858000"/>
          </a:xfrm>
          <a:prstGeom prst="rect">
            <a:avLst/>
          </a:prstGeom>
        </p:spPr>
      </p:pic>
    </p:spTree>
    <p:extLst>
      <p:ext uri="{BB962C8B-B14F-4D97-AF65-F5344CB8AC3E}">
        <p14:creationId xmlns:p14="http://schemas.microsoft.com/office/powerpoint/2010/main" val="297537518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Ion</Template>
  <TotalTime>2115</TotalTime>
  <Words>3139</Words>
  <Application>Microsoft Office PowerPoint</Application>
  <PresentationFormat>Widescreen</PresentationFormat>
  <Paragraphs>641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NADEEM</dc:creator>
  <cp:lastModifiedBy>satendradakd10@gmail.com</cp:lastModifiedBy>
  <cp:revision>87</cp:revision>
  <dcterms:created xsi:type="dcterms:W3CDTF">2023-04-18T06:26:17Z</dcterms:created>
  <dcterms:modified xsi:type="dcterms:W3CDTF">2024-07-02T02:15:33Z</dcterms:modified>
</cp:coreProperties>
</file>