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5" r:id="rId7"/>
    <p:sldId id="261" r:id="rId8"/>
    <p:sldId id="262" r:id="rId9"/>
    <p:sldId id="263" r:id="rId10"/>
    <p:sldId id="278" r:id="rId11"/>
    <p:sldId id="264" r:id="rId12"/>
    <p:sldId id="273" r:id="rId13"/>
    <p:sldId id="274" r:id="rId14"/>
    <p:sldId id="275" r:id="rId15"/>
    <p:sldId id="276" r:id="rId16"/>
    <p:sldId id="277" r:id="rId17"/>
    <p:sldId id="279" r:id="rId18"/>
    <p:sldId id="280" r:id="rId19"/>
    <p:sldId id="281" r:id="rId20"/>
    <p:sldId id="266" r:id="rId21"/>
    <p:sldId id="267" r:id="rId22"/>
    <p:sldId id="268" r:id="rId23"/>
    <p:sldId id="269" r:id="rId24"/>
    <p:sldId id="270" r:id="rId25"/>
    <p:sldId id="271" r:id="rId26"/>
    <p:sldId id="272"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6DBB1B0-A68C-4FE6-8E6A-A20317E035A1}" type="datetimeFigureOut">
              <a:rPr lang="en-IN" smtClean="0"/>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6BF5E47-5BB3-4732-8F15-D4424B7A763A}" type="slidenum">
              <a:rPr lang="en-IN" smtClean="0"/>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DBB1B0-A68C-4FE6-8E6A-A20317E035A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F5E47-5BB3-4732-8F15-D4424B7A763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6DBB1B0-A68C-4FE6-8E6A-A20317E035A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F5E47-5BB3-4732-8F15-D4424B7A763A}" type="slidenum">
              <a:rPr lang="en-IN" smtClean="0"/>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6DBB1B0-A68C-4FE6-8E6A-A20317E035A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F5E47-5BB3-4732-8F15-D4424B7A763A}" type="slidenum">
              <a:rPr lang="en-IN" smtClean="0"/>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6DBB1B0-A68C-4FE6-8E6A-A20317E035A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F5E47-5BB3-4732-8F15-D4424B7A763A}"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6DBB1B0-A68C-4FE6-8E6A-A20317E035A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F5E47-5BB3-4732-8F15-D4424B7A763A}" type="slidenum">
              <a:rPr lang="en-IN" smtClean="0"/>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6DBB1B0-A68C-4FE6-8E6A-A20317E035A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F5E47-5BB3-4732-8F15-D4424B7A763A}" type="slidenum">
              <a:rPr lang="en-IN" smtClean="0"/>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6DBB1B0-A68C-4FE6-8E6A-A20317E035A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F5E47-5BB3-4732-8F15-D4424B7A763A}"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6DBB1B0-A68C-4FE6-8E6A-A20317E035A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F5E47-5BB3-4732-8F15-D4424B7A763A}" type="slidenum">
              <a:rPr lang="en-IN" smtClean="0"/>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6DBB1B0-A68C-4FE6-8E6A-A20317E035A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F5E47-5BB3-4732-8F15-D4424B7A763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6DBB1B0-A68C-4FE6-8E6A-A20317E035A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F5E47-5BB3-4732-8F15-D4424B7A763A}" type="slidenum">
              <a:rPr lang="en-IN" smtClean="0"/>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6DBB1B0-A68C-4FE6-8E6A-A20317E035A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F5E47-5BB3-4732-8F15-D4424B7A763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6DBB1B0-A68C-4FE6-8E6A-A20317E035A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BF5E47-5BB3-4732-8F15-D4424B7A763A}" type="slidenum">
              <a:rPr lang="en-IN" smtClean="0"/>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DBB1B0-A68C-4FE6-8E6A-A20317E035A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BF5E47-5BB3-4732-8F15-D4424B7A763A}"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DBB1B0-A68C-4FE6-8E6A-A20317E035A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BF5E47-5BB3-4732-8F15-D4424B7A763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DBB1B0-A68C-4FE6-8E6A-A20317E035A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F5E47-5BB3-4732-8F15-D4424B7A763A}" type="slidenum">
              <a:rPr lang="en-IN" smtClean="0"/>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DBB1B0-A68C-4FE6-8E6A-A20317E035A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F5E47-5BB3-4732-8F15-D4424B7A763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DBB1B0-A68C-4FE6-8E6A-A20317E035A1}" type="datetimeFigureOut">
              <a:rPr lang="en-IN" smtClean="0"/>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BF5E47-5BB3-4732-8F15-D4424B7A763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Flight Price Prediction Project</a:t>
            </a:r>
            <a:endParaRPr lang="en-IN" dirty="0"/>
          </a:p>
        </p:txBody>
      </p:sp>
      <p:sp>
        <p:nvSpPr>
          <p:cNvPr id="3" name="Subtitle 2"/>
          <p:cNvSpPr>
            <a:spLocks noGrp="1"/>
          </p:cNvSpPr>
          <p:nvPr>
            <p:ph type="subTitle" idx="1"/>
          </p:nvPr>
        </p:nvSpPr>
        <p:spPr/>
        <p:txBody>
          <a:bodyPr/>
          <a:lstStyle/>
          <a:p>
            <a:r>
              <a:rPr lang="en-IN" dirty="0"/>
              <a:t>Submitted by</a:t>
            </a:r>
            <a:endParaRPr lang="en-IN" dirty="0"/>
          </a:p>
          <a:p>
            <a:r>
              <a:rPr lang="en-US" altLang="en-IN" dirty="0"/>
              <a:t>Satyam Gupta</a:t>
            </a:r>
            <a:endParaRPr lang="en-US" alt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7104" y="875508"/>
            <a:ext cx="8603974" cy="646331"/>
          </a:xfrm>
          <a:prstGeom prst="rect">
            <a:avLst/>
          </a:prstGeom>
          <a:noFill/>
        </p:spPr>
        <p:txBody>
          <a:bodyPr wrap="square">
            <a:spAutoFit/>
          </a:bodyPr>
          <a:lstStyle/>
          <a:p>
            <a:r>
              <a:rPr lang="en-IN" sz="3600" dirty="0"/>
              <a:t>CHECKING OUTLIERS AND SKEWNESS </a:t>
            </a:r>
            <a:endParaRPr lang="en-IN" sz="3600" dirty="0"/>
          </a:p>
        </p:txBody>
      </p:sp>
      <p:pic>
        <p:nvPicPr>
          <p:cNvPr id="4" name="Picture 3"/>
          <p:cNvPicPr>
            <a:picLocks noChangeAspect="1"/>
          </p:cNvPicPr>
          <p:nvPr/>
        </p:nvPicPr>
        <p:blipFill>
          <a:blip r:embed="rId1"/>
          <a:stretch>
            <a:fillRect/>
          </a:stretch>
        </p:blipFill>
        <p:spPr>
          <a:xfrm>
            <a:off x="5620784" y="1521839"/>
            <a:ext cx="4581525" cy="4257675"/>
          </a:xfrm>
          <a:prstGeom prst="rect">
            <a:avLst/>
          </a:prstGeom>
        </p:spPr>
      </p:pic>
      <p:pic>
        <p:nvPicPr>
          <p:cNvPr id="8" name="Picture 7"/>
          <p:cNvPicPr>
            <a:picLocks noChangeAspect="1"/>
          </p:cNvPicPr>
          <p:nvPr/>
        </p:nvPicPr>
        <p:blipFill>
          <a:blip r:embed="rId2"/>
          <a:stretch>
            <a:fillRect/>
          </a:stretch>
        </p:blipFill>
        <p:spPr>
          <a:xfrm>
            <a:off x="1537252" y="1656523"/>
            <a:ext cx="3709989" cy="36973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82663"/>
            <a:ext cx="9601200" cy="1303337"/>
          </a:xfrm>
        </p:spPr>
        <p:txBody>
          <a:bodyPr/>
          <a:lstStyle/>
          <a:p>
            <a:r>
              <a:rPr lang="en-IN" dirty="0"/>
              <a:t>DATA VISUALISATION</a:t>
            </a:r>
            <a:endParaRPr lang="en-IN" dirty="0"/>
          </a:p>
        </p:txBody>
      </p:sp>
      <p:pic>
        <p:nvPicPr>
          <p:cNvPr id="4" name="Picture 3"/>
          <p:cNvPicPr>
            <a:picLocks noChangeAspect="1"/>
          </p:cNvPicPr>
          <p:nvPr/>
        </p:nvPicPr>
        <p:blipFill>
          <a:blip r:embed="rId1"/>
          <a:stretch>
            <a:fillRect/>
          </a:stretch>
        </p:blipFill>
        <p:spPr>
          <a:xfrm>
            <a:off x="1088129" y="2211111"/>
            <a:ext cx="4671182" cy="3664226"/>
          </a:xfrm>
          <a:prstGeom prst="rect">
            <a:avLst/>
          </a:prstGeom>
        </p:spPr>
      </p:pic>
      <p:pic>
        <p:nvPicPr>
          <p:cNvPr id="8" name="Picture 7"/>
          <p:cNvPicPr>
            <a:picLocks noChangeAspect="1"/>
          </p:cNvPicPr>
          <p:nvPr/>
        </p:nvPicPr>
        <p:blipFill>
          <a:blip r:embed="rId2"/>
          <a:stretch>
            <a:fillRect/>
          </a:stretch>
        </p:blipFill>
        <p:spPr>
          <a:xfrm>
            <a:off x="6347793" y="2286000"/>
            <a:ext cx="4341536" cy="35893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981200" y="1599372"/>
            <a:ext cx="4114800" cy="3314700"/>
          </a:xfrm>
          <a:prstGeom prst="rect">
            <a:avLst/>
          </a:prstGeom>
        </p:spPr>
      </p:pic>
      <p:pic>
        <p:nvPicPr>
          <p:cNvPr id="6" name="Picture 5"/>
          <p:cNvPicPr>
            <a:picLocks noChangeAspect="1"/>
          </p:cNvPicPr>
          <p:nvPr/>
        </p:nvPicPr>
        <p:blipFill>
          <a:blip r:embed="rId2"/>
          <a:stretch>
            <a:fillRect/>
          </a:stretch>
        </p:blipFill>
        <p:spPr>
          <a:xfrm>
            <a:off x="6476378" y="1599371"/>
            <a:ext cx="4114800" cy="31979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527315" y="1851368"/>
            <a:ext cx="4305300" cy="3667125"/>
          </a:xfrm>
          <a:prstGeom prst="rect">
            <a:avLst/>
          </a:prstGeom>
        </p:spPr>
      </p:pic>
      <p:pic>
        <p:nvPicPr>
          <p:cNvPr id="6" name="Picture 5"/>
          <p:cNvPicPr>
            <a:picLocks noChangeAspect="1"/>
          </p:cNvPicPr>
          <p:nvPr/>
        </p:nvPicPr>
        <p:blipFill>
          <a:blip r:embed="rId2"/>
          <a:stretch>
            <a:fillRect/>
          </a:stretch>
        </p:blipFill>
        <p:spPr>
          <a:xfrm>
            <a:off x="6359386" y="1851369"/>
            <a:ext cx="5076825" cy="36671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1943099" y="2031741"/>
            <a:ext cx="8499613" cy="3681115"/>
          </a:xfrm>
          <a:prstGeom prst="rect">
            <a:avLst/>
          </a:prstGeom>
        </p:spPr>
      </p:pic>
      <p:sp>
        <p:nvSpPr>
          <p:cNvPr id="8" name="TextBox 7"/>
          <p:cNvSpPr txBox="1"/>
          <p:nvPr/>
        </p:nvSpPr>
        <p:spPr>
          <a:xfrm>
            <a:off x="1523999" y="1145143"/>
            <a:ext cx="2809461" cy="461665"/>
          </a:xfrm>
          <a:prstGeom prst="rect">
            <a:avLst/>
          </a:prstGeom>
          <a:noFill/>
        </p:spPr>
        <p:txBody>
          <a:bodyPr wrap="square">
            <a:spAutoFit/>
          </a:bodyPr>
          <a:lstStyle/>
          <a:p>
            <a:r>
              <a:rPr lang="en-IN" sz="2400" b="1" dirty="0"/>
              <a:t>Flight Arrival Time</a:t>
            </a:r>
            <a:endParaRPr lang="en-IN"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364974" y="1200150"/>
            <a:ext cx="4625010" cy="4457700"/>
          </a:xfrm>
          <a:prstGeom prst="rect">
            <a:avLst/>
          </a:prstGeom>
        </p:spPr>
      </p:pic>
      <p:pic>
        <p:nvPicPr>
          <p:cNvPr id="6" name="Picture 5"/>
          <p:cNvPicPr>
            <a:picLocks noChangeAspect="1"/>
          </p:cNvPicPr>
          <p:nvPr/>
        </p:nvPicPr>
        <p:blipFill>
          <a:blip r:embed="rId2"/>
          <a:stretch>
            <a:fillRect/>
          </a:stretch>
        </p:blipFill>
        <p:spPr>
          <a:xfrm>
            <a:off x="6096000" y="1200150"/>
            <a:ext cx="5155095" cy="42862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451652" y="1325217"/>
            <a:ext cx="7606748" cy="389448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876550" y="1314450"/>
            <a:ext cx="6438900" cy="42291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183794" y="1233486"/>
            <a:ext cx="4714875" cy="4391025"/>
          </a:xfrm>
          <a:prstGeom prst="rect">
            <a:avLst/>
          </a:prstGeom>
        </p:spPr>
      </p:pic>
      <p:pic>
        <p:nvPicPr>
          <p:cNvPr id="5" name="Picture 4"/>
          <p:cNvPicPr>
            <a:picLocks noChangeAspect="1"/>
          </p:cNvPicPr>
          <p:nvPr/>
        </p:nvPicPr>
        <p:blipFill>
          <a:blip r:embed="rId2"/>
          <a:stretch>
            <a:fillRect/>
          </a:stretch>
        </p:blipFill>
        <p:spPr>
          <a:xfrm>
            <a:off x="6096000" y="1233487"/>
            <a:ext cx="5300869" cy="43910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1197" cy="1303867"/>
          </a:xfrm>
        </p:spPr>
        <p:txBody>
          <a:bodyPr>
            <a:normAutofit fontScale="90000"/>
          </a:bodyPr>
          <a:lstStyle/>
          <a:p>
            <a:r>
              <a:rPr lang="en-IN" dirty="0"/>
              <a:t>MODEL DEVELOPMENT AND EVALUATION</a:t>
            </a:r>
            <a:endParaRPr lang="en-IN" dirty="0"/>
          </a:p>
        </p:txBody>
      </p:sp>
      <p:sp>
        <p:nvSpPr>
          <p:cNvPr id="3" name="Content Placeholder 2"/>
          <p:cNvSpPr>
            <a:spLocks noGrp="1"/>
          </p:cNvSpPr>
          <p:nvPr>
            <p:ph idx="1"/>
          </p:nvPr>
        </p:nvSpPr>
        <p:spPr/>
        <p:txBody>
          <a:bodyPr/>
          <a:lstStyle/>
          <a:p>
            <a:r>
              <a:rPr lang="en-IN" dirty="0"/>
              <a:t>Preparing dataset for model training</a:t>
            </a:r>
            <a:endParaRPr lang="en-IN" dirty="0"/>
          </a:p>
          <a:p>
            <a:r>
              <a:rPr lang="en-US" dirty="0"/>
              <a:t>Treating skewness and scaling the data</a:t>
            </a:r>
            <a:endParaRPr lang="en-IN" dirty="0"/>
          </a:p>
          <a:p>
            <a:r>
              <a:rPr lang="en-IN" dirty="0"/>
              <a:t>Model Building</a:t>
            </a:r>
            <a:endParaRPr lang="en-IN" dirty="0"/>
          </a:p>
          <a:p>
            <a:r>
              <a:rPr lang="en-IN" dirty="0"/>
              <a:t>Hyperparameter Tuning</a:t>
            </a:r>
            <a:endParaRPr lang="en-IN" dirty="0"/>
          </a:p>
          <a:p>
            <a:r>
              <a:rPr lang="en-IN" dirty="0"/>
              <a:t>Finalizing the model</a:t>
            </a:r>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endParaRPr lang="en-IN" dirty="0"/>
          </a:p>
          <a:p>
            <a:r>
              <a:rPr lang="en-IN" dirty="0"/>
              <a:t>BUSINESS PROBLEM FRAMING</a:t>
            </a:r>
            <a:endParaRPr lang="en-IN" dirty="0"/>
          </a:p>
          <a:p>
            <a:r>
              <a:rPr lang="en-IN" dirty="0"/>
              <a:t>HARDWARE AND SOFTWARE REQUIREMENTS</a:t>
            </a:r>
            <a:endParaRPr lang="en-IN" dirty="0"/>
          </a:p>
          <a:p>
            <a:r>
              <a:rPr lang="en-IN" dirty="0"/>
              <a:t>DATA SOURCES AND THEIR FORMAT</a:t>
            </a:r>
            <a:endParaRPr lang="en-IN" dirty="0"/>
          </a:p>
          <a:p>
            <a:r>
              <a:rPr lang="en-IN" dirty="0"/>
              <a:t>DATA PRE-PROCESSING</a:t>
            </a:r>
            <a:endParaRPr lang="en-IN" dirty="0"/>
          </a:p>
          <a:p>
            <a:r>
              <a:rPr lang="en-IN" dirty="0"/>
              <a:t>DATA VISUALIZATION</a:t>
            </a:r>
            <a:endParaRPr lang="en-IN" dirty="0"/>
          </a:p>
          <a:p>
            <a:r>
              <a:rPr lang="en-IN" dirty="0"/>
              <a:t>MODEL DEVELOPMENT AND EVALUATION</a:t>
            </a:r>
            <a:endParaRPr lang="en-IN" dirty="0"/>
          </a:p>
          <a:p>
            <a:r>
              <a:rPr lang="en-IN" dirty="0"/>
              <a:t>CONCLUSION</a:t>
            </a:r>
            <a:endParaRPr lang="en-IN"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908313" y="1046922"/>
            <a:ext cx="8574157" cy="494306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067338" y="768626"/>
            <a:ext cx="8600661" cy="532737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775791" y="1119187"/>
            <a:ext cx="8839200" cy="46196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524001" y="1046922"/>
            <a:ext cx="8984974" cy="48502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9442" y="1139687"/>
            <a:ext cx="9780105" cy="1569660"/>
          </a:xfrm>
          <a:prstGeom prst="rect">
            <a:avLst/>
          </a:prstGeom>
          <a:noFill/>
        </p:spPr>
        <p:txBody>
          <a:bodyPr wrap="square">
            <a:spAutoFit/>
          </a:bodyPr>
          <a:lstStyle/>
          <a:p>
            <a:pPr marL="342900" indent="-342900">
              <a:buFont typeface="Arial" panose="020B0604020202020204" pitchFamily="34" charset="0"/>
              <a:buChar char="•"/>
            </a:pPr>
            <a:r>
              <a:rPr lang="en-US" sz="2400" dirty="0"/>
              <a:t>Here after trying with various model for the above dataset, I am going to choose Random forest regressor as the best model for predicting the price of the flights. Random Forest Regressor performs best with hyperparameter tuning, where accuracy increased from 83.91 to 84.22%</a:t>
            </a:r>
            <a:endParaRPr lang="en-IN" sz="2400" dirty="0"/>
          </a:p>
        </p:txBody>
      </p:sp>
      <p:pic>
        <p:nvPicPr>
          <p:cNvPr id="3" name="Picture 2"/>
          <p:cNvPicPr>
            <a:picLocks noChangeAspect="1"/>
          </p:cNvPicPr>
          <p:nvPr/>
        </p:nvPicPr>
        <p:blipFill>
          <a:blip r:embed="rId1"/>
          <a:stretch>
            <a:fillRect/>
          </a:stretch>
        </p:blipFill>
        <p:spPr>
          <a:xfrm>
            <a:off x="2054088" y="2998925"/>
            <a:ext cx="8282608" cy="28479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After the completion of this project, we got an insight of how to collect data, pre-processing the data, analyzing the data and building a model. </a:t>
            </a:r>
            <a:endParaRPr lang="en-US" dirty="0"/>
          </a:p>
          <a:p>
            <a:r>
              <a:rPr lang="en-US" dirty="0"/>
              <a:t>First, we collected the data flight prices from different websites like yatra and make  my trip it was done by using Web scraping. The framework used for web scraping was Selenium, which has an advantage of automating our process of collecting data. </a:t>
            </a:r>
            <a:endParaRPr lang="en-US" dirty="0"/>
          </a:p>
          <a:p>
            <a:r>
              <a:rPr lang="en-US" dirty="0"/>
              <a:t> We collected almost 1500 records of data which contained the flight price and  other related features. </a:t>
            </a:r>
            <a:endParaRPr lang="en-US" dirty="0"/>
          </a:p>
          <a:p>
            <a:r>
              <a:rPr lang="en-US" dirty="0"/>
              <a:t> Then, the scrapped data was combined in a single data frame and saved in a csv file  so that we can open it and analyze the data.</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8714" y="1023085"/>
            <a:ext cx="9846364" cy="5170646"/>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sz="2200" dirty="0"/>
              <a:t>We did data cleaning, data-preprocessing steps like finding and handling null values, removing words from numbers, converting object to int type, data visualization, handling skewness, etc.</a:t>
            </a:r>
            <a:endParaRPr lang="en-US" sz="2200" dirty="0"/>
          </a:p>
          <a:p>
            <a:endParaRPr lang="en-US" sz="2200" dirty="0"/>
          </a:p>
          <a:p>
            <a:pPr marL="285750" indent="-285750">
              <a:buClr>
                <a:schemeClr val="accent1"/>
              </a:buClr>
              <a:buFont typeface="Arial" panose="020B0604020202020204" pitchFamily="34" charset="0"/>
              <a:buChar char="•"/>
            </a:pPr>
            <a:r>
              <a:rPr lang="en-US" sz="2200" dirty="0"/>
              <a:t>After separating our train and test data, we started running different machine learning classification algorithms to find out the best performing model. </a:t>
            </a:r>
            <a:endParaRPr lang="en-US" sz="2200" dirty="0"/>
          </a:p>
          <a:p>
            <a:endParaRPr lang="en-US" sz="2200" dirty="0"/>
          </a:p>
          <a:p>
            <a:pPr marL="285750" indent="-285750">
              <a:buClr>
                <a:schemeClr val="accent1"/>
              </a:buClr>
              <a:buFont typeface="Arial" panose="020B0604020202020204" pitchFamily="34" charset="0"/>
              <a:buChar char="•"/>
            </a:pPr>
            <a:r>
              <a:rPr lang="en-US" sz="2200" dirty="0"/>
              <a:t>We found that RandomForest Algorithms was performing well, according to their r2_score and cross val scores. </a:t>
            </a:r>
            <a:endParaRPr lang="en-US" sz="2200" dirty="0"/>
          </a:p>
          <a:p>
            <a:endParaRPr lang="en-US" sz="2200" dirty="0"/>
          </a:p>
          <a:p>
            <a:pPr marL="285750" indent="-285750">
              <a:buClr>
                <a:schemeClr val="accent1"/>
              </a:buClr>
              <a:buFont typeface="Arial" panose="020B0604020202020204" pitchFamily="34" charset="0"/>
              <a:buChar char="•"/>
            </a:pPr>
            <a:r>
              <a:rPr lang="en-US" sz="2200" dirty="0"/>
              <a:t>Then, we performed Hyperparameter Tuning techniques using GridSearchCV for getting the best parameters and improving the scores. In that, RandomForestRegressor performed well and we finalised that model. </a:t>
            </a:r>
            <a:endParaRPr lang="en-US" sz="2200" dirty="0"/>
          </a:p>
          <a:p>
            <a:endParaRPr lang="en-US" sz="2200" dirty="0"/>
          </a:p>
          <a:p>
            <a:pPr marL="285750" indent="-285750">
              <a:buClr>
                <a:schemeClr val="accent1"/>
              </a:buClr>
              <a:buFont typeface="Arial" panose="020B0604020202020204" pitchFamily="34" charset="0"/>
              <a:buChar char="•"/>
            </a:pPr>
            <a:r>
              <a:rPr lang="en-US" sz="2200" dirty="0"/>
              <a:t>We saved or finalize the model using joblib library for further testing of the model. </a:t>
            </a:r>
            <a:endParaRPr lang="en-IN"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2267593"/>
            <a:ext cx="9601196" cy="1303867"/>
          </a:xfrm>
        </p:spPr>
        <p:txBody>
          <a:bodyPr/>
          <a:lstStyle/>
          <a:p>
            <a:r>
              <a:rPr lang="en-IN" dirty="0"/>
              <a:t>Thank You</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PROBLEM FRAMING</a:t>
            </a:r>
            <a:endParaRPr lang="en-IN" dirty="0"/>
          </a:p>
        </p:txBody>
      </p:sp>
      <p:sp>
        <p:nvSpPr>
          <p:cNvPr id="3" name="Content Placeholder 2"/>
          <p:cNvSpPr>
            <a:spLocks noGrp="1"/>
          </p:cNvSpPr>
          <p:nvPr>
            <p:ph idx="1"/>
          </p:nvPr>
        </p:nvSpPr>
        <p:spPr/>
        <p:txBody>
          <a:bodyPr>
            <a:normAutofit fontScale="92500"/>
          </a:bodyPr>
          <a:lstStyle/>
          <a:p>
            <a:r>
              <a:rPr lang="en-US" dirty="0"/>
              <a:t>Anyone who has booked a flight ticket knows how unexpectedly the prices vary. The cheapest available ticket on a given flight gets more and less expensive over time.</a:t>
            </a:r>
            <a:endParaRPr lang="en-US" dirty="0"/>
          </a:p>
          <a:p>
            <a:r>
              <a:rPr lang="en-US" dirty="0"/>
              <a:t>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So, you have to work on a project where you collect data of flight fares with other features and work to make a model to predict fares of flights..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a:t>
            </a:r>
            <a:endParaRPr lang="en-IN" dirty="0"/>
          </a:p>
        </p:txBody>
      </p:sp>
      <p:sp>
        <p:nvSpPr>
          <p:cNvPr id="3" name="Content Placeholder 2"/>
          <p:cNvSpPr>
            <a:spLocks noGrp="1"/>
          </p:cNvSpPr>
          <p:nvPr>
            <p:ph idx="1"/>
          </p:nvPr>
        </p:nvSpPr>
        <p:spPr/>
        <p:txBody>
          <a:bodyPr/>
          <a:lstStyle/>
          <a:p>
            <a:r>
              <a:rPr lang="en-US" dirty="0"/>
              <a:t>In our scrapped dataset, our target variable "Flight_price" is a continuous variable. Therefore, we will be handling this modelling problem as regression. This project is done in two parts:</a:t>
            </a:r>
            <a:endParaRPr lang="en-US" dirty="0"/>
          </a:p>
          <a:p>
            <a:r>
              <a:rPr lang="en-US" dirty="0"/>
              <a:t> 1. Data Collection phase </a:t>
            </a:r>
            <a:endParaRPr lang="en-US" dirty="0"/>
          </a:p>
          <a:p>
            <a:r>
              <a:rPr lang="en-US" dirty="0"/>
              <a:t> 2. Data Analysis phase </a:t>
            </a:r>
            <a:endParaRPr lang="en-US" dirty="0"/>
          </a:p>
          <a:p>
            <a:r>
              <a:rPr lang="en-US" dirty="0"/>
              <a:t> 3. Model building phase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HARDWARE AND SOFTWARE REQUIREMENTS</a:t>
            </a:r>
            <a:endParaRPr lang="en-IN" dirty="0"/>
          </a:p>
        </p:txBody>
      </p:sp>
      <p:sp>
        <p:nvSpPr>
          <p:cNvPr id="3" name="Content Placeholder 2"/>
          <p:cNvSpPr>
            <a:spLocks noGrp="1"/>
          </p:cNvSpPr>
          <p:nvPr>
            <p:ph idx="1"/>
          </p:nvPr>
        </p:nvSpPr>
        <p:spPr/>
        <p:txBody>
          <a:bodyPr/>
          <a:lstStyle/>
          <a:p>
            <a:r>
              <a:rPr lang="en-US" dirty="0"/>
              <a:t>For doing this project, the hardware used is a laptop with high end specification and a stable internet connection. </a:t>
            </a:r>
            <a:endParaRPr lang="en-US" dirty="0"/>
          </a:p>
          <a:p>
            <a:r>
              <a:rPr lang="en-US" dirty="0"/>
              <a:t>While coming to software part, I had used anaconda navigator and in that I have used Jupyter notebook to do my python programming and analysis. For using an CSV file, Microsoft excel is needed. In Jupyter notebook, I had used lots of python libraries to carry out this project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DATA SOURCES AND THEIR FORMAT</a:t>
            </a:r>
            <a:endParaRPr lang="en-IN" dirty="0"/>
          </a:p>
        </p:txBody>
      </p:sp>
      <p:sp>
        <p:nvSpPr>
          <p:cNvPr id="4" name="Content Placeholder 3"/>
          <p:cNvSpPr>
            <a:spLocks noGrp="1"/>
          </p:cNvSpPr>
          <p:nvPr>
            <p:ph sz="half" idx="1"/>
          </p:nvPr>
        </p:nvSpPr>
        <p:spPr/>
        <p:txBody>
          <a:bodyPr>
            <a:normAutofit/>
          </a:bodyPr>
          <a:lstStyle/>
          <a:p>
            <a:r>
              <a:rPr lang="en-US" dirty="0"/>
              <a:t> The data is collected from websites yatra.com. The data is scrapped using Web scraping technique and the framework used is Selenium.</a:t>
            </a:r>
            <a:endParaRPr lang="en-US" dirty="0"/>
          </a:p>
          <a:p>
            <a:r>
              <a:rPr lang="en-US" dirty="0"/>
              <a:t> We scrapped approx. 2500 records of the data and saved each data in a separate data frame. </a:t>
            </a:r>
            <a:endParaRPr lang="en-IN" dirty="0"/>
          </a:p>
        </p:txBody>
      </p:sp>
      <p:sp>
        <p:nvSpPr>
          <p:cNvPr id="5" name="Content Placeholder 4"/>
          <p:cNvSpPr>
            <a:spLocks noGrp="1"/>
          </p:cNvSpPr>
          <p:nvPr>
            <p:ph sz="half" idx="2"/>
          </p:nvPr>
        </p:nvSpPr>
        <p:spPr/>
        <p:txBody>
          <a:bodyPr/>
          <a:lstStyle/>
          <a:p>
            <a:endParaRPr lang="en-IN"/>
          </a:p>
        </p:txBody>
      </p:sp>
      <p:pic>
        <p:nvPicPr>
          <p:cNvPr id="8" name="Picture 7"/>
          <p:cNvPicPr>
            <a:picLocks noChangeAspect="1"/>
          </p:cNvPicPr>
          <p:nvPr/>
        </p:nvPicPr>
        <p:blipFill>
          <a:blip r:embed="rId1"/>
          <a:stretch>
            <a:fillRect/>
          </a:stretch>
        </p:blipFill>
        <p:spPr>
          <a:xfrm>
            <a:off x="6175247" y="2451651"/>
            <a:ext cx="4718305" cy="37106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endParaRPr lang="en-IN" dirty="0"/>
          </a:p>
        </p:txBody>
      </p:sp>
      <p:pic>
        <p:nvPicPr>
          <p:cNvPr id="6" name="Content Placeholder 5"/>
          <p:cNvPicPr>
            <a:picLocks noGrp="1" noChangeAspect="1"/>
          </p:cNvPicPr>
          <p:nvPr>
            <p:ph idx="1"/>
          </p:nvPr>
        </p:nvPicPr>
        <p:blipFill>
          <a:blip r:embed="rId1"/>
          <a:stretch>
            <a:fillRect/>
          </a:stretch>
        </p:blipFill>
        <p:spPr>
          <a:xfrm>
            <a:off x="1948070" y="2557463"/>
            <a:ext cx="5579165" cy="331787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73356" y="361122"/>
            <a:ext cx="7845288" cy="1732722"/>
          </a:xfrm>
        </p:spPr>
        <p:txBody>
          <a:bodyPr>
            <a:normAutofit/>
          </a:bodyPr>
          <a:lstStyle/>
          <a:p>
            <a:r>
              <a:rPr lang="en-IN" sz="3600" dirty="0"/>
              <a:t>FEATURE ENGINEERING</a:t>
            </a:r>
            <a:endParaRPr lang="en-IN" sz="3600" dirty="0"/>
          </a:p>
        </p:txBody>
      </p:sp>
      <p:sp>
        <p:nvSpPr>
          <p:cNvPr id="6" name="TextBox 5"/>
          <p:cNvSpPr txBox="1"/>
          <p:nvPr/>
        </p:nvSpPr>
        <p:spPr>
          <a:xfrm>
            <a:off x="980661" y="1868557"/>
            <a:ext cx="7944677" cy="4154984"/>
          </a:xfrm>
          <a:prstGeom prst="rect">
            <a:avLst/>
          </a:prstGeom>
          <a:noFill/>
        </p:spPr>
        <p:txBody>
          <a:bodyPr wrap="square">
            <a:spAutoFit/>
          </a:bodyPr>
          <a:lstStyle/>
          <a:p>
            <a:r>
              <a:rPr lang="en-US" sz="2400" dirty="0"/>
              <a:t>• In this we have three columns Date of Journey, Departure time, and Arrival time to be feature engineered.</a:t>
            </a:r>
            <a:endParaRPr lang="en-US" sz="2400" dirty="0"/>
          </a:p>
          <a:p>
            <a:r>
              <a:rPr lang="en-US" sz="2400" dirty="0"/>
              <a:t> </a:t>
            </a:r>
            <a:endParaRPr lang="en-US" sz="2400" dirty="0"/>
          </a:p>
          <a:p>
            <a:r>
              <a:rPr lang="en-US" sz="2400" dirty="0"/>
              <a:t>• Date of Journey is converted into date, day and month.</a:t>
            </a:r>
            <a:endParaRPr lang="en-US" sz="2400" dirty="0"/>
          </a:p>
          <a:p>
            <a:endParaRPr lang="en-US" sz="2400" dirty="0"/>
          </a:p>
          <a:p>
            <a:r>
              <a:rPr lang="en-US" sz="2400" dirty="0"/>
              <a:t>• Departure time is converted into hours and minutes and similarly Arrival time is converted into minutes and hours. </a:t>
            </a:r>
            <a:endParaRPr lang="en-US" sz="2400" dirty="0"/>
          </a:p>
          <a:p>
            <a:endParaRPr lang="en-US" sz="2400" dirty="0"/>
          </a:p>
          <a:p>
            <a:r>
              <a:rPr lang="en-US" sz="2400" dirty="0"/>
              <a:t>• Introduced new features Duration in seconds and Based upon the arrival time and departure time found out the whether flight arrived or departed in morning, afternoon and night.</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775791" y="1113183"/>
            <a:ext cx="9077739" cy="430695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4269</Words>
  <Application>WPS Presentation</Application>
  <PresentationFormat>Widescreen</PresentationFormat>
  <Paragraphs>86</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SimSun</vt:lpstr>
      <vt:lpstr>Wingdings</vt:lpstr>
      <vt:lpstr>Arial</vt:lpstr>
      <vt:lpstr>Garamond</vt:lpstr>
      <vt:lpstr>Microsoft YaHei</vt:lpstr>
      <vt:lpstr>Arial Unicode MS</vt:lpstr>
      <vt:lpstr>Calibri</vt:lpstr>
      <vt:lpstr>Organic</vt:lpstr>
      <vt:lpstr>Flight Price Prediction Project</vt:lpstr>
      <vt:lpstr>CONTENTS</vt:lpstr>
      <vt:lpstr>BUSINESS PROBLEM FRAMING</vt:lpstr>
      <vt:lpstr>ANALYTICAL PROBLEM FRAMING</vt:lpstr>
      <vt:lpstr>HARDWARE AND SOFTWARE REQUIREMENTS</vt:lpstr>
      <vt:lpstr>DATA SOURCES AND THEIR FORMAT</vt:lpstr>
      <vt:lpstr>DATA PRE-PROCESSING</vt:lpstr>
      <vt:lpstr>FEATURE ENGINEERING</vt:lpstr>
      <vt:lpstr>PowerPoint 演示文稿</vt:lpstr>
      <vt:lpstr>PowerPoint 演示文稿</vt:lpstr>
      <vt:lpstr>DATA VISUALISATION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MODEL DEVELOPMENT AND EVALUATION</vt:lpstr>
      <vt:lpstr>PowerPoint 演示文稿</vt:lpstr>
      <vt:lpstr>PowerPoint 演示文稿</vt:lpstr>
      <vt:lpstr>PowerPoint 演示文稿</vt:lpstr>
      <vt:lpstr>PowerPoint 演示文稿</vt:lpstr>
      <vt:lpstr>PowerPoint 演示文稿</vt:lpstr>
      <vt:lpstr>CONCLUSION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YADNESH</dc:creator>
  <cp:lastModifiedBy>welcome</cp:lastModifiedBy>
  <cp:revision>8</cp:revision>
  <dcterms:created xsi:type="dcterms:W3CDTF">2021-11-11T14:11:00Z</dcterms:created>
  <dcterms:modified xsi:type="dcterms:W3CDTF">2022-06-12T16:51:01Z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05C11B5BE44F43F9886136E3CE31FC01</vt:lpwstr>
  </property>
  <property fmtid="{D5CDD505-2E9C-101B-9397-08002B2CF9AE}" pid="3" name="KSOProductBuildVer">
    <vt:lpwstr>1033-11.2.0.10443</vt:lpwstr>
  </property>
</Properties>
</file>