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5" r:id="rId9"/>
    <p:sldId id="267" r:id="rId10"/>
    <p:sldId id="269" r:id="rId11"/>
    <p:sldId id="271" r:id="rId12"/>
    <p:sldId id="270"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E5AE68-361F-439D-BB96-3D781BF71B9A}">
  <a:tblStyle styleId="{67E5AE68-361F-439D-BB96-3D781BF71B9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3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0cb516b9fb_0_2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g30cb516b9fb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0cb516b9fb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g30cb516b9f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050877" y="1322386"/>
            <a:ext cx="103632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spcBef>
                <a:spcPts val="400"/>
              </a:spcBef>
              <a:spcAft>
                <a:spcPts val="0"/>
              </a:spcAft>
              <a:buClr>
                <a:srgbClr val="17365D"/>
              </a:buClr>
              <a:buSzPts val="2000"/>
              <a:buNone/>
              <a:defRPr sz="2000" b="1">
                <a:solidFill>
                  <a:srgbClr val="17365D"/>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1"/>
          <p:cNvSpPr txBox="1">
            <a:spLocks noGrp="1"/>
          </p:cNvSpPr>
          <p:nvPr>
            <p:ph type="body" idx="1"/>
          </p:nvPr>
        </p:nvSpPr>
        <p:spPr>
          <a:xfrm rot="5400000">
            <a:off x="3670302" y="-1714500"/>
            <a:ext cx="4952997" cy="10668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2"/>
          <p:cNvSpPr txBox="1">
            <a:spLocks noGrp="1"/>
          </p:cNvSpPr>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a:solidFill>
                  <a:schemeClr val="dk1"/>
                </a:solidFill>
              </a:defRPr>
            </a:lvl1pPr>
            <a:lvl2pPr marL="914400" lvl="1" indent="-355600" algn="l">
              <a:spcBef>
                <a:spcPts val="400"/>
              </a:spcBef>
              <a:spcAft>
                <a:spcPts val="0"/>
              </a:spcAft>
              <a:buClr>
                <a:schemeClr val="dk1"/>
              </a:buClr>
              <a:buSzPts val="2000"/>
              <a:buChar char="–"/>
              <a:defRPr>
                <a:solidFill>
                  <a:schemeClr val="dk1"/>
                </a:solidFill>
              </a:defRPr>
            </a:lvl2pPr>
            <a:lvl3pPr marL="1371600" lvl="2" indent="-342900" algn="l">
              <a:spcBef>
                <a:spcPts val="360"/>
              </a:spcBef>
              <a:spcAft>
                <a:spcPts val="0"/>
              </a:spcAft>
              <a:buClr>
                <a:schemeClr val="dk1"/>
              </a:buClr>
              <a:buSzPts val="1800"/>
              <a:buChar char="•"/>
              <a:defRPr>
                <a:solidFill>
                  <a:schemeClr val="dk1"/>
                </a:solidFill>
              </a:defRPr>
            </a:lvl3pPr>
            <a:lvl4pPr marL="1828800" lvl="3" indent="-330200" algn="l">
              <a:spcBef>
                <a:spcPts val="320"/>
              </a:spcBef>
              <a:spcAft>
                <a:spcPts val="0"/>
              </a:spcAft>
              <a:buClr>
                <a:schemeClr val="dk1"/>
              </a:buClr>
              <a:buSzPts val="1600"/>
              <a:buChar char="–"/>
              <a:defRPr>
                <a:solidFill>
                  <a:schemeClr val="dk1"/>
                </a:solidFill>
              </a:defRPr>
            </a:lvl4pPr>
            <a:lvl5pPr marL="2286000" lvl="4" indent="-330200" algn="l">
              <a:spcBef>
                <a:spcPts val="320"/>
              </a:spcBef>
              <a:spcAft>
                <a:spcPts val="0"/>
              </a:spcAft>
              <a:buClr>
                <a:schemeClr val="dk1"/>
              </a:buClr>
              <a:buSzPts val="16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FF0000"/>
              </a:buClr>
              <a:buSzPts val="4000"/>
              <a:buFont typeface="Verdana"/>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2" name="Google Shape;32;p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5"/>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9" name="Google Shape;39;p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859368" y="304800"/>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6"/>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3860800" y="274638"/>
            <a:ext cx="77216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6" name="Google Shape;56;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4" name="Google Shape;64;p9"/>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
          <p:cNvSpPr>
            <a:spLocks noGrp="1"/>
          </p:cNvSpPr>
          <p:nvPr>
            <p:ph type="pic" idx="2"/>
          </p:nvPr>
        </p:nvSpPr>
        <p:spPr>
          <a:xfrm>
            <a:off x="2389717" y="612775"/>
            <a:ext cx="7315200" cy="4114800"/>
          </a:xfrm>
          <a:prstGeom prst="rect">
            <a:avLst/>
          </a:prstGeom>
          <a:noFill/>
          <a:ln>
            <a:noFill/>
          </a:ln>
        </p:spPr>
      </p:sp>
      <p:sp>
        <p:nvSpPr>
          <p:cNvPr id="71" name="Google Shape;71;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2" name="Google Shape;72;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2" name="Google Shape;12;p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3" name="Google Shape;13;p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4" name="Google Shape;14;p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6" name="Google Shape;16;p1"/>
          <p:cNvPicPr preferRelativeResize="0"/>
          <p:nvPr/>
        </p:nvPicPr>
        <p:blipFill rotWithShape="1">
          <a:blip r:embed="rId13">
            <a:alphaModFix/>
          </a:blip>
          <a:srcRect b="18045"/>
          <a:stretch/>
        </p:blipFill>
        <p:spPr>
          <a:xfrm>
            <a:off x="0" y="5991366"/>
            <a:ext cx="12192000"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3600" dirty="0">
                <a:solidFill>
                  <a:schemeClr val="dk1"/>
                </a:solidFill>
                <a:latin typeface="Cambria"/>
                <a:ea typeface="Cambria"/>
                <a:cs typeface="Cambria"/>
                <a:sym typeface="Cambria"/>
              </a:rPr>
              <a:t>Multi-Class Mango Leaf Disease Diagnosis Using An Optimized Vision Transformer Model</a:t>
            </a:r>
          </a:p>
        </p:txBody>
      </p:sp>
      <p:sp>
        <p:nvSpPr>
          <p:cNvPr id="92" name="Google Shape;92;p13"/>
          <p:cNvSpPr txBox="1">
            <a:spLocks noGrp="1"/>
          </p:cNvSpPr>
          <p:nvPr>
            <p:ph type="subTitle" idx="1"/>
          </p:nvPr>
        </p:nvSpPr>
        <p:spPr>
          <a:xfrm>
            <a:off x="790469" y="2151463"/>
            <a:ext cx="3970500" cy="39855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US" dirty="0">
                <a:latin typeface="Cambria"/>
                <a:ea typeface="Cambria"/>
                <a:cs typeface="Cambria"/>
                <a:sym typeface="Cambria"/>
              </a:rPr>
              <a:t>Batch Number: CSG – G04</a:t>
            </a:r>
            <a:endParaRPr dirty="0"/>
          </a:p>
          <a:p>
            <a:pPr marL="0" lvl="0" indent="0" algn="l" rtl="0">
              <a:spcBef>
                <a:spcPts val="0"/>
              </a:spcBef>
              <a:spcAft>
                <a:spcPts val="0"/>
              </a:spcAft>
              <a:buClr>
                <a:srgbClr val="17365D"/>
              </a:buClr>
              <a:buSzPts val="2000"/>
              <a:buNone/>
            </a:pPr>
            <a:endParaRPr dirty="0">
              <a:latin typeface="Cambria"/>
              <a:ea typeface="Cambria"/>
              <a:cs typeface="Cambria"/>
              <a:sym typeface="Cambria"/>
            </a:endParaRPr>
          </a:p>
          <a:p>
            <a:pPr marL="0" lvl="0" indent="0" algn="l" rtl="0">
              <a:spcBef>
                <a:spcPts val="400"/>
              </a:spcBef>
              <a:spcAft>
                <a:spcPts val="0"/>
              </a:spcAft>
              <a:buClr>
                <a:srgbClr val="17365D"/>
              </a:buClr>
              <a:buSzPts val="2000"/>
              <a:buNone/>
            </a:pPr>
            <a:endParaRPr dirty="0">
              <a:latin typeface="Cambria"/>
              <a:ea typeface="Cambria"/>
              <a:cs typeface="Cambria"/>
              <a:sym typeface="Cambria"/>
            </a:endParaRPr>
          </a:p>
        </p:txBody>
      </p:sp>
      <p:graphicFrame>
        <p:nvGraphicFramePr>
          <p:cNvPr id="93" name="Google Shape;93;p13"/>
          <p:cNvGraphicFramePr/>
          <p:nvPr>
            <p:extLst>
              <p:ext uri="{D42A27DB-BD31-4B8C-83A1-F6EECF244321}">
                <p14:modId xmlns:p14="http://schemas.microsoft.com/office/powerpoint/2010/main" val="123917623"/>
              </p:ext>
            </p:extLst>
          </p:nvPr>
        </p:nvGraphicFramePr>
        <p:xfrm>
          <a:off x="553394" y="2681627"/>
          <a:ext cx="5418675" cy="1920290"/>
        </p:xfrm>
        <a:graphic>
          <a:graphicData uri="http://schemas.openxmlformats.org/drawingml/2006/table">
            <a:tbl>
              <a:tblPr>
                <a:noFill/>
                <a:tableStyleId>{67E5AE68-361F-439D-BB96-3D781BF71B9A}</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56693">
                <a:tc>
                  <a:txBody>
                    <a:bodyPr/>
                    <a:lstStyle/>
                    <a:p>
                      <a:pPr marL="0" marR="0" lvl="1" indent="0" algn="ctr" rtl="0">
                        <a:spcBef>
                          <a:spcPts val="0"/>
                        </a:spcBef>
                        <a:spcAft>
                          <a:spcPts val="0"/>
                        </a:spcAft>
                        <a:buClr>
                          <a:srgbClr val="17365D"/>
                        </a:buClr>
                        <a:buSzPts val="1800"/>
                        <a:buFont typeface="Bookman Old Style"/>
                        <a:buNone/>
                      </a:pPr>
                      <a:r>
                        <a:rPr lang="en-US"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rgbClr val="17365D"/>
                        </a:buClr>
                        <a:buSzPts val="1800"/>
                        <a:buFont typeface="Bookman Old Style"/>
                        <a:buNone/>
                      </a:pPr>
                      <a:r>
                        <a:rPr lang="en-US"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86417">
                <a:tc>
                  <a:txBody>
                    <a:bodyPr/>
                    <a:lstStyle/>
                    <a:p>
                      <a:pPr marL="0" marR="0" lvl="0" indent="0" algn="ctr" rtl="0">
                        <a:spcBef>
                          <a:spcPts val="0"/>
                        </a:spcBef>
                        <a:spcAft>
                          <a:spcPts val="0"/>
                        </a:spcAft>
                        <a:buClr>
                          <a:schemeClr val="dk1"/>
                        </a:buClr>
                        <a:buSzPts val="2000"/>
                        <a:buFont typeface="Bookman Old Style"/>
                        <a:buNone/>
                      </a:pPr>
                      <a:r>
                        <a:rPr lang="en-US" sz="2000" u="none" strike="noStrike" cap="none" dirty="0">
                          <a:latin typeface="Times New Roman"/>
                          <a:ea typeface="Times New Roman"/>
                          <a:cs typeface="Times New Roman"/>
                          <a:sym typeface="Times New Roman"/>
                        </a:rPr>
                        <a:t>20211CSG0067</a:t>
                      </a:r>
                      <a:endParaRPr sz="2000" u="none" strike="noStrike" cap="none" dirty="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Monica V</a:t>
                      </a:r>
                      <a:endParaRPr sz="2000" u="none" strike="noStrike" cap="none" dirty="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86417">
                <a:tc>
                  <a:txBody>
                    <a:bodyPr/>
                    <a:lstStyle/>
                    <a:p>
                      <a:pPr marL="0" marR="0" lvl="0" indent="0" algn="ctr" rtl="0">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20211CSG0015</a:t>
                      </a:r>
                      <a:endParaRPr sz="2000" u="none" strike="noStrike" cap="none" dirty="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Yashaswi A</a:t>
                      </a:r>
                      <a:endParaRPr sz="2000" u="none" strike="noStrike" cap="none" dirty="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86417">
                <a:tc>
                  <a:txBody>
                    <a:bodyPr/>
                    <a:lstStyle/>
                    <a:p>
                      <a:pPr marL="0" marR="0" lvl="0" indent="0" algn="ctr" rtl="0">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20211CSG0043</a:t>
                      </a:r>
                      <a:endParaRPr sz="2000" u="none" strike="noStrike" cap="none" dirty="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Thanya Patel R</a:t>
                      </a:r>
                      <a:endParaRPr sz="2000" u="none" strike="noStrike" cap="none" dirty="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56693">
                <a:tc>
                  <a:txBody>
                    <a:bodyPr/>
                    <a:lstStyle/>
                    <a:p>
                      <a:pPr marL="0" marR="0" lvl="0" indent="0" algn="ctr" rtl="0">
                        <a:spcBef>
                          <a:spcPts val="0"/>
                        </a:spcBef>
                        <a:spcAft>
                          <a:spcPts val="0"/>
                        </a:spcAft>
                        <a:buClr>
                          <a:schemeClr val="dk1"/>
                        </a:buClr>
                        <a:buSzPts val="1800"/>
                        <a:buFont typeface="Bookman Old Style"/>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800"/>
                        <a:buFont typeface="Bookman Old Style"/>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4" name="Google Shape;94;p13"/>
          <p:cNvSpPr txBox="1"/>
          <p:nvPr/>
        </p:nvSpPr>
        <p:spPr>
          <a:xfrm>
            <a:off x="6441414" y="241872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US" sz="2000" b="1" i="0" u="none" strike="noStrike" cap="none" dirty="0">
                <a:solidFill>
                  <a:srgbClr val="17365D"/>
                </a:solidFill>
                <a:latin typeface="Cambria"/>
                <a:ea typeface="Cambria"/>
                <a:cs typeface="Cambria"/>
                <a:sym typeface="Cambria"/>
              </a:rPr>
              <a:t>Under the Supervision of</a:t>
            </a:r>
            <a:endParaRPr sz="2000" b="1" i="0" u="none" strike="noStrike" cap="none" dirty="0">
              <a:solidFill>
                <a:srgbClr val="17365D"/>
              </a:solidFill>
              <a:latin typeface="Cambria"/>
              <a:ea typeface="Cambria"/>
              <a:cs typeface="Cambria"/>
              <a:sym typeface="Cambria"/>
            </a:endParaRPr>
          </a:p>
          <a:p>
            <a:pPr marL="0" marR="0" lvl="0" indent="0" algn="just" rtl="0">
              <a:spcBef>
                <a:spcPts val="340"/>
              </a:spcBef>
              <a:spcAft>
                <a:spcPts val="0"/>
              </a:spcAft>
              <a:buNone/>
            </a:pPr>
            <a:r>
              <a:rPr lang="en-US" sz="1800" b="1" dirty="0">
                <a:solidFill>
                  <a:srgbClr val="17365D"/>
                </a:solidFill>
                <a:latin typeface="Times New Roman"/>
                <a:ea typeface="Times New Roman"/>
                <a:cs typeface="Times New Roman"/>
                <a:sym typeface="Times New Roman"/>
              </a:rPr>
              <a:t>D</a:t>
            </a:r>
            <a:r>
              <a:rPr lang="en-US" sz="1800" b="1" i="0" u="none" strike="noStrike" cap="none" dirty="0">
                <a:solidFill>
                  <a:srgbClr val="17365D"/>
                </a:solidFill>
                <a:latin typeface="Times New Roman"/>
                <a:ea typeface="Times New Roman"/>
                <a:cs typeface="Times New Roman"/>
                <a:sym typeface="Times New Roman"/>
              </a:rPr>
              <a:t>r.</a:t>
            </a:r>
            <a:r>
              <a:rPr lang="en-US" sz="1800" b="1" dirty="0">
                <a:solidFill>
                  <a:srgbClr val="17365D"/>
                </a:solidFill>
                <a:latin typeface="Times New Roman"/>
                <a:ea typeface="Times New Roman"/>
                <a:cs typeface="Times New Roman"/>
                <a:sym typeface="Times New Roman"/>
              </a:rPr>
              <a:t> Madhusudhan M V</a:t>
            </a:r>
            <a:r>
              <a:rPr lang="en-US" sz="1800" b="1" i="0" u="none" strike="noStrike" cap="none" dirty="0">
                <a:solidFill>
                  <a:srgbClr val="17365D"/>
                </a:solidFill>
                <a:latin typeface="Times New Roman"/>
                <a:ea typeface="Times New Roman"/>
                <a:cs typeface="Times New Roman"/>
                <a:sym typeface="Times New Roman"/>
              </a:rPr>
              <a:t> </a:t>
            </a:r>
            <a:endParaRPr sz="1800" b="0" i="0" u="none" strike="noStrike" cap="none" dirty="0">
              <a:solidFill>
                <a:schemeClr val="dk1"/>
              </a:solidFill>
              <a:latin typeface="Cambria"/>
              <a:ea typeface="Cambria"/>
              <a:cs typeface="Cambria"/>
              <a:sym typeface="Cambria"/>
            </a:endParaRPr>
          </a:p>
          <a:p>
            <a:pPr marL="0" marR="0" lvl="0" indent="0" algn="just"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a:ea typeface="Cambria"/>
                <a:cs typeface="Cambria"/>
                <a:sym typeface="Cambria"/>
              </a:rPr>
              <a:t>Associate Professor</a:t>
            </a:r>
            <a:endParaRPr sz="1800" b="0" i="0" u="none" strike="noStrike" cap="none" dirty="0">
              <a:solidFill>
                <a:schemeClr val="dk1"/>
              </a:solidFill>
              <a:latin typeface="Cambria"/>
              <a:ea typeface="Cambria"/>
              <a:cs typeface="Cambria"/>
              <a:sym typeface="Cambria"/>
            </a:endParaRPr>
          </a:p>
          <a:p>
            <a:pPr marL="0" marR="0" lvl="0" indent="0" algn="just"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a:ea typeface="Cambria"/>
                <a:cs typeface="Cambria"/>
                <a:sym typeface="Cambria"/>
              </a:rPr>
              <a:t>School of Computer Science and Engineering</a:t>
            </a:r>
            <a:endParaRPr sz="1800" b="0" i="0" u="none" strike="noStrike" cap="none" dirty="0">
              <a:solidFill>
                <a:schemeClr val="dk1"/>
              </a:solidFill>
              <a:latin typeface="Cambria"/>
              <a:ea typeface="Cambria"/>
              <a:cs typeface="Cambria"/>
              <a:sym typeface="Cambria"/>
            </a:endParaRPr>
          </a:p>
          <a:p>
            <a:pPr marL="0" marR="0" lvl="0" indent="0" algn="just"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a:ea typeface="Cambria"/>
                <a:cs typeface="Cambria"/>
                <a:sym typeface="Cambria"/>
              </a:rPr>
              <a:t>Presidency University</a:t>
            </a:r>
            <a:endParaRPr sz="1800" b="0" i="0" u="none" strike="noStrike" cap="none" dirty="0">
              <a:solidFill>
                <a:schemeClr val="dk1"/>
              </a:solidFill>
              <a:latin typeface="Cambria"/>
              <a:ea typeface="Cambria"/>
              <a:cs typeface="Cambria"/>
              <a:sym typeface="Cambria"/>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a:ea typeface="Cambria"/>
              <a:cs typeface="Cambria"/>
              <a:sym typeface="Cambria"/>
            </a:endParaRPr>
          </a:p>
        </p:txBody>
      </p:sp>
      <p:sp>
        <p:nvSpPr>
          <p:cNvPr id="95" name="Google Shape;95;p13"/>
          <p:cNvSpPr txBox="1"/>
          <p:nvPr/>
        </p:nvSpPr>
        <p:spPr>
          <a:xfrm>
            <a:off x="4110750" y="21716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PIP4001 Internship Project</a:t>
            </a:r>
            <a:endParaRPr lang="en-GB" sz="2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Final Viva Voce</a:t>
            </a:r>
          </a:p>
        </p:txBody>
      </p:sp>
      <p:sp>
        <p:nvSpPr>
          <p:cNvPr id="96" name="Google Shape;96;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dirty="0">
                <a:solidFill>
                  <a:schemeClr val="accent1"/>
                </a:solidFill>
                <a:latin typeface="Cambria"/>
                <a:ea typeface="Cambria"/>
                <a:cs typeface="Cambria"/>
                <a:sym typeface="Cambria"/>
              </a:rPr>
              <a:t>Name of the Program: </a:t>
            </a:r>
            <a:r>
              <a:rPr lang="en-US" sz="2000" b="1" i="0" u="none" strike="noStrike" cap="none" dirty="0">
                <a:solidFill>
                  <a:schemeClr val="dk1"/>
                </a:solidFill>
                <a:latin typeface="Times New Roman"/>
                <a:ea typeface="Times New Roman"/>
                <a:cs typeface="Times New Roman"/>
                <a:sym typeface="Times New Roman"/>
              </a:rPr>
              <a:t>B.Tech</a:t>
            </a:r>
            <a:endParaRPr sz="2000" b="1" i="0" u="none" strike="noStrike" cap="none" dirty="0">
              <a:solidFill>
                <a:schemeClr val="accent1"/>
              </a:solidFill>
              <a:latin typeface="Cambria"/>
              <a:ea typeface="Cambria"/>
              <a:cs typeface="Cambria"/>
              <a:sym typeface="Cambria"/>
            </a:endParaRPr>
          </a:p>
          <a:p>
            <a:pPr marL="0" marR="0" lvl="0" indent="0" algn="l" rtl="0">
              <a:spcBef>
                <a:spcPts val="0"/>
              </a:spcBef>
              <a:spcAft>
                <a:spcPts val="0"/>
              </a:spcAft>
              <a:buClr>
                <a:srgbClr val="17365D"/>
              </a:buClr>
              <a:buSzPts val="2000"/>
              <a:buFont typeface="Arial"/>
              <a:buNone/>
            </a:pPr>
            <a:r>
              <a:rPr lang="en-US" sz="2000" b="1" i="0" u="none" strike="noStrike" cap="none" dirty="0">
                <a:solidFill>
                  <a:schemeClr val="accent1"/>
                </a:solidFill>
                <a:latin typeface="Cambria"/>
                <a:ea typeface="Cambria"/>
                <a:cs typeface="Cambria"/>
                <a:sym typeface="Cambria"/>
              </a:rPr>
              <a:t>Name of the HoD: </a:t>
            </a:r>
            <a:r>
              <a:rPr lang="en-US" sz="2000" b="1" i="0" u="none" strike="noStrike" cap="none" dirty="0">
                <a:solidFill>
                  <a:schemeClr val="dk1"/>
                </a:solidFill>
                <a:latin typeface="Times New Roman"/>
                <a:ea typeface="Times New Roman"/>
                <a:cs typeface="Times New Roman"/>
                <a:sym typeface="Times New Roman"/>
              </a:rPr>
              <a:t>Dr. Saira Banu </a:t>
            </a:r>
            <a:r>
              <a:rPr lang="en-US" sz="2000" b="1" i="0" u="none" strike="noStrike" cap="none" dirty="0" err="1">
                <a:solidFill>
                  <a:schemeClr val="dk1"/>
                </a:solidFill>
                <a:latin typeface="Times New Roman"/>
                <a:ea typeface="Times New Roman"/>
                <a:cs typeface="Times New Roman"/>
                <a:sym typeface="Times New Roman"/>
              </a:rPr>
              <a:t>Atham</a:t>
            </a:r>
            <a:endParaRPr sz="2000" b="1" i="0" u="none" strike="noStrike" cap="none" dirty="0">
              <a:solidFill>
                <a:schemeClr val="accent1"/>
              </a:solidFill>
              <a:latin typeface="Cambria"/>
              <a:ea typeface="Cambria"/>
              <a:cs typeface="Cambria"/>
              <a:sym typeface="Cambria"/>
            </a:endParaRPr>
          </a:p>
          <a:p>
            <a:pPr>
              <a:buClr>
                <a:srgbClr val="17365D"/>
              </a:buClr>
              <a:buSzPts val="2000"/>
            </a:pPr>
            <a:r>
              <a:rPr lang="en-US" sz="2000" b="1" i="0" u="none" strike="noStrike" cap="none" dirty="0">
                <a:solidFill>
                  <a:schemeClr val="accent1"/>
                </a:solidFill>
                <a:latin typeface="Cambria"/>
                <a:ea typeface="Cambria"/>
                <a:cs typeface="Cambria"/>
                <a:sym typeface="Cambria"/>
              </a:rPr>
              <a:t>Name of the Program Project Coordinator: </a:t>
            </a:r>
            <a:r>
              <a:rPr lang="en-US" sz="2000" b="1" i="0" u="none" strike="noStrike" cap="none" dirty="0">
                <a:solidFill>
                  <a:schemeClr val="tx1"/>
                </a:solidFill>
                <a:latin typeface="Times New Roman"/>
                <a:ea typeface="Cambria"/>
                <a:cs typeface="Times New Roman"/>
                <a:sym typeface="Times New Roman"/>
              </a:rPr>
              <a:t>D</a:t>
            </a:r>
            <a:r>
              <a:rPr lang="en-US" sz="2000" b="1" dirty="0">
                <a:solidFill>
                  <a:schemeClr val="tx1"/>
                </a:solidFill>
                <a:latin typeface="Times New Roman"/>
                <a:ea typeface="Times New Roman"/>
                <a:cs typeface="Times New Roman"/>
                <a:sym typeface="Times New Roman"/>
              </a:rPr>
              <a:t>r. Madhusudhan M V</a:t>
            </a:r>
            <a:endParaRPr lang="en-US" sz="2000" dirty="0">
              <a:solidFill>
                <a:schemeClr val="tx1"/>
              </a:solidFill>
            </a:endParaRPr>
          </a:p>
          <a:p>
            <a:pPr>
              <a:buClr>
                <a:srgbClr val="17365D"/>
              </a:buClr>
              <a:buSzPts val="2000"/>
            </a:pPr>
            <a:r>
              <a:rPr lang="en-US" sz="2000" b="1" i="0" u="none" strike="noStrike" cap="none" dirty="0">
                <a:solidFill>
                  <a:schemeClr val="accent1"/>
                </a:solidFill>
                <a:latin typeface="Cambria"/>
                <a:ea typeface="Cambria"/>
                <a:cs typeface="Cambria"/>
                <a:sym typeface="Cambria"/>
              </a:rPr>
              <a:t> Name of the School Project Coordinators: </a:t>
            </a:r>
            <a:r>
              <a:rPr lang="en-US" sz="2000" b="1" i="0" u="none" strike="noStrike" cap="none" dirty="0">
                <a:solidFill>
                  <a:schemeClr val="dk1"/>
                </a:solidFill>
                <a:latin typeface="Cambria"/>
                <a:ea typeface="Cambria"/>
                <a:cs typeface="Cambria"/>
                <a:sym typeface="Cambria"/>
              </a:rPr>
              <a:t>Dr. Sampath A K / Dr. Abdul Khadar A / Mr. Md </a:t>
            </a:r>
            <a:r>
              <a:rPr lang="en-US" sz="2000" b="1" i="0" u="none" strike="noStrike" cap="none" dirty="0" err="1">
                <a:solidFill>
                  <a:schemeClr val="dk1"/>
                </a:solidFill>
                <a:latin typeface="Cambria"/>
                <a:ea typeface="Cambria"/>
                <a:cs typeface="Cambria"/>
                <a:sym typeface="Cambria"/>
              </a:rPr>
              <a:t>Ziaur</a:t>
            </a:r>
            <a:r>
              <a:rPr lang="en-US" sz="2000" b="1" i="0" u="none" strike="noStrike" cap="none" dirty="0">
                <a:solidFill>
                  <a:schemeClr val="dk1"/>
                </a:solidFill>
                <a:latin typeface="Cambria"/>
                <a:ea typeface="Cambria"/>
                <a:cs typeface="Cambria"/>
                <a:sym typeface="Cambria"/>
              </a:rPr>
              <a:t> Rahman</a:t>
            </a:r>
            <a:endParaRPr sz="2000" b="1" i="0" u="none" strike="noStrike" cap="none" dirty="0">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800"/>
              <a:buNone/>
            </a:pPr>
            <a:r>
              <a:rPr lang="en-GB" dirty="0"/>
              <a:t>References</a:t>
            </a:r>
            <a:endParaRPr dirty="0">
              <a:latin typeface="Cambria"/>
              <a:ea typeface="Cambria"/>
              <a:cs typeface="Cambria"/>
              <a:sym typeface="Cambria"/>
            </a:endParaRPr>
          </a:p>
        </p:txBody>
      </p:sp>
      <p:sp>
        <p:nvSpPr>
          <p:cNvPr id="212" name="Google Shape;212;p26"/>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marR="24130" lvl="0" indent="-342900" algn="just">
              <a:buFont typeface="+mj-lt"/>
              <a:buAutoNum type="arabicPeriod"/>
              <a:tabLst>
                <a:tab pos="242570" algn="l"/>
              </a:tabLst>
            </a:pPr>
            <a:r>
              <a:rPr lang="en-US" dirty="0">
                <a:latin typeface="Times New Roman" panose="02020603050405020304" pitchFamily="18" charset="0"/>
                <a:ea typeface="Cambria"/>
                <a:cs typeface="Times New Roman" panose="02020603050405020304" pitchFamily="18" charset="0"/>
                <a:sym typeface="Cambria"/>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Ploetz, R. C. (2003).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Diseases of mango</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In Ploetz, R. C. (Ed.),</a:t>
            </a:r>
            <a:r>
              <a:rPr lang="en-US" sz="20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Diseases</a:t>
            </a:r>
            <a:r>
              <a:rPr lang="en-US" sz="2000" i="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000" i="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Tropical</a:t>
            </a:r>
            <a:r>
              <a:rPr lang="en-US" sz="2000" i="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Fruit</a:t>
            </a:r>
            <a:r>
              <a:rPr lang="en-US" sz="2000" i="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Crops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(pp.</a:t>
            </a:r>
            <a:r>
              <a:rPr lang="en-US" sz="20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327-363).</a:t>
            </a:r>
            <a:r>
              <a:rPr lang="en-US" sz="20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CABI </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Publishing.</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24130" lvl="0" indent="-342900" algn="just">
              <a:buFont typeface="+mj-lt"/>
              <a:buAutoNum type="arabicPeriod"/>
              <a:tabLst>
                <a:tab pos="18859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Mohanty,</a:t>
            </a:r>
            <a:r>
              <a:rPr lang="en-US" sz="20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0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20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Hughes,</a:t>
            </a:r>
            <a:r>
              <a:rPr lang="en-US" sz="20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20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20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&amp;</a:t>
            </a:r>
            <a:r>
              <a:rPr lang="en-US" sz="20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Salathé</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20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(2016).</a:t>
            </a:r>
            <a:r>
              <a:rPr lang="en-US" sz="20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Using deep learning for image-based plant disease detection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Frontiers in Plant Science, 7</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1419. DOI: </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10.3389/fpls.2016.01419</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24130" lvl="0" indent="-342900" algn="just">
              <a:buFont typeface="+mj-lt"/>
              <a:buAutoNum type="arabicPeriod"/>
              <a:tabLst>
                <a:tab pos="197485" algn="l"/>
              </a:tabLst>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Sladojevic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a:t>
            </a:r>
            <a:r>
              <a:rPr lang="en-US" sz="20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Arsenovic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M.,</a:t>
            </a:r>
            <a:r>
              <a:rPr lang="en-US" sz="20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Anderla</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Culibrk</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D., &amp; Stefanovic, D. (2016).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Deep neural networks based recognition of plant diseases by leaf image classification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Computational Intelligence and Neuroscience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DOI: </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10.1155/2016/3289801</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26670" lvl="0" indent="-342900" algn="just">
              <a:spcBef>
                <a:spcPts val="5"/>
              </a:spcBef>
              <a:buFont typeface="+mj-lt"/>
              <a:buAutoNum type="arabicPeriod"/>
              <a:tabLst>
                <a:tab pos="19177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Mustafa</a:t>
            </a:r>
            <a:r>
              <a:rPr lang="en-US" sz="20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Merchant,</a:t>
            </a:r>
            <a:r>
              <a:rPr lang="en-US" sz="20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Vishwajeet</a:t>
            </a:r>
            <a:r>
              <a:rPr lang="en-US" sz="20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Paradkar</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Meghna</a:t>
            </a:r>
            <a:r>
              <a:rPr lang="en-US" sz="20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Khanna, Soham</a:t>
            </a:r>
            <a:r>
              <a:rPr lang="en-US" sz="20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GokhaleMango</a:t>
            </a:r>
            <a:r>
              <a:rPr lang="en-US" sz="20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leaf</a:t>
            </a:r>
            <a:r>
              <a:rPr lang="en-US" sz="20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deficiency</a:t>
            </a:r>
            <a:r>
              <a:rPr lang="en-US" sz="20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detection</a:t>
            </a:r>
            <a:r>
              <a:rPr lang="en-US" sz="20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20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digital image processing and machine learning https://doi.org/10.1109/I2CT.2018.8529755 (Apr 2018)</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26035" lvl="0" indent="-342900" algn="just">
              <a:spcBef>
                <a:spcPts val="5"/>
              </a:spcBef>
              <a:buFont typeface="+mj-lt"/>
              <a:buAutoNum type="arabicPeriod"/>
              <a:tabLst>
                <a:tab pos="19177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Md.</a:t>
            </a:r>
            <a:r>
              <a:rPr lang="en-US" sz="20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Rasel</a:t>
            </a:r>
            <a:r>
              <a:rPr lang="en-US" sz="20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Mia,</a:t>
            </a:r>
            <a:r>
              <a:rPr lang="en-US" sz="20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Sujit</a:t>
            </a:r>
            <a:r>
              <a:rPr lang="en-US" sz="20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Roy,</a:t>
            </a:r>
            <a:r>
              <a:rPr lang="en-US" sz="20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Subrata</a:t>
            </a:r>
            <a:r>
              <a:rPr lang="en-US" sz="20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Kumar</a:t>
            </a:r>
            <a:r>
              <a:rPr lang="en-US" sz="20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Das,</a:t>
            </a:r>
            <a:r>
              <a:rPr lang="en-US" sz="20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Md.</a:t>
            </a:r>
            <a:r>
              <a:rPr lang="en-US" sz="20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Atikur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RahmanMango</a:t>
            </a:r>
            <a:r>
              <a:rPr lang="en-US" sz="20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leaf</a:t>
            </a:r>
            <a:r>
              <a:rPr lang="en-US" sz="20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disease</a:t>
            </a:r>
            <a:r>
              <a:rPr lang="en-US" sz="20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recognition</a:t>
            </a:r>
            <a:r>
              <a:rPr lang="en-US" sz="20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20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neural</a:t>
            </a:r>
            <a:r>
              <a:rPr lang="en-US" sz="20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network and support vector machine https://doi.org/10.1007/s42044- 020-00057-z (Apr 2020)</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0" lvl="0" indent="0" algn="just" rtl="0">
              <a:lnSpc>
                <a:spcPct val="100000"/>
              </a:lnSpc>
              <a:spcBef>
                <a:spcPts val="0"/>
              </a:spcBef>
              <a:spcAft>
                <a:spcPts val="0"/>
              </a:spcAft>
              <a:buSzPts val="2400"/>
              <a:buNone/>
            </a:pPr>
            <a:endParaRPr lang="en-US" dirty="0">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FB4C-C890-330E-D0C2-E33ABBE2447C}"/>
              </a:ext>
            </a:extLst>
          </p:cNvPr>
          <p:cNvSpPr>
            <a:spLocks noGrp="1"/>
          </p:cNvSpPr>
          <p:nvPr>
            <p:ph type="title"/>
          </p:nvPr>
        </p:nvSpPr>
        <p:spPr/>
        <p:txBody>
          <a:bodyPr/>
          <a:lstStyle/>
          <a:p>
            <a:r>
              <a:rPr lang="en-US" dirty="0"/>
              <a:t>GitHub link for the project</a:t>
            </a:r>
            <a:endParaRPr lang="en-IN" dirty="0"/>
          </a:p>
        </p:txBody>
      </p:sp>
      <p:sp>
        <p:nvSpPr>
          <p:cNvPr id="3" name="Text Placeholder 2">
            <a:extLst>
              <a:ext uri="{FF2B5EF4-FFF2-40B4-BE49-F238E27FC236}">
                <a16:creationId xmlns:a16="http://schemas.microsoft.com/office/drawing/2014/main" id="{79B32272-94CD-14C8-F2D6-1B1A28257991}"/>
              </a:ext>
            </a:extLst>
          </p:cNvPr>
          <p:cNvSpPr>
            <a:spLocks noGrp="1"/>
          </p:cNvSpPr>
          <p:nvPr>
            <p:ph type="body" idx="1"/>
          </p:nvPr>
        </p:nvSpPr>
        <p:spPr/>
        <p:txBody>
          <a:bodyPr/>
          <a:lstStyle/>
          <a:p>
            <a:pPr marL="76200" indent="0">
              <a:buNone/>
            </a:pPr>
            <a:r>
              <a:rPr lang="en-US" dirty="0"/>
              <a:t>Link : </a:t>
            </a:r>
          </a:p>
          <a:p>
            <a:pPr marL="76200" indent="0">
              <a:buNone/>
            </a:pPr>
            <a:br>
              <a:rPr lang="en-US" dirty="0"/>
            </a:br>
            <a:r>
              <a:rPr lang="en-US" dirty="0"/>
              <a:t>https://github.com/Sath2023/mango-leaf#</a:t>
            </a:r>
            <a:endParaRPr lang="en-IN" dirty="0"/>
          </a:p>
        </p:txBody>
      </p:sp>
    </p:spTree>
    <p:extLst>
      <p:ext uri="{BB962C8B-B14F-4D97-AF65-F5344CB8AC3E}">
        <p14:creationId xmlns:p14="http://schemas.microsoft.com/office/powerpoint/2010/main" val="152908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8" name="Google Shape;218;p27"/>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4400"/>
              <a:buNone/>
            </a:pPr>
            <a:endParaRPr sz="4400"/>
          </a:p>
          <a:p>
            <a:pPr marL="0" lvl="0" indent="0" algn="ctr" rtl="0">
              <a:spcBef>
                <a:spcPts val="880"/>
              </a:spcBef>
              <a:spcAft>
                <a:spcPts val="0"/>
              </a:spcAft>
              <a:buClr>
                <a:schemeClr val="dk1"/>
              </a:buClr>
              <a:buSzPts val="4400"/>
              <a:buNone/>
            </a:pPr>
            <a:endParaRPr sz="4400"/>
          </a:p>
          <a:p>
            <a:pPr marL="0" lvl="0" indent="0" algn="ctr" rtl="0">
              <a:spcBef>
                <a:spcPts val="1200"/>
              </a:spcBef>
              <a:spcAft>
                <a:spcPts val="0"/>
              </a:spcAft>
              <a:buClr>
                <a:schemeClr val="dk1"/>
              </a:buClr>
              <a:buSzPts val="6000"/>
              <a:buNone/>
            </a:pPr>
            <a:r>
              <a:rPr lang="en-US" sz="60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t>Introduction</a:t>
            </a:r>
            <a:endParaRPr dirty="0"/>
          </a:p>
        </p:txBody>
      </p:sp>
      <p:sp>
        <p:nvSpPr>
          <p:cNvPr id="102" name="Google Shape;102;p14"/>
          <p:cNvSpPr txBox="1">
            <a:spLocks noGrp="1"/>
          </p:cNvSpPr>
          <p:nvPr>
            <p:ph type="body" idx="1"/>
          </p:nvPr>
        </p:nvSpPr>
        <p:spPr>
          <a:xfrm>
            <a:off x="812800" y="1877786"/>
            <a:ext cx="10737970" cy="3738010"/>
          </a:xfrm>
          <a:prstGeom prst="rect">
            <a:avLst/>
          </a:prstGeom>
          <a:noFill/>
          <a:ln>
            <a:noFill/>
          </a:ln>
        </p:spPr>
        <p:txBody>
          <a:bodyPr spcFirstLastPara="1" wrap="square" lIns="91425" tIns="45700" rIns="91425" bIns="45700" anchor="t" anchorCtr="0">
            <a:normAutofit/>
          </a:bodyPr>
          <a:lstStyle/>
          <a:p>
            <a:r>
              <a:rPr lang="en-US" sz="1800" dirty="0">
                <a:latin typeface="Times New Roman" panose="02020603050405020304" pitchFamily="18" charset="0"/>
                <a:cs typeface="Times New Roman" panose="02020603050405020304" pitchFamily="18" charset="0"/>
              </a:rPr>
              <a:t>Mango, often called the "King of Fruits," holds great significance in Indian agriculture. However, the productivity of mango trees is threatened by various diseases that begin on their leaves.</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These diseases, if not identified early, can spread and damage entire crops. Manual detection methods are slow, subjective, and not always reliable. Our project introduces an AI-based solution that can identify diseases from leaf images using a Vision Transformer 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t>Literature Review</a:t>
            </a:r>
            <a:endParaRPr dirty="0"/>
          </a:p>
        </p:txBody>
      </p:sp>
      <p:sp>
        <p:nvSpPr>
          <p:cNvPr id="108" name="Google Shape;108;p15"/>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2200"/>
              <a:buNone/>
            </a:pPr>
            <a:r>
              <a:rPr lang="en-US" sz="2000" dirty="0">
                <a:latin typeface="Times New Roman"/>
                <a:ea typeface="Times New Roman"/>
                <a:cs typeface="Times New Roman"/>
                <a:sym typeface="Times New Roman"/>
              </a:rPr>
              <a:t>Literature Review Table:</a:t>
            </a:r>
            <a:endParaRPr sz="2000" dirty="0">
              <a:latin typeface="Times New Roman"/>
              <a:ea typeface="Times New Roman"/>
              <a:cs typeface="Times New Roman"/>
              <a:sym typeface="Times New Roman"/>
            </a:endParaRPr>
          </a:p>
        </p:txBody>
      </p:sp>
      <p:graphicFrame>
        <p:nvGraphicFramePr>
          <p:cNvPr id="5" name="Table 4">
            <a:extLst>
              <a:ext uri="{FF2B5EF4-FFF2-40B4-BE49-F238E27FC236}">
                <a16:creationId xmlns:a16="http://schemas.microsoft.com/office/drawing/2014/main" id="{C6A0053E-D717-2E2A-9145-892139C88052}"/>
              </a:ext>
            </a:extLst>
          </p:cNvPr>
          <p:cNvGraphicFramePr>
            <a:graphicFrameLocks noGrp="1"/>
          </p:cNvGraphicFramePr>
          <p:nvPr>
            <p:extLst>
              <p:ext uri="{D42A27DB-BD31-4B8C-83A1-F6EECF244321}">
                <p14:modId xmlns:p14="http://schemas.microsoft.com/office/powerpoint/2010/main" val="2322780131"/>
              </p:ext>
            </p:extLst>
          </p:nvPr>
        </p:nvGraphicFramePr>
        <p:xfrm>
          <a:off x="812800" y="1638300"/>
          <a:ext cx="10668000" cy="1828800"/>
        </p:xfrm>
        <a:graphic>
          <a:graphicData uri="http://schemas.openxmlformats.org/drawingml/2006/table">
            <a:tbl>
              <a:tblPr/>
              <a:tblGrid>
                <a:gridCol w="1778000">
                  <a:extLst>
                    <a:ext uri="{9D8B030D-6E8A-4147-A177-3AD203B41FA5}">
                      <a16:colId xmlns:a16="http://schemas.microsoft.com/office/drawing/2014/main" val="3973466"/>
                    </a:ext>
                  </a:extLst>
                </a:gridCol>
                <a:gridCol w="1778000">
                  <a:extLst>
                    <a:ext uri="{9D8B030D-6E8A-4147-A177-3AD203B41FA5}">
                      <a16:colId xmlns:a16="http://schemas.microsoft.com/office/drawing/2014/main" val="39497079"/>
                    </a:ext>
                  </a:extLst>
                </a:gridCol>
                <a:gridCol w="1778000">
                  <a:extLst>
                    <a:ext uri="{9D8B030D-6E8A-4147-A177-3AD203B41FA5}">
                      <a16:colId xmlns:a16="http://schemas.microsoft.com/office/drawing/2014/main" val="3583299044"/>
                    </a:ext>
                  </a:extLst>
                </a:gridCol>
                <a:gridCol w="1778000">
                  <a:extLst>
                    <a:ext uri="{9D8B030D-6E8A-4147-A177-3AD203B41FA5}">
                      <a16:colId xmlns:a16="http://schemas.microsoft.com/office/drawing/2014/main" val="963079892"/>
                    </a:ext>
                  </a:extLst>
                </a:gridCol>
                <a:gridCol w="1778000">
                  <a:extLst>
                    <a:ext uri="{9D8B030D-6E8A-4147-A177-3AD203B41FA5}">
                      <a16:colId xmlns:a16="http://schemas.microsoft.com/office/drawing/2014/main" val="1350087053"/>
                    </a:ext>
                  </a:extLst>
                </a:gridCol>
                <a:gridCol w="1778000">
                  <a:extLst>
                    <a:ext uri="{9D8B030D-6E8A-4147-A177-3AD203B41FA5}">
                      <a16:colId xmlns:a16="http://schemas.microsoft.com/office/drawing/2014/main" val="3944687870"/>
                    </a:ext>
                  </a:extLst>
                </a:gridCol>
              </a:tblGrid>
              <a:tr h="0">
                <a:tc>
                  <a:txBody>
                    <a:bodyPr/>
                    <a:lstStyle/>
                    <a:p>
                      <a:endParaRPr lang="en-IN" dirty="0"/>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extLst>
                  <a:ext uri="{0D108BD9-81ED-4DB2-BD59-A6C34878D82A}">
                    <a16:rowId xmlns:a16="http://schemas.microsoft.com/office/drawing/2014/main" val="2595141659"/>
                  </a:ext>
                </a:extLst>
              </a:tr>
              <a:tr h="0">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extLst>
                  <a:ext uri="{0D108BD9-81ED-4DB2-BD59-A6C34878D82A}">
                    <a16:rowId xmlns:a16="http://schemas.microsoft.com/office/drawing/2014/main" val="915910229"/>
                  </a:ext>
                </a:extLst>
              </a:tr>
              <a:tr h="0">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extLst>
                  <a:ext uri="{0D108BD9-81ED-4DB2-BD59-A6C34878D82A}">
                    <a16:rowId xmlns:a16="http://schemas.microsoft.com/office/drawing/2014/main" val="2860137502"/>
                  </a:ext>
                </a:extLst>
              </a:tr>
              <a:tr h="0">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extLst>
                  <a:ext uri="{0D108BD9-81ED-4DB2-BD59-A6C34878D82A}">
                    <a16:rowId xmlns:a16="http://schemas.microsoft.com/office/drawing/2014/main" val="2700533102"/>
                  </a:ext>
                </a:extLst>
              </a:tr>
              <a:tr h="0">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extLst>
                  <a:ext uri="{0D108BD9-81ED-4DB2-BD59-A6C34878D82A}">
                    <a16:rowId xmlns:a16="http://schemas.microsoft.com/office/drawing/2014/main" val="1554762922"/>
                  </a:ext>
                </a:extLst>
              </a:tr>
              <a:tr h="0">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2666314583"/>
                  </a:ext>
                </a:extLst>
              </a:tr>
            </a:tbl>
          </a:graphicData>
        </a:graphic>
      </p:graphicFrame>
      <p:graphicFrame>
        <p:nvGraphicFramePr>
          <p:cNvPr id="7" name="Table 6">
            <a:extLst>
              <a:ext uri="{FF2B5EF4-FFF2-40B4-BE49-F238E27FC236}">
                <a16:creationId xmlns:a16="http://schemas.microsoft.com/office/drawing/2014/main" id="{18299065-AE29-F3B5-0478-D4BE85829CEB}"/>
              </a:ext>
            </a:extLst>
          </p:cNvPr>
          <p:cNvGraphicFramePr>
            <a:graphicFrameLocks noGrp="1"/>
          </p:cNvGraphicFramePr>
          <p:nvPr>
            <p:extLst>
              <p:ext uri="{D42A27DB-BD31-4B8C-83A1-F6EECF244321}">
                <p14:modId xmlns:p14="http://schemas.microsoft.com/office/powerpoint/2010/main" val="245602566"/>
              </p:ext>
            </p:extLst>
          </p:nvPr>
        </p:nvGraphicFramePr>
        <p:xfrm>
          <a:off x="812800" y="1638300"/>
          <a:ext cx="10668000" cy="1828800"/>
        </p:xfrm>
        <a:graphic>
          <a:graphicData uri="http://schemas.openxmlformats.org/drawingml/2006/table">
            <a:tbl>
              <a:tblPr/>
              <a:tblGrid>
                <a:gridCol w="1778000">
                  <a:extLst>
                    <a:ext uri="{9D8B030D-6E8A-4147-A177-3AD203B41FA5}">
                      <a16:colId xmlns:a16="http://schemas.microsoft.com/office/drawing/2014/main" val="2032365139"/>
                    </a:ext>
                  </a:extLst>
                </a:gridCol>
                <a:gridCol w="1778000">
                  <a:extLst>
                    <a:ext uri="{9D8B030D-6E8A-4147-A177-3AD203B41FA5}">
                      <a16:colId xmlns:a16="http://schemas.microsoft.com/office/drawing/2014/main" val="1770799677"/>
                    </a:ext>
                  </a:extLst>
                </a:gridCol>
                <a:gridCol w="1778000">
                  <a:extLst>
                    <a:ext uri="{9D8B030D-6E8A-4147-A177-3AD203B41FA5}">
                      <a16:colId xmlns:a16="http://schemas.microsoft.com/office/drawing/2014/main" val="4268004976"/>
                    </a:ext>
                  </a:extLst>
                </a:gridCol>
                <a:gridCol w="1778000">
                  <a:extLst>
                    <a:ext uri="{9D8B030D-6E8A-4147-A177-3AD203B41FA5}">
                      <a16:colId xmlns:a16="http://schemas.microsoft.com/office/drawing/2014/main" val="3759823040"/>
                    </a:ext>
                  </a:extLst>
                </a:gridCol>
                <a:gridCol w="1778000">
                  <a:extLst>
                    <a:ext uri="{9D8B030D-6E8A-4147-A177-3AD203B41FA5}">
                      <a16:colId xmlns:a16="http://schemas.microsoft.com/office/drawing/2014/main" val="4201474864"/>
                    </a:ext>
                  </a:extLst>
                </a:gridCol>
                <a:gridCol w="1778000">
                  <a:extLst>
                    <a:ext uri="{9D8B030D-6E8A-4147-A177-3AD203B41FA5}">
                      <a16:colId xmlns:a16="http://schemas.microsoft.com/office/drawing/2014/main" val="2434958178"/>
                    </a:ext>
                  </a:extLst>
                </a:gridCol>
              </a:tblGrid>
              <a:tr h="0">
                <a:tc>
                  <a:txBody>
                    <a:bodyPr/>
                    <a:lstStyle/>
                    <a:p>
                      <a:endParaRPr lang="en-IN" dirty="0"/>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extLst>
                  <a:ext uri="{0D108BD9-81ED-4DB2-BD59-A6C34878D82A}">
                    <a16:rowId xmlns:a16="http://schemas.microsoft.com/office/drawing/2014/main" val="781175130"/>
                  </a:ext>
                </a:extLst>
              </a:tr>
              <a:tr h="0">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extLst>
                  <a:ext uri="{0D108BD9-81ED-4DB2-BD59-A6C34878D82A}">
                    <a16:rowId xmlns:a16="http://schemas.microsoft.com/office/drawing/2014/main" val="1504498702"/>
                  </a:ext>
                </a:extLst>
              </a:tr>
              <a:tr h="0">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extLst>
                  <a:ext uri="{0D108BD9-81ED-4DB2-BD59-A6C34878D82A}">
                    <a16:rowId xmlns:a16="http://schemas.microsoft.com/office/drawing/2014/main" val="2382250563"/>
                  </a:ext>
                </a:extLst>
              </a:tr>
              <a:tr h="0">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extLst>
                  <a:ext uri="{0D108BD9-81ED-4DB2-BD59-A6C34878D82A}">
                    <a16:rowId xmlns:a16="http://schemas.microsoft.com/office/drawing/2014/main" val="588619498"/>
                  </a:ext>
                </a:extLst>
              </a:tr>
              <a:tr h="0">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extLst>
                  <a:ext uri="{0D108BD9-81ED-4DB2-BD59-A6C34878D82A}">
                    <a16:rowId xmlns:a16="http://schemas.microsoft.com/office/drawing/2014/main" val="2214995557"/>
                  </a:ext>
                </a:extLst>
              </a:tr>
              <a:tr h="0">
                <a:tc>
                  <a:txBody>
                    <a:bodyPr/>
                    <a:lstStyle/>
                    <a:p>
                      <a:endParaRPr lang="en-IN"/>
                    </a:p>
                  </a:txBody>
                  <a:tcPr anchor="ctr">
                    <a:lnL>
                      <a:noFill/>
                    </a:lnL>
                    <a:lnR>
                      <a:noFill/>
                    </a:lnR>
                    <a:lnT>
                      <a:noFill/>
                    </a:lnT>
                    <a:lnB>
                      <a:noFill/>
                    </a:lnB>
                    <a:noFill/>
                  </a:tcPr>
                </a:tc>
                <a:tc>
                  <a:txBody>
                    <a:bodyPr/>
                    <a:lstStyle/>
                    <a:p>
                      <a:endParaRPr lang="en-IN" dirty="0"/>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3143017273"/>
                  </a:ext>
                </a:extLst>
              </a:tr>
            </a:tbl>
          </a:graphicData>
        </a:graphic>
      </p:graphicFrame>
      <p:graphicFrame>
        <p:nvGraphicFramePr>
          <p:cNvPr id="10" name="Table 9">
            <a:extLst>
              <a:ext uri="{FF2B5EF4-FFF2-40B4-BE49-F238E27FC236}">
                <a16:creationId xmlns:a16="http://schemas.microsoft.com/office/drawing/2014/main" id="{6D57826E-637A-BC67-6502-CE6DD0686451}"/>
              </a:ext>
            </a:extLst>
          </p:cNvPr>
          <p:cNvGraphicFramePr>
            <a:graphicFrameLocks noGrp="1"/>
          </p:cNvGraphicFramePr>
          <p:nvPr/>
        </p:nvGraphicFramePr>
        <p:xfrm>
          <a:off x="812800" y="1638300"/>
          <a:ext cx="10668000" cy="3962400"/>
        </p:xfrm>
        <a:graphic>
          <a:graphicData uri="http://schemas.openxmlformats.org/drawingml/2006/table">
            <a:tbl>
              <a:tblPr/>
              <a:tblGrid>
                <a:gridCol w="1778000">
                  <a:extLst>
                    <a:ext uri="{9D8B030D-6E8A-4147-A177-3AD203B41FA5}">
                      <a16:colId xmlns:a16="http://schemas.microsoft.com/office/drawing/2014/main" val="1013295894"/>
                    </a:ext>
                  </a:extLst>
                </a:gridCol>
                <a:gridCol w="1778000">
                  <a:extLst>
                    <a:ext uri="{9D8B030D-6E8A-4147-A177-3AD203B41FA5}">
                      <a16:colId xmlns:a16="http://schemas.microsoft.com/office/drawing/2014/main" val="3225976630"/>
                    </a:ext>
                  </a:extLst>
                </a:gridCol>
                <a:gridCol w="1778000">
                  <a:extLst>
                    <a:ext uri="{9D8B030D-6E8A-4147-A177-3AD203B41FA5}">
                      <a16:colId xmlns:a16="http://schemas.microsoft.com/office/drawing/2014/main" val="3281892155"/>
                    </a:ext>
                  </a:extLst>
                </a:gridCol>
                <a:gridCol w="1778000">
                  <a:extLst>
                    <a:ext uri="{9D8B030D-6E8A-4147-A177-3AD203B41FA5}">
                      <a16:colId xmlns:a16="http://schemas.microsoft.com/office/drawing/2014/main" val="561250831"/>
                    </a:ext>
                  </a:extLst>
                </a:gridCol>
                <a:gridCol w="1778000">
                  <a:extLst>
                    <a:ext uri="{9D8B030D-6E8A-4147-A177-3AD203B41FA5}">
                      <a16:colId xmlns:a16="http://schemas.microsoft.com/office/drawing/2014/main" val="3622322762"/>
                    </a:ext>
                  </a:extLst>
                </a:gridCol>
                <a:gridCol w="1778000">
                  <a:extLst>
                    <a:ext uri="{9D8B030D-6E8A-4147-A177-3AD203B41FA5}">
                      <a16:colId xmlns:a16="http://schemas.microsoft.com/office/drawing/2014/main" val="3769340270"/>
                    </a:ext>
                  </a:extLst>
                </a:gridCol>
              </a:tblGrid>
              <a:tr h="0">
                <a:tc>
                  <a:txBody>
                    <a:bodyPr/>
                    <a:lstStyle/>
                    <a:p>
                      <a:r>
                        <a:rPr lang="en-IN" b="1"/>
                        <a:t>Author(s)</a:t>
                      </a:r>
                      <a:endParaRPr lang="en-IN"/>
                    </a:p>
                  </a:txBody>
                  <a:tcPr anchor="ctr">
                    <a:lnL>
                      <a:noFill/>
                    </a:lnL>
                    <a:lnR>
                      <a:noFill/>
                    </a:lnR>
                    <a:lnT>
                      <a:noFill/>
                    </a:lnT>
                    <a:lnB>
                      <a:noFill/>
                    </a:lnB>
                    <a:noFill/>
                  </a:tcPr>
                </a:tc>
                <a:tc>
                  <a:txBody>
                    <a:bodyPr/>
                    <a:lstStyle/>
                    <a:p>
                      <a:r>
                        <a:rPr lang="en-IN" b="1"/>
                        <a:t>Year</a:t>
                      </a:r>
                      <a:endParaRPr lang="en-IN"/>
                    </a:p>
                  </a:txBody>
                  <a:tcPr anchor="ctr">
                    <a:lnL>
                      <a:noFill/>
                    </a:lnL>
                    <a:lnR>
                      <a:noFill/>
                    </a:lnR>
                    <a:lnT>
                      <a:noFill/>
                    </a:lnT>
                    <a:lnB>
                      <a:noFill/>
                    </a:lnB>
                    <a:noFill/>
                  </a:tcPr>
                </a:tc>
                <a:tc>
                  <a:txBody>
                    <a:bodyPr/>
                    <a:lstStyle/>
                    <a:p>
                      <a:r>
                        <a:rPr lang="en-IN" b="1"/>
                        <a:t>Method Used</a:t>
                      </a:r>
                      <a:endParaRPr lang="en-IN"/>
                    </a:p>
                  </a:txBody>
                  <a:tcPr anchor="ctr">
                    <a:lnL>
                      <a:noFill/>
                    </a:lnL>
                    <a:lnR>
                      <a:noFill/>
                    </a:lnR>
                    <a:lnT>
                      <a:noFill/>
                    </a:lnT>
                    <a:lnB>
                      <a:noFill/>
                    </a:lnB>
                    <a:noFill/>
                  </a:tcPr>
                </a:tc>
                <a:tc>
                  <a:txBody>
                    <a:bodyPr/>
                    <a:lstStyle/>
                    <a:p>
                      <a:r>
                        <a:rPr lang="en-IN" b="1"/>
                        <a:t>Dataset</a:t>
                      </a:r>
                      <a:endParaRPr lang="en-IN"/>
                    </a:p>
                  </a:txBody>
                  <a:tcPr anchor="ctr">
                    <a:lnL>
                      <a:noFill/>
                    </a:lnL>
                    <a:lnR>
                      <a:noFill/>
                    </a:lnR>
                    <a:lnT>
                      <a:noFill/>
                    </a:lnT>
                    <a:lnB>
                      <a:noFill/>
                    </a:lnB>
                    <a:noFill/>
                  </a:tcPr>
                </a:tc>
                <a:tc>
                  <a:txBody>
                    <a:bodyPr/>
                    <a:lstStyle/>
                    <a:p>
                      <a:r>
                        <a:rPr lang="en-IN" b="1"/>
                        <a:t>Accuracy</a:t>
                      </a:r>
                      <a:endParaRPr lang="en-IN"/>
                    </a:p>
                  </a:txBody>
                  <a:tcPr anchor="ctr">
                    <a:lnL>
                      <a:noFill/>
                    </a:lnL>
                    <a:lnR>
                      <a:noFill/>
                    </a:lnR>
                    <a:lnT>
                      <a:noFill/>
                    </a:lnT>
                    <a:lnB>
                      <a:noFill/>
                    </a:lnB>
                    <a:noFill/>
                  </a:tcPr>
                </a:tc>
                <a:tc>
                  <a:txBody>
                    <a:bodyPr/>
                    <a:lstStyle/>
                    <a:p>
                      <a:r>
                        <a:rPr lang="en-IN" b="1"/>
                        <a:t>Remarks</a:t>
                      </a:r>
                      <a:endParaRPr lang="en-IN"/>
                    </a:p>
                  </a:txBody>
                  <a:tcPr anchor="ctr">
                    <a:lnL>
                      <a:noFill/>
                    </a:lnL>
                    <a:lnR>
                      <a:noFill/>
                    </a:lnR>
                    <a:lnT>
                      <a:noFill/>
                    </a:lnT>
                    <a:lnB>
                      <a:noFill/>
                    </a:lnB>
                    <a:noFill/>
                  </a:tcPr>
                </a:tc>
                <a:extLst>
                  <a:ext uri="{0D108BD9-81ED-4DB2-BD59-A6C34878D82A}">
                    <a16:rowId xmlns:a16="http://schemas.microsoft.com/office/drawing/2014/main" val="3872750893"/>
                  </a:ext>
                </a:extLst>
              </a:tr>
              <a:tr h="0">
                <a:tc>
                  <a:txBody>
                    <a:bodyPr/>
                    <a:lstStyle/>
                    <a:p>
                      <a:r>
                        <a:rPr lang="en-IN"/>
                        <a:t>Mohanty et al.</a:t>
                      </a:r>
                    </a:p>
                  </a:txBody>
                  <a:tcPr anchor="ctr">
                    <a:lnL>
                      <a:noFill/>
                    </a:lnL>
                    <a:lnR>
                      <a:noFill/>
                    </a:lnR>
                    <a:lnT>
                      <a:noFill/>
                    </a:lnT>
                    <a:lnB>
                      <a:noFill/>
                    </a:lnB>
                    <a:noFill/>
                  </a:tcPr>
                </a:tc>
                <a:tc>
                  <a:txBody>
                    <a:bodyPr/>
                    <a:lstStyle/>
                    <a:p>
                      <a:r>
                        <a:rPr lang="en-IN"/>
                        <a:t>2016</a:t>
                      </a:r>
                    </a:p>
                  </a:txBody>
                  <a:tcPr anchor="ctr">
                    <a:lnL>
                      <a:noFill/>
                    </a:lnL>
                    <a:lnR>
                      <a:noFill/>
                    </a:lnR>
                    <a:lnT>
                      <a:noFill/>
                    </a:lnT>
                    <a:lnB>
                      <a:noFill/>
                    </a:lnB>
                    <a:noFill/>
                  </a:tcPr>
                </a:tc>
                <a:tc>
                  <a:txBody>
                    <a:bodyPr/>
                    <a:lstStyle/>
                    <a:p>
                      <a:r>
                        <a:rPr lang="en-IN"/>
                        <a:t>CNN (AlexNet, GoogLeNet)</a:t>
                      </a:r>
                    </a:p>
                  </a:txBody>
                  <a:tcPr anchor="ctr">
                    <a:lnL>
                      <a:noFill/>
                    </a:lnL>
                    <a:lnR>
                      <a:noFill/>
                    </a:lnR>
                    <a:lnT>
                      <a:noFill/>
                    </a:lnT>
                    <a:lnB>
                      <a:noFill/>
                    </a:lnB>
                    <a:noFill/>
                  </a:tcPr>
                </a:tc>
                <a:tc>
                  <a:txBody>
                    <a:bodyPr/>
                    <a:lstStyle/>
                    <a:p>
                      <a:r>
                        <a:rPr lang="en-IN"/>
                        <a:t>PlantVillage</a:t>
                      </a:r>
                    </a:p>
                  </a:txBody>
                  <a:tcPr anchor="ctr">
                    <a:lnL>
                      <a:noFill/>
                    </a:lnL>
                    <a:lnR>
                      <a:noFill/>
                    </a:lnR>
                    <a:lnT>
                      <a:noFill/>
                    </a:lnT>
                    <a:lnB>
                      <a:noFill/>
                    </a:lnB>
                    <a:noFill/>
                  </a:tcPr>
                </a:tc>
                <a:tc>
                  <a:txBody>
                    <a:bodyPr/>
                    <a:lstStyle/>
                    <a:p>
                      <a:r>
                        <a:rPr lang="en-IN"/>
                        <a:t>~99%</a:t>
                      </a:r>
                    </a:p>
                  </a:txBody>
                  <a:tcPr anchor="ctr">
                    <a:lnL>
                      <a:noFill/>
                    </a:lnL>
                    <a:lnR>
                      <a:noFill/>
                    </a:lnR>
                    <a:lnT>
                      <a:noFill/>
                    </a:lnT>
                    <a:lnB>
                      <a:noFill/>
                    </a:lnB>
                    <a:noFill/>
                  </a:tcPr>
                </a:tc>
                <a:tc>
                  <a:txBody>
                    <a:bodyPr/>
                    <a:lstStyle/>
                    <a:p>
                      <a:r>
                        <a:rPr lang="en-US"/>
                        <a:t>Used 54,000 images for 38 disease classes</a:t>
                      </a:r>
                    </a:p>
                  </a:txBody>
                  <a:tcPr anchor="ctr">
                    <a:lnL>
                      <a:noFill/>
                    </a:lnL>
                    <a:lnR>
                      <a:noFill/>
                    </a:lnR>
                    <a:lnT>
                      <a:noFill/>
                    </a:lnT>
                    <a:lnB>
                      <a:noFill/>
                    </a:lnB>
                    <a:noFill/>
                  </a:tcPr>
                </a:tc>
                <a:extLst>
                  <a:ext uri="{0D108BD9-81ED-4DB2-BD59-A6C34878D82A}">
                    <a16:rowId xmlns:a16="http://schemas.microsoft.com/office/drawing/2014/main" val="884975871"/>
                  </a:ext>
                </a:extLst>
              </a:tr>
              <a:tr h="0">
                <a:tc>
                  <a:txBody>
                    <a:bodyPr/>
                    <a:lstStyle/>
                    <a:p>
                      <a:r>
                        <a:rPr lang="en-IN"/>
                        <a:t>Zhang et al.</a:t>
                      </a:r>
                    </a:p>
                  </a:txBody>
                  <a:tcPr anchor="ctr">
                    <a:lnL>
                      <a:noFill/>
                    </a:lnL>
                    <a:lnR>
                      <a:noFill/>
                    </a:lnR>
                    <a:lnT>
                      <a:noFill/>
                    </a:lnT>
                    <a:lnB>
                      <a:noFill/>
                    </a:lnB>
                    <a:noFill/>
                  </a:tcPr>
                </a:tc>
                <a:tc>
                  <a:txBody>
                    <a:bodyPr/>
                    <a:lstStyle/>
                    <a:p>
                      <a:r>
                        <a:rPr lang="en-IN"/>
                        <a:t>2018</a:t>
                      </a:r>
                    </a:p>
                  </a:txBody>
                  <a:tcPr anchor="ctr">
                    <a:lnL>
                      <a:noFill/>
                    </a:lnL>
                    <a:lnR>
                      <a:noFill/>
                    </a:lnR>
                    <a:lnT>
                      <a:noFill/>
                    </a:lnT>
                    <a:lnB>
                      <a:noFill/>
                    </a:lnB>
                    <a:noFill/>
                  </a:tcPr>
                </a:tc>
                <a:tc>
                  <a:txBody>
                    <a:bodyPr/>
                    <a:lstStyle/>
                    <a:p>
                      <a:r>
                        <a:rPr lang="en-IN"/>
                        <a:t>ResNet</a:t>
                      </a:r>
                    </a:p>
                  </a:txBody>
                  <a:tcPr anchor="ctr">
                    <a:lnL>
                      <a:noFill/>
                    </a:lnL>
                    <a:lnR>
                      <a:noFill/>
                    </a:lnR>
                    <a:lnT>
                      <a:noFill/>
                    </a:lnT>
                    <a:lnB>
                      <a:noFill/>
                    </a:lnB>
                    <a:noFill/>
                  </a:tcPr>
                </a:tc>
                <a:tc>
                  <a:txBody>
                    <a:bodyPr/>
                    <a:lstStyle/>
                    <a:p>
                      <a:r>
                        <a:rPr lang="en-US"/>
                        <a:t>Apple, grape, peach leaf dataset</a:t>
                      </a:r>
                    </a:p>
                  </a:txBody>
                  <a:tcPr anchor="ctr">
                    <a:lnL>
                      <a:noFill/>
                    </a:lnL>
                    <a:lnR>
                      <a:noFill/>
                    </a:lnR>
                    <a:lnT>
                      <a:noFill/>
                    </a:lnT>
                    <a:lnB>
                      <a:noFill/>
                    </a:lnB>
                    <a:noFill/>
                  </a:tcPr>
                </a:tc>
                <a:tc>
                  <a:txBody>
                    <a:bodyPr/>
                    <a:lstStyle/>
                    <a:p>
                      <a:r>
                        <a:rPr lang="en-IN"/>
                        <a:t>97.5%</a:t>
                      </a:r>
                    </a:p>
                  </a:txBody>
                  <a:tcPr anchor="ctr">
                    <a:lnL>
                      <a:noFill/>
                    </a:lnL>
                    <a:lnR>
                      <a:noFill/>
                    </a:lnR>
                    <a:lnT>
                      <a:noFill/>
                    </a:lnT>
                    <a:lnB>
                      <a:noFill/>
                    </a:lnB>
                    <a:noFill/>
                  </a:tcPr>
                </a:tc>
                <a:tc>
                  <a:txBody>
                    <a:bodyPr/>
                    <a:lstStyle/>
                    <a:p>
                      <a:r>
                        <a:rPr lang="en-US"/>
                        <a:t>Focused on multi-class leaf disease classification</a:t>
                      </a:r>
                    </a:p>
                  </a:txBody>
                  <a:tcPr anchor="ctr">
                    <a:lnL>
                      <a:noFill/>
                    </a:lnL>
                    <a:lnR>
                      <a:noFill/>
                    </a:lnR>
                    <a:lnT>
                      <a:noFill/>
                    </a:lnT>
                    <a:lnB>
                      <a:noFill/>
                    </a:lnB>
                    <a:noFill/>
                  </a:tcPr>
                </a:tc>
                <a:extLst>
                  <a:ext uri="{0D108BD9-81ED-4DB2-BD59-A6C34878D82A}">
                    <a16:rowId xmlns:a16="http://schemas.microsoft.com/office/drawing/2014/main" val="4262939503"/>
                  </a:ext>
                </a:extLst>
              </a:tr>
              <a:tr h="0">
                <a:tc>
                  <a:txBody>
                    <a:bodyPr/>
                    <a:lstStyle/>
                    <a:p>
                      <a:r>
                        <a:rPr lang="en-IN"/>
                        <a:t>Brahimi et al.</a:t>
                      </a:r>
                    </a:p>
                  </a:txBody>
                  <a:tcPr anchor="ctr">
                    <a:lnL>
                      <a:noFill/>
                    </a:lnL>
                    <a:lnR>
                      <a:noFill/>
                    </a:lnR>
                    <a:lnT>
                      <a:noFill/>
                    </a:lnT>
                    <a:lnB>
                      <a:noFill/>
                    </a:lnB>
                    <a:noFill/>
                  </a:tcPr>
                </a:tc>
                <a:tc>
                  <a:txBody>
                    <a:bodyPr/>
                    <a:lstStyle/>
                    <a:p>
                      <a:r>
                        <a:rPr lang="en-IN"/>
                        <a:t>2017</a:t>
                      </a:r>
                    </a:p>
                  </a:txBody>
                  <a:tcPr anchor="ctr">
                    <a:lnL>
                      <a:noFill/>
                    </a:lnL>
                    <a:lnR>
                      <a:noFill/>
                    </a:lnR>
                    <a:lnT>
                      <a:noFill/>
                    </a:lnT>
                    <a:lnB>
                      <a:noFill/>
                    </a:lnB>
                    <a:noFill/>
                  </a:tcPr>
                </a:tc>
                <a:tc>
                  <a:txBody>
                    <a:bodyPr/>
                    <a:lstStyle/>
                    <a:p>
                      <a:r>
                        <a:rPr lang="en-IN"/>
                        <a:t>Deep CNN</a:t>
                      </a:r>
                    </a:p>
                  </a:txBody>
                  <a:tcPr anchor="ctr">
                    <a:lnL>
                      <a:noFill/>
                    </a:lnL>
                    <a:lnR>
                      <a:noFill/>
                    </a:lnR>
                    <a:lnT>
                      <a:noFill/>
                    </a:lnT>
                    <a:lnB>
                      <a:noFill/>
                    </a:lnB>
                    <a:noFill/>
                  </a:tcPr>
                </a:tc>
                <a:tc>
                  <a:txBody>
                    <a:bodyPr/>
                    <a:lstStyle/>
                    <a:p>
                      <a:r>
                        <a:rPr lang="en-IN"/>
                        <a:t>Tomato leaf dataset</a:t>
                      </a:r>
                    </a:p>
                  </a:txBody>
                  <a:tcPr anchor="ctr">
                    <a:lnL>
                      <a:noFill/>
                    </a:lnL>
                    <a:lnR>
                      <a:noFill/>
                    </a:lnR>
                    <a:lnT>
                      <a:noFill/>
                    </a:lnT>
                    <a:lnB>
                      <a:noFill/>
                    </a:lnB>
                    <a:noFill/>
                  </a:tcPr>
                </a:tc>
                <a:tc>
                  <a:txBody>
                    <a:bodyPr/>
                    <a:lstStyle/>
                    <a:p>
                      <a:r>
                        <a:rPr lang="en-IN"/>
                        <a:t>95.2%</a:t>
                      </a:r>
                    </a:p>
                  </a:txBody>
                  <a:tcPr anchor="ctr">
                    <a:lnL>
                      <a:noFill/>
                    </a:lnL>
                    <a:lnR>
                      <a:noFill/>
                    </a:lnR>
                    <a:lnT>
                      <a:noFill/>
                    </a:lnT>
                    <a:lnB>
                      <a:noFill/>
                    </a:lnB>
                    <a:noFill/>
                  </a:tcPr>
                </a:tc>
                <a:tc>
                  <a:txBody>
                    <a:bodyPr/>
                    <a:lstStyle/>
                    <a:p>
                      <a:r>
                        <a:rPr lang="en-US"/>
                        <a:t>Employed transfer learning with VGG16</a:t>
                      </a:r>
                    </a:p>
                  </a:txBody>
                  <a:tcPr anchor="ctr">
                    <a:lnL>
                      <a:noFill/>
                    </a:lnL>
                    <a:lnR>
                      <a:noFill/>
                    </a:lnR>
                    <a:lnT>
                      <a:noFill/>
                    </a:lnT>
                    <a:lnB>
                      <a:noFill/>
                    </a:lnB>
                    <a:noFill/>
                  </a:tcPr>
                </a:tc>
                <a:extLst>
                  <a:ext uri="{0D108BD9-81ED-4DB2-BD59-A6C34878D82A}">
                    <a16:rowId xmlns:a16="http://schemas.microsoft.com/office/drawing/2014/main" val="2530225667"/>
                  </a:ext>
                </a:extLst>
              </a:tr>
              <a:tr h="0">
                <a:tc>
                  <a:txBody>
                    <a:bodyPr/>
                    <a:lstStyle/>
                    <a:p>
                      <a:r>
                        <a:rPr lang="en-IN"/>
                        <a:t>Rao et al.</a:t>
                      </a:r>
                    </a:p>
                  </a:txBody>
                  <a:tcPr anchor="ctr">
                    <a:lnL>
                      <a:noFill/>
                    </a:lnL>
                    <a:lnR>
                      <a:noFill/>
                    </a:lnR>
                    <a:lnT>
                      <a:noFill/>
                    </a:lnT>
                    <a:lnB>
                      <a:noFill/>
                    </a:lnB>
                    <a:noFill/>
                  </a:tcPr>
                </a:tc>
                <a:tc>
                  <a:txBody>
                    <a:bodyPr/>
                    <a:lstStyle/>
                    <a:p>
                      <a:r>
                        <a:rPr lang="en-IN"/>
                        <a:t>2020</a:t>
                      </a:r>
                    </a:p>
                  </a:txBody>
                  <a:tcPr anchor="ctr">
                    <a:lnL>
                      <a:noFill/>
                    </a:lnL>
                    <a:lnR>
                      <a:noFill/>
                    </a:lnR>
                    <a:lnT>
                      <a:noFill/>
                    </a:lnT>
                    <a:lnB>
                      <a:noFill/>
                    </a:lnB>
                    <a:noFill/>
                  </a:tcPr>
                </a:tc>
                <a:tc>
                  <a:txBody>
                    <a:bodyPr/>
                    <a:lstStyle/>
                    <a:p>
                      <a:r>
                        <a:rPr lang="en-IN"/>
                        <a:t>MobileNetV2</a:t>
                      </a:r>
                    </a:p>
                  </a:txBody>
                  <a:tcPr anchor="ctr">
                    <a:lnL>
                      <a:noFill/>
                    </a:lnL>
                    <a:lnR>
                      <a:noFill/>
                    </a:lnR>
                    <a:lnT>
                      <a:noFill/>
                    </a:lnT>
                    <a:lnB>
                      <a:noFill/>
                    </a:lnB>
                    <a:noFill/>
                  </a:tcPr>
                </a:tc>
                <a:tc>
                  <a:txBody>
                    <a:bodyPr/>
                    <a:lstStyle/>
                    <a:p>
                      <a:r>
                        <a:rPr lang="en-IN"/>
                        <a:t>Custom mango leaf dataset</a:t>
                      </a:r>
                    </a:p>
                  </a:txBody>
                  <a:tcPr anchor="ctr">
                    <a:lnL>
                      <a:noFill/>
                    </a:lnL>
                    <a:lnR>
                      <a:noFill/>
                    </a:lnR>
                    <a:lnT>
                      <a:noFill/>
                    </a:lnT>
                    <a:lnB>
                      <a:noFill/>
                    </a:lnB>
                    <a:noFill/>
                  </a:tcPr>
                </a:tc>
                <a:tc>
                  <a:txBody>
                    <a:bodyPr/>
                    <a:lstStyle/>
                    <a:p>
                      <a:r>
                        <a:rPr lang="en-IN"/>
                        <a:t>93.4%</a:t>
                      </a:r>
                    </a:p>
                  </a:txBody>
                  <a:tcPr anchor="ctr">
                    <a:lnL>
                      <a:noFill/>
                    </a:lnL>
                    <a:lnR>
                      <a:noFill/>
                    </a:lnR>
                    <a:lnT>
                      <a:noFill/>
                    </a:lnT>
                    <a:lnB>
                      <a:noFill/>
                    </a:lnB>
                    <a:noFill/>
                  </a:tcPr>
                </a:tc>
                <a:tc>
                  <a:txBody>
                    <a:bodyPr/>
                    <a:lstStyle/>
                    <a:p>
                      <a:r>
                        <a:rPr lang="en-US"/>
                        <a:t>Lightweight model for mobile devices</a:t>
                      </a:r>
                    </a:p>
                  </a:txBody>
                  <a:tcPr anchor="ctr">
                    <a:lnL>
                      <a:noFill/>
                    </a:lnL>
                    <a:lnR>
                      <a:noFill/>
                    </a:lnR>
                    <a:lnT>
                      <a:noFill/>
                    </a:lnT>
                    <a:lnB>
                      <a:noFill/>
                    </a:lnB>
                    <a:noFill/>
                  </a:tcPr>
                </a:tc>
                <a:extLst>
                  <a:ext uri="{0D108BD9-81ED-4DB2-BD59-A6C34878D82A}">
                    <a16:rowId xmlns:a16="http://schemas.microsoft.com/office/drawing/2014/main" val="3953968984"/>
                  </a:ext>
                </a:extLst>
              </a:tr>
              <a:tr h="0">
                <a:tc>
                  <a:txBody>
                    <a:bodyPr/>
                    <a:lstStyle/>
                    <a:p>
                      <a:r>
                        <a:rPr lang="en-IN" b="1"/>
                        <a:t>Our Proposed Work</a:t>
                      </a:r>
                      <a:endParaRPr lang="en-IN"/>
                    </a:p>
                  </a:txBody>
                  <a:tcPr anchor="ctr">
                    <a:lnL>
                      <a:noFill/>
                    </a:lnL>
                    <a:lnR>
                      <a:noFill/>
                    </a:lnR>
                    <a:lnT>
                      <a:noFill/>
                    </a:lnT>
                    <a:lnB>
                      <a:noFill/>
                    </a:lnB>
                    <a:noFill/>
                  </a:tcPr>
                </a:tc>
                <a:tc>
                  <a:txBody>
                    <a:bodyPr/>
                    <a:lstStyle/>
                    <a:p>
                      <a:r>
                        <a:rPr lang="en-IN"/>
                        <a:t>2024</a:t>
                      </a:r>
                    </a:p>
                  </a:txBody>
                  <a:tcPr anchor="ctr">
                    <a:lnL>
                      <a:noFill/>
                    </a:lnL>
                    <a:lnR>
                      <a:noFill/>
                    </a:lnR>
                    <a:lnT>
                      <a:noFill/>
                    </a:lnT>
                    <a:lnB>
                      <a:noFill/>
                    </a:lnB>
                    <a:noFill/>
                  </a:tcPr>
                </a:tc>
                <a:tc>
                  <a:txBody>
                    <a:bodyPr/>
                    <a:lstStyle/>
                    <a:p>
                      <a:r>
                        <a:rPr lang="en-IN" b="1"/>
                        <a:t>Vision Transformer</a:t>
                      </a:r>
                      <a:endParaRPr lang="en-IN"/>
                    </a:p>
                  </a:txBody>
                  <a:tcPr anchor="ctr">
                    <a:lnL>
                      <a:noFill/>
                    </a:lnL>
                    <a:lnR>
                      <a:noFill/>
                    </a:lnR>
                    <a:lnT>
                      <a:noFill/>
                    </a:lnT>
                    <a:lnB>
                      <a:noFill/>
                    </a:lnB>
                    <a:noFill/>
                  </a:tcPr>
                </a:tc>
                <a:tc>
                  <a:txBody>
                    <a:bodyPr/>
                    <a:lstStyle/>
                    <a:p>
                      <a:r>
                        <a:rPr lang="en-IN" b="1"/>
                        <a:t>Mango leaf dataset (custom)</a:t>
                      </a:r>
                      <a:endParaRPr lang="en-IN"/>
                    </a:p>
                  </a:txBody>
                  <a:tcPr anchor="ctr">
                    <a:lnL>
                      <a:noFill/>
                    </a:lnL>
                    <a:lnR>
                      <a:noFill/>
                    </a:lnR>
                    <a:lnT>
                      <a:noFill/>
                    </a:lnT>
                    <a:lnB>
                      <a:noFill/>
                    </a:lnB>
                    <a:noFill/>
                  </a:tcPr>
                </a:tc>
                <a:tc>
                  <a:txBody>
                    <a:bodyPr/>
                    <a:lstStyle/>
                    <a:p>
                      <a:r>
                        <a:rPr lang="en-IN" b="1"/>
                        <a:t>96.8%</a:t>
                      </a:r>
                      <a:endParaRPr lang="en-IN"/>
                    </a:p>
                  </a:txBody>
                  <a:tcPr anchor="ctr">
                    <a:lnL>
                      <a:noFill/>
                    </a:lnL>
                    <a:lnR>
                      <a:noFill/>
                    </a:lnR>
                    <a:lnT>
                      <a:noFill/>
                    </a:lnT>
                    <a:lnB>
                      <a:noFill/>
                    </a:lnB>
                    <a:noFill/>
                  </a:tcPr>
                </a:tc>
                <a:tc>
                  <a:txBody>
                    <a:bodyPr/>
                    <a:lstStyle/>
                    <a:p>
                      <a:r>
                        <a:rPr lang="en-US" b="1" dirty="0"/>
                        <a:t>Captures long-range image features more effectively</a:t>
                      </a:r>
                      <a:endParaRPr lang="en-US" dirty="0"/>
                    </a:p>
                  </a:txBody>
                  <a:tcPr anchor="ctr">
                    <a:lnL>
                      <a:noFill/>
                    </a:lnL>
                    <a:lnR>
                      <a:noFill/>
                    </a:lnR>
                    <a:lnT>
                      <a:noFill/>
                    </a:lnT>
                    <a:lnB>
                      <a:noFill/>
                    </a:lnB>
                    <a:noFill/>
                  </a:tcPr>
                </a:tc>
                <a:extLst>
                  <a:ext uri="{0D108BD9-81ED-4DB2-BD59-A6C34878D82A}">
                    <a16:rowId xmlns:a16="http://schemas.microsoft.com/office/drawing/2014/main" val="313392579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t>Existing method Drawback</a:t>
            </a:r>
            <a:endParaRPr dirty="0"/>
          </a:p>
        </p:txBody>
      </p:sp>
      <p:sp>
        <p:nvSpPr>
          <p:cNvPr id="114" name="Google Shape;114;p16"/>
          <p:cNvSpPr txBox="1">
            <a:spLocks noGrp="1"/>
          </p:cNvSpPr>
          <p:nvPr>
            <p:ph type="body" idx="1"/>
          </p:nvPr>
        </p:nvSpPr>
        <p:spPr>
          <a:xfrm>
            <a:off x="822325" y="1934936"/>
            <a:ext cx="10668000" cy="416106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200"/>
              <a:buChar char="•"/>
            </a:pPr>
            <a:r>
              <a:rPr lang="en-US" sz="1800" dirty="0">
                <a:latin typeface="Times New Roman" panose="02020603050405020304" pitchFamily="18" charset="0"/>
                <a:cs typeface="Times New Roman" panose="02020603050405020304" pitchFamily="18" charset="0"/>
              </a:rPr>
              <a:t>The existing systems for mango leaf disease detection are primarily based on manual inspection or basic machine learning models. Manual methods are time-consuming and unreliable because they depend heavily on the observer’s experience. Furthermore, these systems do not scale well for large farms or mass </a:t>
            </a:r>
            <a:r>
              <a:rPr lang="en-IN" sz="1800" dirty="0">
                <a:latin typeface="Times New Roman" panose="02020603050405020304" pitchFamily="18" charset="0"/>
                <a:cs typeface="Times New Roman" panose="02020603050405020304" pitchFamily="18" charset="0"/>
              </a:rPr>
              <a:t>production units.</a:t>
            </a:r>
            <a:r>
              <a:rPr lang="en-US" dirty="0">
                <a:latin typeface="Times New Roman" panose="02020603050405020304" pitchFamily="18" charset="0"/>
                <a:ea typeface="Times New Roman"/>
                <a:cs typeface="Times New Roman" panose="02020603050405020304" pitchFamily="18" charset="0"/>
                <a:sym typeface="Times New Roman"/>
              </a:rPr>
              <a:t> </a:t>
            </a:r>
          </a:p>
          <a:p>
            <a:pPr marL="342900" lvl="0" indent="-342900" algn="just" rtl="0">
              <a:spcBef>
                <a:spcPts val="0"/>
              </a:spcBef>
              <a:spcAft>
                <a:spcPts val="0"/>
              </a:spcAft>
              <a:buClr>
                <a:schemeClr val="dk1"/>
              </a:buClr>
              <a:buSzPts val="2200"/>
              <a:buChar char="•"/>
            </a:pPr>
            <a:r>
              <a:rPr lang="en-US" sz="1800" dirty="0">
                <a:latin typeface="Times New Roman" panose="02020603050405020304" pitchFamily="18" charset="0"/>
                <a:cs typeface="Times New Roman" panose="02020603050405020304" pitchFamily="18" charset="0"/>
              </a:rPr>
              <a:t>Some systems do use traditional CNNs or pre-trained models like VGG16 or </a:t>
            </a:r>
            <a:r>
              <a:rPr lang="en-US" sz="1800" dirty="0" err="1">
                <a:latin typeface="Times New Roman" panose="02020603050405020304" pitchFamily="18" charset="0"/>
                <a:cs typeface="Times New Roman" panose="02020603050405020304" pitchFamily="18" charset="0"/>
              </a:rPr>
              <a:t>ResNet</a:t>
            </a:r>
            <a:r>
              <a:rPr lang="en-US" sz="1800" dirty="0">
                <a:latin typeface="Times New Roman" panose="02020603050405020304" pitchFamily="18" charset="0"/>
                <a:cs typeface="Times New Roman" panose="02020603050405020304" pitchFamily="18" charset="0"/>
              </a:rPr>
              <a:t>, but they tend to suffer when exposed to images from different environments. CNNs often fail to capture long-distance dependencies in images and can overfit to background noise. They also require huge datasets to generalize well. Additionally, CNN models are sometimes unable to distinguish between visually similar diseases due to their local feature focus. These limitations justify the need for a new and improved approach like Vision Transformers, which can analyze the entire image context and deliver more robust results.</a:t>
            </a: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t>Proposed Method</a:t>
            </a:r>
            <a:endParaRPr dirty="0"/>
          </a:p>
        </p:txBody>
      </p:sp>
      <p:sp>
        <p:nvSpPr>
          <p:cNvPr id="120" name="Google Shape;120;p17"/>
          <p:cNvSpPr txBox="1">
            <a:spLocks noGrp="1"/>
          </p:cNvSpPr>
          <p:nvPr>
            <p:ph type="body" idx="1"/>
          </p:nvPr>
        </p:nvSpPr>
        <p:spPr>
          <a:xfrm>
            <a:off x="812800" y="1133857"/>
            <a:ext cx="10668000" cy="4952997"/>
          </a:xfrm>
          <a:prstGeom prst="rect">
            <a:avLst/>
          </a:prstGeom>
          <a:noFill/>
          <a:ln>
            <a:noFill/>
          </a:ln>
        </p:spPr>
        <p:txBody>
          <a:bodyPr spcFirstLastPara="1" wrap="square" lIns="91425" tIns="45700" rIns="91425" bIns="45700" anchor="t" anchorCtr="0">
            <a:normAutofit/>
          </a:bodyPr>
          <a:lstStyle/>
          <a:p>
            <a:pPr marL="342900" indent="-342900" algn="just">
              <a:spcBef>
                <a:spcPts val="0"/>
              </a:spcBef>
            </a:pPr>
            <a:r>
              <a:rPr lang="en-US" sz="2000" dirty="0">
                <a:latin typeface="Times New Roman" panose="02020603050405020304" pitchFamily="18" charset="0"/>
                <a:cs typeface="Times New Roman" panose="02020603050405020304" pitchFamily="18" charset="0"/>
              </a:rPr>
              <a:t>In our proposed method, we utilize a </a:t>
            </a:r>
            <a:r>
              <a:rPr lang="en-US" sz="2000" b="1" dirty="0">
                <a:latin typeface="Times New Roman" panose="02020603050405020304" pitchFamily="18" charset="0"/>
                <a:cs typeface="Times New Roman" panose="02020603050405020304" pitchFamily="18" charset="0"/>
              </a:rPr>
              <a:t>Vision Transformer (ViT)</a:t>
            </a:r>
            <a:r>
              <a:rPr lang="en-US" sz="2000" dirty="0">
                <a:latin typeface="Times New Roman" panose="02020603050405020304" pitchFamily="18" charset="0"/>
                <a:cs typeface="Times New Roman" panose="02020603050405020304" pitchFamily="18" charset="0"/>
              </a:rPr>
              <a:t> model to detect and classify mango leaf diseases. Unlike traditional CNN models that process the entire image as a whole, ViT splits the image into patches and uses self-attention mechanisms to learn relationships between these patches. This allows the model to capture both local and global features, improving its ability to distinguish between different </a:t>
            </a:r>
            <a:r>
              <a:rPr lang="en-IN" sz="2000" dirty="0">
                <a:latin typeface="Times New Roman" panose="02020603050405020304" pitchFamily="18" charset="0"/>
                <a:cs typeface="Times New Roman" panose="02020603050405020304" pitchFamily="18" charset="0"/>
              </a:rPr>
              <a:t>disease patterns.</a:t>
            </a:r>
          </a:p>
          <a:p>
            <a:pPr marL="342900" indent="-342900" algn="just">
              <a:spcBef>
                <a:spcPts val="0"/>
              </a:spcBef>
            </a:pPr>
            <a:endParaRPr lang="en-IN" sz="2000" dirty="0">
              <a:latin typeface="Times New Roman" panose="02020603050405020304" pitchFamily="18" charset="0"/>
              <a:cs typeface="Times New Roman" panose="02020603050405020304" pitchFamily="18" charset="0"/>
            </a:endParaRPr>
          </a:p>
          <a:p>
            <a:pPr marL="342900" indent="-342900" algn="just">
              <a:spcBef>
                <a:spcPts val="0"/>
              </a:spcBef>
            </a:pPr>
            <a:r>
              <a:rPr lang="en-US" sz="2000" dirty="0">
                <a:latin typeface="Times New Roman" panose="02020603050405020304" pitchFamily="18" charset="0"/>
                <a:cs typeface="Times New Roman" panose="02020603050405020304" pitchFamily="18" charset="0"/>
              </a:rPr>
              <a:t> The model is trained on a custom mango leaf dataset containing healthy and diseased images labeled across multiple classes. We also apply preprocessing techniques such as image resizing, normalization, and data augmentation to enhance model generalization. The training process is carried out using a GPU environment with optimization strategies like Adam optimizer and learning rate scheduling to improve convergence.</a:t>
            </a:r>
          </a:p>
          <a:p>
            <a:pPr marL="0" lvl="0" indent="0" algn="just" rtl="0">
              <a:spcBef>
                <a:spcPts val="0"/>
              </a:spcBef>
              <a:spcAft>
                <a:spcPts val="0"/>
              </a:spcAft>
              <a:buClr>
                <a:schemeClr val="dk1"/>
              </a:buClr>
              <a:buSzPts val="2400"/>
              <a:buNone/>
            </a:pPr>
            <a:endParaRPr sz="20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t>Objectives</a:t>
            </a:r>
            <a:endParaRPr dirty="0"/>
          </a:p>
        </p:txBody>
      </p:sp>
      <p:sp>
        <p:nvSpPr>
          <p:cNvPr id="126" name="Google Shape;126;p18"/>
          <p:cNvSpPr txBox="1">
            <a:spLocks noGrp="1"/>
          </p:cNvSpPr>
          <p:nvPr>
            <p:ph type="body" idx="1"/>
          </p:nvPr>
        </p:nvSpPr>
        <p:spPr>
          <a:xfrm>
            <a:off x="812800" y="1885950"/>
            <a:ext cx="10668000" cy="4523994"/>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400"/>
              <a:buChar char="•"/>
            </a:pPr>
            <a:r>
              <a:rPr lang="en-US" sz="2000" dirty="0">
                <a:latin typeface="Times New Roman" panose="02020603050405020304" pitchFamily="18" charset="0"/>
                <a:cs typeface="Times New Roman" panose="02020603050405020304" pitchFamily="18" charset="0"/>
              </a:rPr>
              <a:t>The primary objective of this project is to design and develop an intelligent system that can classify mango leaf diseases using deep learning, specifically the Vision Transformer model. This system should be able to detect multiple disease types with high accuracy based on image input alone</a:t>
            </a:r>
            <a:r>
              <a:rPr lang="en-US" sz="2000" dirty="0">
                <a:latin typeface="Times New Roman" panose="02020603050405020304" pitchFamily="18" charset="0"/>
                <a:ea typeface="Times New Roman"/>
                <a:cs typeface="Times New Roman" panose="02020603050405020304" pitchFamily="18" charset="0"/>
                <a:sym typeface="Times New Roman"/>
              </a:rPr>
              <a:t>.</a:t>
            </a:r>
          </a:p>
          <a:p>
            <a:pPr marL="342900" lvl="0" indent="-342900" algn="just" rtl="0">
              <a:spcBef>
                <a:spcPts val="0"/>
              </a:spcBef>
              <a:spcAft>
                <a:spcPts val="0"/>
              </a:spcAft>
              <a:buClr>
                <a:schemeClr val="dk1"/>
              </a:buClr>
              <a:buSzPts val="2400"/>
              <a:buChar char="•"/>
            </a:pPr>
            <a:endParaRPr lang="en-US" sz="20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just" rtl="0">
              <a:spcBef>
                <a:spcPts val="0"/>
              </a:spcBef>
              <a:spcAft>
                <a:spcPts val="0"/>
              </a:spcAft>
              <a:buClr>
                <a:schemeClr val="dk1"/>
              </a:buClr>
              <a:buSzPts val="2400"/>
              <a:buChar char="•"/>
            </a:pPr>
            <a:r>
              <a:rPr lang="en-US" sz="2000" dirty="0">
                <a:latin typeface="Times New Roman" panose="02020603050405020304" pitchFamily="18" charset="0"/>
                <a:cs typeface="Times New Roman" panose="02020603050405020304" pitchFamily="18" charset="0"/>
              </a:rPr>
              <a:t>Another important goal is to ensure the model generalizes well, meaning it should work effectively across different datasets, lighting conditions, and leaf orientations. We also aim to build a system that can later be integrated into mobile or web applications, making it accessible to farmers, agricultural officers, and researchers. The long-term goal is to reduce crop loss, increase productivity, and make disease detection fast and reliable.</a:t>
            </a:r>
            <a:endParaRPr lang="en-US" sz="20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ltLang="en-GB" dirty="0"/>
              <a:t>System Architecture</a:t>
            </a:r>
            <a:endParaRPr lang="en-US" dirty="0"/>
          </a:p>
        </p:txBody>
      </p:sp>
      <p:sp>
        <p:nvSpPr>
          <p:cNvPr id="132" name="Google Shape;132;p19"/>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algn="just">
              <a:lnSpc>
                <a:spcPct val="150000"/>
              </a:lnSpc>
              <a:buNone/>
            </a:pPr>
            <a:r>
              <a:rPr lang="en-IN" sz="2000" b="1" dirty="0">
                <a:effectLst/>
                <a:latin typeface="Times New Roman" panose="02020603050405020304" pitchFamily="18" charset="0"/>
                <a:ea typeface="Times New Roman" panose="02020603050405020304" pitchFamily="18" charset="0"/>
              </a:rPr>
              <a:t>Vision Transformer (ViT) Architecture</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IN" sz="2000" dirty="0">
                <a:effectLst/>
                <a:latin typeface="Times New Roman" panose="02020603050405020304" pitchFamily="18" charset="0"/>
                <a:ea typeface="Times New Roman" panose="02020603050405020304" pitchFamily="18" charset="0"/>
              </a:rPr>
              <a:t>The Vision Transformer (ViT) is a shift in image classification from the conventional convolutional neural networks (CNNs) to transformer-based models. In contrast to CNNs, which are based on local features using convolutional operations, ViT views images as sequences of patches, allowing the model to learn global contextual information</a:t>
            </a:r>
            <a:r>
              <a:rPr lang="en-IN" sz="1800" dirty="0">
                <a:effectLst/>
                <a:latin typeface="Times New Roman" panose="02020603050405020304" pitchFamily="18" charset="0"/>
                <a:ea typeface="Times New Roman" panose="02020603050405020304" pitchFamily="18" charset="0"/>
              </a:rPr>
              <a:t>.</a:t>
            </a:r>
          </a:p>
          <a:p>
            <a:pPr marL="0" indent="0" algn="just">
              <a:spcBef>
                <a:spcPts val="0"/>
              </a:spcBef>
              <a:buSzPct val="100000"/>
              <a:buNone/>
            </a:pPr>
            <a:endParaRPr lang="en-US"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7E05F52D-FFAB-910A-8C10-ED3E0B181784}"/>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2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3795439" y="3931283"/>
            <a:ext cx="3850005" cy="21647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43" name="Title 42">
            <a:extLst>
              <a:ext uri="{FF2B5EF4-FFF2-40B4-BE49-F238E27FC236}">
                <a16:creationId xmlns:a16="http://schemas.microsoft.com/office/drawing/2014/main" id="{EE4366BD-3503-A963-9373-764CD1208594}"/>
              </a:ext>
            </a:extLst>
          </p:cNvPr>
          <p:cNvSpPr>
            <a:spLocks noGrp="1"/>
          </p:cNvSpPr>
          <p:nvPr>
            <p:ph type="title"/>
          </p:nvPr>
        </p:nvSpPr>
        <p:spPr/>
        <p:txBody>
          <a:bodyPr/>
          <a:lstStyle/>
          <a:p>
            <a:r>
              <a:rPr lang="en-GB" dirty="0"/>
              <a:t>Timeline of Project</a:t>
            </a:r>
            <a:endParaRPr lang="en-IN" dirty="0"/>
          </a:p>
        </p:txBody>
      </p:sp>
      <p:sp>
        <p:nvSpPr>
          <p:cNvPr id="187" name="TextBox 186">
            <a:extLst>
              <a:ext uri="{FF2B5EF4-FFF2-40B4-BE49-F238E27FC236}">
                <a16:creationId xmlns:a16="http://schemas.microsoft.com/office/drawing/2014/main" id="{CDBAE714-2A52-8406-1F15-5CA0816204CF}"/>
              </a:ext>
            </a:extLst>
          </p:cNvPr>
          <p:cNvSpPr txBox="1"/>
          <p:nvPr/>
        </p:nvSpPr>
        <p:spPr>
          <a:xfrm>
            <a:off x="6960093" y="1470926"/>
            <a:ext cx="1589103"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Review</a:t>
            </a:r>
            <a:endParaRPr lang="en-IN" sz="2800" dirty="0">
              <a:solidFill>
                <a:schemeClr val="bg1"/>
              </a:solidFill>
              <a:latin typeface="Times New Roman" panose="02020603050405020304" pitchFamily="18" charset="0"/>
              <a:cs typeface="Times New Roman" panose="02020603050405020304" pitchFamily="18" charset="0"/>
            </a:endParaRPr>
          </a:p>
        </p:txBody>
      </p:sp>
      <p:grpSp>
        <p:nvGrpSpPr>
          <p:cNvPr id="188" name="Group 187">
            <a:extLst>
              <a:ext uri="{FF2B5EF4-FFF2-40B4-BE49-F238E27FC236}">
                <a16:creationId xmlns:a16="http://schemas.microsoft.com/office/drawing/2014/main" id="{8A423C66-B692-9055-7A15-B8B1F791A94C}"/>
              </a:ext>
            </a:extLst>
          </p:cNvPr>
          <p:cNvGrpSpPr/>
          <p:nvPr/>
        </p:nvGrpSpPr>
        <p:grpSpPr>
          <a:xfrm>
            <a:off x="6761" y="1303614"/>
            <a:ext cx="2157274" cy="3579104"/>
            <a:chOff x="0" y="1303614"/>
            <a:chExt cx="2157274" cy="3579104"/>
          </a:xfrm>
        </p:grpSpPr>
        <p:grpSp>
          <p:nvGrpSpPr>
            <p:cNvPr id="189" name="Group 188">
              <a:extLst>
                <a:ext uri="{FF2B5EF4-FFF2-40B4-BE49-F238E27FC236}">
                  <a16:creationId xmlns:a16="http://schemas.microsoft.com/office/drawing/2014/main" id="{558D09F9-4D81-A1FC-2962-45413A3B8DDB}"/>
                </a:ext>
              </a:extLst>
            </p:cNvPr>
            <p:cNvGrpSpPr/>
            <p:nvPr/>
          </p:nvGrpSpPr>
          <p:grpSpPr>
            <a:xfrm>
              <a:off x="284086" y="1303614"/>
              <a:ext cx="1589103" cy="475086"/>
              <a:chOff x="904350" y="1309349"/>
              <a:chExt cx="1589103" cy="475086"/>
            </a:xfrm>
          </p:grpSpPr>
          <p:sp>
            <p:nvSpPr>
              <p:cNvPr id="191" name="Rectangle 190">
                <a:extLst>
                  <a:ext uri="{FF2B5EF4-FFF2-40B4-BE49-F238E27FC236}">
                    <a16:creationId xmlns:a16="http://schemas.microsoft.com/office/drawing/2014/main" id="{3D3F3649-4876-C80B-0F85-74A9E1B66B58}"/>
                  </a:ext>
                </a:extLst>
              </p:cNvPr>
              <p:cNvSpPr/>
              <p:nvPr/>
            </p:nvSpPr>
            <p:spPr>
              <a:xfrm>
                <a:off x="904350" y="1322770"/>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92" name="TextBox 191">
                <a:extLst>
                  <a:ext uri="{FF2B5EF4-FFF2-40B4-BE49-F238E27FC236}">
                    <a16:creationId xmlns:a16="http://schemas.microsoft.com/office/drawing/2014/main" id="{7A352D43-0A3B-1BC8-88D3-63C9A9CB13A5}"/>
                  </a:ext>
                </a:extLst>
              </p:cNvPr>
              <p:cNvSpPr txBox="1"/>
              <p:nvPr/>
            </p:nvSpPr>
            <p:spPr>
              <a:xfrm>
                <a:off x="928147" y="1309349"/>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0</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190" name="Rectangle 189">
              <a:extLst>
                <a:ext uri="{FF2B5EF4-FFF2-40B4-BE49-F238E27FC236}">
                  <a16:creationId xmlns:a16="http://schemas.microsoft.com/office/drawing/2014/main" id="{34CED260-7295-4A49-4849-9D0EEDC05691}"/>
                </a:ext>
              </a:extLst>
            </p:cNvPr>
            <p:cNvSpPr/>
            <p:nvPr/>
          </p:nvSpPr>
          <p:spPr>
            <a:xfrm>
              <a:off x="0"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grpSp>
        <p:nvGrpSpPr>
          <p:cNvPr id="193" name="Group 192">
            <a:extLst>
              <a:ext uri="{FF2B5EF4-FFF2-40B4-BE49-F238E27FC236}">
                <a16:creationId xmlns:a16="http://schemas.microsoft.com/office/drawing/2014/main" id="{FA12CD09-EEF9-2432-DDF3-C92B18D8632F}"/>
              </a:ext>
            </a:extLst>
          </p:cNvPr>
          <p:cNvGrpSpPr/>
          <p:nvPr/>
        </p:nvGrpSpPr>
        <p:grpSpPr>
          <a:xfrm>
            <a:off x="2454786" y="1326686"/>
            <a:ext cx="2157274" cy="3556032"/>
            <a:chOff x="2461547" y="1326686"/>
            <a:chExt cx="2157274" cy="3556032"/>
          </a:xfrm>
        </p:grpSpPr>
        <p:grpSp>
          <p:nvGrpSpPr>
            <p:cNvPr id="194" name="Group 193">
              <a:extLst>
                <a:ext uri="{FF2B5EF4-FFF2-40B4-BE49-F238E27FC236}">
                  <a16:creationId xmlns:a16="http://schemas.microsoft.com/office/drawing/2014/main" id="{D37B9887-C609-C7CC-B0CA-2F375BA9FD28}"/>
                </a:ext>
              </a:extLst>
            </p:cNvPr>
            <p:cNvGrpSpPr/>
            <p:nvPr/>
          </p:nvGrpSpPr>
          <p:grpSpPr>
            <a:xfrm>
              <a:off x="2745633" y="1326686"/>
              <a:ext cx="1589103" cy="462798"/>
              <a:chOff x="3002994" y="1332422"/>
              <a:chExt cx="1589103" cy="462798"/>
            </a:xfrm>
          </p:grpSpPr>
          <p:sp>
            <p:nvSpPr>
              <p:cNvPr id="196" name="Rectangle 195">
                <a:extLst>
                  <a:ext uri="{FF2B5EF4-FFF2-40B4-BE49-F238E27FC236}">
                    <a16:creationId xmlns:a16="http://schemas.microsoft.com/office/drawing/2014/main" id="{037F551E-57C0-9BF1-FC86-AC6762914880}"/>
                  </a:ext>
                </a:extLst>
              </p:cNvPr>
              <p:cNvSpPr/>
              <p:nvPr/>
            </p:nvSpPr>
            <p:spPr>
              <a:xfrm>
                <a:off x="3002994" y="133242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97" name="TextBox 196">
                <a:extLst>
                  <a:ext uri="{FF2B5EF4-FFF2-40B4-BE49-F238E27FC236}">
                    <a16:creationId xmlns:a16="http://schemas.microsoft.com/office/drawing/2014/main" id="{650A9472-233D-7935-FB23-F3700135A025}"/>
                  </a:ext>
                </a:extLst>
              </p:cNvPr>
              <p:cNvSpPr txBox="1"/>
              <p:nvPr/>
            </p:nvSpPr>
            <p:spPr>
              <a:xfrm>
                <a:off x="3036970" y="1333555"/>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1</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195" name="Rectangle 194">
              <a:extLst>
                <a:ext uri="{FF2B5EF4-FFF2-40B4-BE49-F238E27FC236}">
                  <a16:creationId xmlns:a16="http://schemas.microsoft.com/office/drawing/2014/main" id="{923480D4-0ABD-536C-B9C2-03853E64742D}"/>
                </a:ext>
              </a:extLst>
            </p:cNvPr>
            <p:cNvSpPr/>
            <p:nvPr/>
          </p:nvSpPr>
          <p:spPr>
            <a:xfrm>
              <a:off x="2461547"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198" name="Group 197">
            <a:extLst>
              <a:ext uri="{FF2B5EF4-FFF2-40B4-BE49-F238E27FC236}">
                <a16:creationId xmlns:a16="http://schemas.microsoft.com/office/drawing/2014/main" id="{12E31B7C-EA31-3003-B655-0B45C06ADC31}"/>
              </a:ext>
            </a:extLst>
          </p:cNvPr>
          <p:cNvGrpSpPr/>
          <p:nvPr/>
        </p:nvGrpSpPr>
        <p:grpSpPr>
          <a:xfrm>
            <a:off x="5014867" y="1311299"/>
            <a:ext cx="2157274" cy="3571419"/>
            <a:chOff x="5017363" y="1311299"/>
            <a:chExt cx="2157274" cy="3571419"/>
          </a:xfrm>
        </p:grpSpPr>
        <p:grpSp>
          <p:nvGrpSpPr>
            <p:cNvPr id="199" name="Group 198">
              <a:extLst>
                <a:ext uri="{FF2B5EF4-FFF2-40B4-BE49-F238E27FC236}">
                  <a16:creationId xmlns:a16="http://schemas.microsoft.com/office/drawing/2014/main" id="{C030D757-DEA9-C738-19BF-91F8A694BC98}"/>
                </a:ext>
              </a:extLst>
            </p:cNvPr>
            <p:cNvGrpSpPr/>
            <p:nvPr/>
          </p:nvGrpSpPr>
          <p:grpSpPr>
            <a:xfrm>
              <a:off x="5301449" y="1311299"/>
              <a:ext cx="1589103" cy="477052"/>
              <a:chOff x="5038324" y="1322772"/>
              <a:chExt cx="1589103" cy="477052"/>
            </a:xfrm>
          </p:grpSpPr>
          <p:sp>
            <p:nvSpPr>
              <p:cNvPr id="201" name="Rectangle 200">
                <a:extLst>
                  <a:ext uri="{FF2B5EF4-FFF2-40B4-BE49-F238E27FC236}">
                    <a16:creationId xmlns:a16="http://schemas.microsoft.com/office/drawing/2014/main" id="{E17F6469-973A-7D3B-CE42-72C804517574}"/>
                  </a:ext>
                </a:extLst>
              </p:cNvPr>
              <p:cNvSpPr/>
              <p:nvPr/>
            </p:nvSpPr>
            <p:spPr>
              <a:xfrm>
                <a:off x="5038324" y="132277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02" name="TextBox 201">
                <a:extLst>
                  <a:ext uri="{FF2B5EF4-FFF2-40B4-BE49-F238E27FC236}">
                    <a16:creationId xmlns:a16="http://schemas.microsoft.com/office/drawing/2014/main" id="{7CE65461-BACF-ADFF-C4F6-67A45BC3F8A2}"/>
                  </a:ext>
                </a:extLst>
              </p:cNvPr>
              <p:cNvSpPr txBox="1"/>
              <p:nvPr/>
            </p:nvSpPr>
            <p:spPr>
              <a:xfrm>
                <a:off x="5062121" y="1338159"/>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2</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00" name="Rectangle 199">
              <a:extLst>
                <a:ext uri="{FF2B5EF4-FFF2-40B4-BE49-F238E27FC236}">
                  <a16:creationId xmlns:a16="http://schemas.microsoft.com/office/drawing/2014/main" id="{85D3509C-6534-380E-D8F0-ACD1DB44C5DF}"/>
                </a:ext>
              </a:extLst>
            </p:cNvPr>
            <p:cNvSpPr/>
            <p:nvPr/>
          </p:nvSpPr>
          <p:spPr>
            <a:xfrm>
              <a:off x="5017363"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203" name="Group 202">
            <a:extLst>
              <a:ext uri="{FF2B5EF4-FFF2-40B4-BE49-F238E27FC236}">
                <a16:creationId xmlns:a16="http://schemas.microsoft.com/office/drawing/2014/main" id="{DD73D122-E286-27B9-999F-11A62A0763A9}"/>
              </a:ext>
            </a:extLst>
          </p:cNvPr>
          <p:cNvGrpSpPr/>
          <p:nvPr/>
        </p:nvGrpSpPr>
        <p:grpSpPr>
          <a:xfrm>
            <a:off x="7449570" y="1300630"/>
            <a:ext cx="2157274" cy="3582088"/>
            <a:chOff x="7435919" y="1300630"/>
            <a:chExt cx="2157274" cy="3582088"/>
          </a:xfrm>
        </p:grpSpPr>
        <p:grpSp>
          <p:nvGrpSpPr>
            <p:cNvPr id="204" name="Group 203">
              <a:extLst>
                <a:ext uri="{FF2B5EF4-FFF2-40B4-BE49-F238E27FC236}">
                  <a16:creationId xmlns:a16="http://schemas.microsoft.com/office/drawing/2014/main" id="{FDC78BBC-35E9-670F-D0F7-337B0CCBBE5E}"/>
                </a:ext>
              </a:extLst>
            </p:cNvPr>
            <p:cNvGrpSpPr/>
            <p:nvPr/>
          </p:nvGrpSpPr>
          <p:grpSpPr>
            <a:xfrm>
              <a:off x="7709162" y="1300630"/>
              <a:ext cx="1610788" cy="472334"/>
              <a:chOff x="7286132" y="1312103"/>
              <a:chExt cx="1610788" cy="472334"/>
            </a:xfrm>
          </p:grpSpPr>
          <p:sp>
            <p:nvSpPr>
              <p:cNvPr id="206" name="Rectangle 205">
                <a:extLst>
                  <a:ext uri="{FF2B5EF4-FFF2-40B4-BE49-F238E27FC236}">
                    <a16:creationId xmlns:a16="http://schemas.microsoft.com/office/drawing/2014/main" id="{AD2B5F96-E317-6EFC-EA1D-5FE03036E1FE}"/>
                  </a:ext>
                </a:extLst>
              </p:cNvPr>
              <p:cNvSpPr/>
              <p:nvPr/>
            </p:nvSpPr>
            <p:spPr>
              <a:xfrm>
                <a:off x="7286132" y="132277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07" name="TextBox 206">
                <a:extLst>
                  <a:ext uri="{FF2B5EF4-FFF2-40B4-BE49-F238E27FC236}">
                    <a16:creationId xmlns:a16="http://schemas.microsoft.com/office/drawing/2014/main" id="{1DE2BCF2-BA18-B1CE-EC4A-CFB2982DAF3C}"/>
                  </a:ext>
                </a:extLst>
              </p:cNvPr>
              <p:cNvSpPr txBox="1"/>
              <p:nvPr/>
            </p:nvSpPr>
            <p:spPr>
              <a:xfrm>
                <a:off x="7286132" y="1312103"/>
                <a:ext cx="1610788" cy="461665"/>
              </a:xfrm>
              <a:prstGeom prst="rect">
                <a:avLst/>
              </a:prstGeom>
              <a:noFill/>
            </p:spPr>
            <p:txBody>
              <a:bodyPr wrap="square" rtlCol="0" anchor="ctr">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3</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05" name="Rectangle 204">
              <a:extLst>
                <a:ext uri="{FF2B5EF4-FFF2-40B4-BE49-F238E27FC236}">
                  <a16:creationId xmlns:a16="http://schemas.microsoft.com/office/drawing/2014/main" id="{03E925FC-E03F-6DBB-0523-667D181039D5}"/>
                </a:ext>
              </a:extLst>
            </p:cNvPr>
            <p:cNvSpPr/>
            <p:nvPr/>
          </p:nvSpPr>
          <p:spPr>
            <a:xfrm>
              <a:off x="7435919"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grpSp>
        <p:nvGrpSpPr>
          <p:cNvPr id="208" name="Group 207">
            <a:extLst>
              <a:ext uri="{FF2B5EF4-FFF2-40B4-BE49-F238E27FC236}">
                <a16:creationId xmlns:a16="http://schemas.microsoft.com/office/drawing/2014/main" id="{2D87DE9D-EF1F-4504-4D7C-14D063EC9845}"/>
              </a:ext>
            </a:extLst>
          </p:cNvPr>
          <p:cNvGrpSpPr/>
          <p:nvPr/>
        </p:nvGrpSpPr>
        <p:grpSpPr>
          <a:xfrm>
            <a:off x="9853391" y="1311298"/>
            <a:ext cx="2157274" cy="3571420"/>
            <a:chOff x="9854475" y="1311298"/>
            <a:chExt cx="2157274" cy="3571420"/>
          </a:xfrm>
        </p:grpSpPr>
        <p:grpSp>
          <p:nvGrpSpPr>
            <p:cNvPr id="209" name="Group 208">
              <a:extLst>
                <a:ext uri="{FF2B5EF4-FFF2-40B4-BE49-F238E27FC236}">
                  <a16:creationId xmlns:a16="http://schemas.microsoft.com/office/drawing/2014/main" id="{9B0DB241-C391-84A5-C25A-6D4A1F863208}"/>
                </a:ext>
              </a:extLst>
            </p:cNvPr>
            <p:cNvGrpSpPr/>
            <p:nvPr/>
          </p:nvGrpSpPr>
          <p:grpSpPr>
            <a:xfrm>
              <a:off x="10138561" y="1311298"/>
              <a:ext cx="1589103" cy="467401"/>
              <a:chOff x="9891697" y="1317034"/>
              <a:chExt cx="1589103" cy="467401"/>
            </a:xfrm>
          </p:grpSpPr>
          <p:sp>
            <p:nvSpPr>
              <p:cNvPr id="211" name="Rectangle 210">
                <a:extLst>
                  <a:ext uri="{FF2B5EF4-FFF2-40B4-BE49-F238E27FC236}">
                    <a16:creationId xmlns:a16="http://schemas.microsoft.com/office/drawing/2014/main" id="{07F979DA-2B28-1EF0-9632-2C43D5988820}"/>
                  </a:ext>
                </a:extLst>
              </p:cNvPr>
              <p:cNvSpPr/>
              <p:nvPr/>
            </p:nvSpPr>
            <p:spPr>
              <a:xfrm>
                <a:off x="9891697" y="1322770"/>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12" name="TextBox 211">
                <a:extLst>
                  <a:ext uri="{FF2B5EF4-FFF2-40B4-BE49-F238E27FC236}">
                    <a16:creationId xmlns:a16="http://schemas.microsoft.com/office/drawing/2014/main" id="{062346DC-F1E4-B83E-8927-81A9D30B9024}"/>
                  </a:ext>
                </a:extLst>
              </p:cNvPr>
              <p:cNvSpPr txBox="1"/>
              <p:nvPr/>
            </p:nvSpPr>
            <p:spPr>
              <a:xfrm>
                <a:off x="9915494" y="1317034"/>
                <a:ext cx="1565306" cy="461665"/>
              </a:xfrm>
              <a:prstGeom prst="rect">
                <a:avLst/>
              </a:prstGeom>
              <a:noFill/>
            </p:spPr>
            <p:txBody>
              <a:bodyPr wrap="square" rtlCol="0" anchor="ctr">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4</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10" name="Rectangle 209">
              <a:extLst>
                <a:ext uri="{FF2B5EF4-FFF2-40B4-BE49-F238E27FC236}">
                  <a16:creationId xmlns:a16="http://schemas.microsoft.com/office/drawing/2014/main" id="{E939FF47-990F-0928-F111-B96868E442DD}"/>
                </a:ext>
              </a:extLst>
            </p:cNvPr>
            <p:cNvSpPr/>
            <p:nvPr/>
          </p:nvSpPr>
          <p:spPr>
            <a:xfrm>
              <a:off x="9854475"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sp>
        <p:nvSpPr>
          <p:cNvPr id="213" name="Arrow: Right 212">
            <a:extLst>
              <a:ext uri="{FF2B5EF4-FFF2-40B4-BE49-F238E27FC236}">
                <a16:creationId xmlns:a16="http://schemas.microsoft.com/office/drawing/2014/main" id="{5B1ECAFE-2A38-88EC-D20C-4C5A34D03C37}"/>
              </a:ext>
            </a:extLst>
          </p:cNvPr>
          <p:cNvSpPr/>
          <p:nvPr/>
        </p:nvSpPr>
        <p:spPr>
          <a:xfrm>
            <a:off x="1913028" y="4016586"/>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14" name="Arrow: Right 213">
            <a:extLst>
              <a:ext uri="{FF2B5EF4-FFF2-40B4-BE49-F238E27FC236}">
                <a16:creationId xmlns:a16="http://schemas.microsoft.com/office/drawing/2014/main" id="{C1AB2103-DF8A-E42E-169E-7D6F839C8EAC}"/>
              </a:ext>
            </a:extLst>
          </p:cNvPr>
          <p:cNvSpPr/>
          <p:nvPr/>
        </p:nvSpPr>
        <p:spPr>
          <a:xfrm>
            <a:off x="9415488" y="2302833"/>
            <a:ext cx="629929"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15" name="Arrow: Right 214">
            <a:extLst>
              <a:ext uri="{FF2B5EF4-FFF2-40B4-BE49-F238E27FC236}">
                <a16:creationId xmlns:a16="http://schemas.microsoft.com/office/drawing/2014/main" id="{9A6EBB88-2B3C-81D7-5ECE-6AAF0B28CA20}"/>
              </a:ext>
            </a:extLst>
          </p:cNvPr>
          <p:cNvSpPr/>
          <p:nvPr/>
        </p:nvSpPr>
        <p:spPr>
          <a:xfrm>
            <a:off x="6976489" y="3976681"/>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16" name="Arrow: Right 215">
            <a:extLst>
              <a:ext uri="{FF2B5EF4-FFF2-40B4-BE49-F238E27FC236}">
                <a16:creationId xmlns:a16="http://schemas.microsoft.com/office/drawing/2014/main" id="{1239DA51-D549-BC96-865B-122403CBE00B}"/>
              </a:ext>
            </a:extLst>
          </p:cNvPr>
          <p:cNvSpPr/>
          <p:nvPr/>
        </p:nvSpPr>
        <p:spPr>
          <a:xfrm>
            <a:off x="4456572" y="2302833"/>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17" name="TextBox 216">
            <a:extLst>
              <a:ext uri="{FF2B5EF4-FFF2-40B4-BE49-F238E27FC236}">
                <a16:creationId xmlns:a16="http://schemas.microsoft.com/office/drawing/2014/main" id="{7026FA8C-4CDC-BC0B-C629-A11B2B999224}"/>
              </a:ext>
            </a:extLst>
          </p:cNvPr>
          <p:cNvSpPr txBox="1"/>
          <p:nvPr/>
        </p:nvSpPr>
        <p:spPr>
          <a:xfrm>
            <a:off x="2454786" y="2810338"/>
            <a:ext cx="2136991" cy="1323439"/>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Requirement Analysis, Setting up of required environments</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218" name="TextBox 217">
            <a:extLst>
              <a:ext uri="{FF2B5EF4-FFF2-40B4-BE49-F238E27FC236}">
                <a16:creationId xmlns:a16="http://schemas.microsoft.com/office/drawing/2014/main" id="{8E97A8A0-5812-C5D1-FE41-62A27D7C6E62}"/>
              </a:ext>
            </a:extLst>
          </p:cNvPr>
          <p:cNvSpPr txBox="1"/>
          <p:nvPr/>
        </p:nvSpPr>
        <p:spPr>
          <a:xfrm>
            <a:off x="6761" y="2832735"/>
            <a:ext cx="2157274" cy="1631216"/>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Title Selection, </a:t>
            </a:r>
            <a:r>
              <a:rPr lang="en-US" sz="2000" dirty="0" err="1">
                <a:solidFill>
                  <a:srgbClr val="FFFF00"/>
                </a:solidFill>
                <a:latin typeface="Times New Roman" panose="02020603050405020304" pitchFamily="18" charset="0"/>
                <a:cs typeface="Times New Roman" panose="02020603050405020304" pitchFamily="18" charset="0"/>
              </a:rPr>
              <a:t>Github</a:t>
            </a:r>
            <a:r>
              <a:rPr lang="en-US" sz="2000" dirty="0">
                <a:solidFill>
                  <a:srgbClr val="FFFF00"/>
                </a:solidFill>
                <a:latin typeface="Times New Roman" panose="02020603050405020304" pitchFamily="18" charset="0"/>
                <a:cs typeface="Times New Roman" panose="02020603050405020304" pitchFamily="18" charset="0"/>
              </a:rPr>
              <a:t> repo creation,</a:t>
            </a:r>
          </a:p>
          <a:p>
            <a:r>
              <a:rPr lang="en-US" sz="2000" dirty="0">
                <a:solidFill>
                  <a:srgbClr val="FFFF00"/>
                </a:solidFill>
                <a:latin typeface="Times New Roman" panose="02020603050405020304" pitchFamily="18" charset="0"/>
                <a:cs typeface="Times New Roman" panose="02020603050405020304" pitchFamily="18" charset="0"/>
              </a:rPr>
              <a:t>Requirement Gathering</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219" name="TextBox 218">
            <a:extLst>
              <a:ext uri="{FF2B5EF4-FFF2-40B4-BE49-F238E27FC236}">
                <a16:creationId xmlns:a16="http://schemas.microsoft.com/office/drawing/2014/main" id="{15488F6E-B22B-A3DB-ED9D-C2188A529C92}"/>
              </a:ext>
            </a:extLst>
          </p:cNvPr>
          <p:cNvSpPr txBox="1"/>
          <p:nvPr/>
        </p:nvSpPr>
        <p:spPr>
          <a:xfrm>
            <a:off x="2454786" y="2065755"/>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Planning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220" name="TextBox 219">
            <a:extLst>
              <a:ext uri="{FF2B5EF4-FFF2-40B4-BE49-F238E27FC236}">
                <a16:creationId xmlns:a16="http://schemas.microsoft.com/office/drawing/2014/main" id="{7D58C748-CA5A-5500-4ED7-D1D2B10379F7}"/>
              </a:ext>
            </a:extLst>
          </p:cNvPr>
          <p:cNvSpPr txBox="1"/>
          <p:nvPr/>
        </p:nvSpPr>
        <p:spPr>
          <a:xfrm>
            <a:off x="5007379" y="2091754"/>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Designing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221" name="TextBox 220">
            <a:extLst>
              <a:ext uri="{FF2B5EF4-FFF2-40B4-BE49-F238E27FC236}">
                <a16:creationId xmlns:a16="http://schemas.microsoft.com/office/drawing/2014/main" id="{6807FEA4-F1A7-C401-C321-06EB3FEBD238}"/>
              </a:ext>
            </a:extLst>
          </p:cNvPr>
          <p:cNvSpPr txBox="1"/>
          <p:nvPr/>
        </p:nvSpPr>
        <p:spPr>
          <a:xfrm>
            <a:off x="7453239" y="2091754"/>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Testing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222" name="TextBox 221">
            <a:extLst>
              <a:ext uri="{FF2B5EF4-FFF2-40B4-BE49-F238E27FC236}">
                <a16:creationId xmlns:a16="http://schemas.microsoft.com/office/drawing/2014/main" id="{B758B628-1B69-A57E-2E75-6A3625B25CF0}"/>
              </a:ext>
            </a:extLst>
          </p:cNvPr>
          <p:cNvSpPr txBox="1"/>
          <p:nvPr/>
        </p:nvSpPr>
        <p:spPr>
          <a:xfrm>
            <a:off x="6761" y="2099322"/>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Initiation</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223" name="TextBox 222">
            <a:extLst>
              <a:ext uri="{FF2B5EF4-FFF2-40B4-BE49-F238E27FC236}">
                <a16:creationId xmlns:a16="http://schemas.microsoft.com/office/drawing/2014/main" id="{2A920800-CA96-5733-CE42-21EAF31C8EFA}"/>
              </a:ext>
            </a:extLst>
          </p:cNvPr>
          <p:cNvSpPr txBox="1"/>
          <p:nvPr/>
        </p:nvSpPr>
        <p:spPr>
          <a:xfrm>
            <a:off x="5024851" y="2828835"/>
            <a:ext cx="2137307" cy="1323439"/>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Creating database, designing front end and creating a prototype</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224" name="TextBox 223">
            <a:extLst>
              <a:ext uri="{FF2B5EF4-FFF2-40B4-BE49-F238E27FC236}">
                <a16:creationId xmlns:a16="http://schemas.microsoft.com/office/drawing/2014/main" id="{CF6D1D7A-82A6-B701-2929-830242976374}"/>
              </a:ext>
            </a:extLst>
          </p:cNvPr>
          <p:cNvSpPr txBox="1"/>
          <p:nvPr/>
        </p:nvSpPr>
        <p:spPr>
          <a:xfrm>
            <a:off x="7459554" y="2893039"/>
            <a:ext cx="2137307" cy="1015663"/>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Checking for error and debugging to check for bugs</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225" name="TextBox 224">
            <a:extLst>
              <a:ext uri="{FF2B5EF4-FFF2-40B4-BE49-F238E27FC236}">
                <a16:creationId xmlns:a16="http://schemas.microsoft.com/office/drawing/2014/main" id="{6731B7EE-6D7E-2C8B-ACFE-387632DA897C}"/>
              </a:ext>
            </a:extLst>
          </p:cNvPr>
          <p:cNvSpPr txBox="1"/>
          <p:nvPr/>
        </p:nvSpPr>
        <p:spPr>
          <a:xfrm>
            <a:off x="9863375" y="3225208"/>
            <a:ext cx="2137307" cy="400110"/>
          </a:xfrm>
          <a:prstGeom prst="rect">
            <a:avLst/>
          </a:prstGeom>
          <a:noFill/>
        </p:spPr>
        <p:txBody>
          <a:bodyPr wrap="square" rtlCol="0">
            <a:spAutoFit/>
          </a:bodyPr>
          <a:lstStyle/>
          <a:p>
            <a:pPr algn="ctr"/>
            <a:r>
              <a:rPr lang="en-US" sz="2000" dirty="0">
                <a:solidFill>
                  <a:srgbClr val="FFFF00"/>
                </a:solidFill>
                <a:latin typeface="Times New Roman" panose="02020603050405020304" pitchFamily="18" charset="0"/>
                <a:cs typeface="Times New Roman" panose="02020603050405020304" pitchFamily="18" charset="0"/>
              </a:rPr>
              <a:t>Final Viva Voce</a:t>
            </a:r>
            <a:endParaRPr lang="en-IN" sz="20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t>Conclusion</a:t>
            </a:r>
            <a:endParaRPr dirty="0"/>
          </a:p>
        </p:txBody>
      </p:sp>
      <p:sp>
        <p:nvSpPr>
          <p:cNvPr id="3" name="Text Placeholder 2">
            <a:extLst>
              <a:ext uri="{FF2B5EF4-FFF2-40B4-BE49-F238E27FC236}">
                <a16:creationId xmlns:a16="http://schemas.microsoft.com/office/drawing/2014/main" id="{FEE85269-37A7-D427-FDE5-E3A213F25A5C}"/>
              </a:ext>
            </a:extLst>
          </p:cNvPr>
          <p:cNvSpPr>
            <a:spLocks noGrp="1"/>
          </p:cNvSpPr>
          <p:nvPr>
            <p:ph type="body" idx="1"/>
          </p:nvPr>
        </p:nvSpPr>
        <p:spPr/>
        <p:txBody>
          <a:bodyPr>
            <a:normAutofit/>
          </a:bodyPr>
          <a:lstStyle/>
          <a:p>
            <a:r>
              <a:rPr lang="en-US" sz="2000" dirty="0">
                <a:effectLst/>
                <a:latin typeface="Times New Roman" panose="02020603050405020304" pitchFamily="18" charset="0"/>
                <a:ea typeface="SimSun" panose="02010600030101010101" pitchFamily="2" charset="-122"/>
              </a:rPr>
              <a:t>Mango</a:t>
            </a:r>
            <a:r>
              <a:rPr lang="en-US" sz="2000" spc="-3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leaf</a:t>
            </a:r>
            <a:r>
              <a:rPr lang="en-US" sz="2000" spc="-4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diseases</a:t>
            </a:r>
            <a:r>
              <a:rPr lang="en-US" sz="2000" spc="-25"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can</a:t>
            </a:r>
            <a:r>
              <a:rPr lang="en-US" sz="2000" spc="-3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significantly</a:t>
            </a:r>
            <a:r>
              <a:rPr lang="en-US" sz="2000" spc="-35"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impact</a:t>
            </a:r>
            <a:r>
              <a:rPr lang="en-US" sz="2000" spc="-35"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plant</a:t>
            </a:r>
            <a:r>
              <a:rPr lang="en-US" sz="2000" spc="-35"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health</a:t>
            </a:r>
            <a:r>
              <a:rPr lang="en-US" sz="2000" spc="-3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and crop production, making early detection crucial. However, traditional methods that rely on manual inspection can be slow, inconsistent, and require expert knowledge, which makes</a:t>
            </a:r>
            <a:r>
              <a:rPr lang="en-US" sz="2000" spc="-3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them</a:t>
            </a:r>
            <a:r>
              <a:rPr lang="en-US" sz="2000" spc="-3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less</a:t>
            </a:r>
            <a:r>
              <a:rPr lang="en-US" sz="2000" spc="-2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practical</a:t>
            </a:r>
            <a:r>
              <a:rPr lang="en-US" sz="2000" spc="-3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for</a:t>
            </a:r>
            <a:r>
              <a:rPr lang="en-US" sz="2000" spc="-35"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large-scale</a:t>
            </a:r>
            <a:r>
              <a:rPr lang="en-US" sz="2000" spc="-2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use.</a:t>
            </a:r>
            <a:r>
              <a:rPr lang="en-US" sz="2000" spc="-65"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To</a:t>
            </a:r>
            <a:r>
              <a:rPr lang="en-US" sz="2000" spc="-25"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address</a:t>
            </a:r>
            <a:r>
              <a:rPr lang="en-US" sz="2000" spc="-2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this, we</a:t>
            </a:r>
            <a:r>
              <a:rPr lang="en-US" sz="2000" spc="-15"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developed</a:t>
            </a:r>
            <a:r>
              <a:rPr lang="en-US" sz="2000" spc="-15"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a</a:t>
            </a:r>
            <a:r>
              <a:rPr lang="en-US" sz="2000" spc="-35"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Mango</a:t>
            </a:r>
            <a:r>
              <a:rPr lang="en-US" sz="2000" spc="-15"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Leaf</a:t>
            </a:r>
            <a:r>
              <a:rPr lang="en-US" sz="2000" spc="-15"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Disease</a:t>
            </a:r>
            <a:r>
              <a:rPr lang="en-US" sz="2000" spc="-15"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Detection</a:t>
            </a:r>
            <a:r>
              <a:rPr lang="en-US" sz="2000" spc="-15"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System</a:t>
            </a:r>
            <a:r>
              <a:rPr lang="en-US" sz="2000" spc="-2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using a Vision Transformer (ViT) model, which automates the identification process and enhances accuracy. The ViT model’s ability to capture intricate details in leaf images allows it to effectively classify diseases like anthracnose, powdery mildew, and bacterial spots. Our results show that this</a:t>
            </a:r>
            <a:r>
              <a:rPr lang="en-US" sz="2000" spc="-2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approach</a:t>
            </a:r>
            <a:r>
              <a:rPr lang="en-US" sz="2000" spc="-2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provides</a:t>
            </a:r>
            <a:r>
              <a:rPr lang="en-US" sz="2000" spc="-2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reliable</a:t>
            </a:r>
            <a:r>
              <a:rPr lang="en-US" sz="2000" spc="-2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disease</a:t>
            </a:r>
            <a:r>
              <a:rPr lang="en-US" sz="2000" spc="-2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classification,</a:t>
            </a:r>
            <a:r>
              <a:rPr lang="en-US" sz="2000" spc="-2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making it a useful tool for improving efficiency in plant disease monitoring. Designed as a web-based application, the</a:t>
            </a:r>
            <a:r>
              <a:rPr lang="en-US" sz="2000" spc="5" dirty="0">
                <a:effectLst/>
                <a:latin typeface="Times New Roman" panose="02020603050405020304" pitchFamily="18" charset="0"/>
                <a:ea typeface="SimSun" panose="02010600030101010101" pitchFamily="2" charset="-122"/>
              </a:rPr>
              <a:t> </a:t>
            </a:r>
            <a:r>
              <a:rPr lang="en-US" sz="2000" spc="-10" dirty="0">
                <a:effectLst/>
                <a:latin typeface="Times New Roman" panose="02020603050405020304" pitchFamily="18" charset="0"/>
                <a:ea typeface="SimSun" panose="02010600030101010101" pitchFamily="2" charset="-122"/>
              </a:rPr>
              <a:t>system </a:t>
            </a:r>
            <a:r>
              <a:rPr lang="en-US" sz="2000" dirty="0">
                <a:effectLst/>
                <a:latin typeface="Times New Roman" panose="02020603050405020304" pitchFamily="18" charset="0"/>
                <a:ea typeface="SimSun" panose="02010600030101010101" pitchFamily="2" charset="-122"/>
              </a:rPr>
              <a:t>allows users to upload leaf images and receive quick results, making it accessible to farmers and researchers. By integrating deep learning into plant disease detection, this project contributes to modern agricultural practices, offering a more efficient and scalable solution for identifying mango </a:t>
            </a:r>
            <a:r>
              <a:rPr lang="en-US" sz="2000" spc="-20" dirty="0">
                <a:effectLst/>
                <a:latin typeface="Times New Roman" panose="02020603050405020304" pitchFamily="18" charset="0"/>
                <a:ea typeface="SimSun" panose="02010600030101010101" pitchFamily="2" charset="-122"/>
              </a:rPr>
              <a:t>leaf</a:t>
            </a:r>
            <a:r>
              <a:rPr lang="en-US" sz="2000" spc="-20" dirty="0">
                <a:latin typeface="Times New Roman" panose="02020603050405020304" pitchFamily="18" charset="0"/>
                <a:ea typeface="SimSun" panose="02010600030101010101" pitchFamily="2" charset="-122"/>
              </a:rPr>
              <a:t> </a:t>
            </a:r>
            <a:r>
              <a:rPr lang="en-US" sz="2000" spc="-10" dirty="0">
                <a:effectLst/>
                <a:latin typeface="Times New Roman" panose="02020603050405020304" pitchFamily="18" charset="0"/>
                <a:ea typeface="SimSun" panose="02010600030101010101" pitchFamily="2" charset="-122"/>
              </a:rPr>
              <a:t>diseases</a:t>
            </a:r>
            <a:endParaRPr lang="en-IN" sz="2000" dirty="0"/>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1260</Words>
  <Application>Microsoft Office PowerPoint</Application>
  <PresentationFormat>Widescreen</PresentationFormat>
  <Paragraphs>107</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Cambria</vt:lpstr>
      <vt:lpstr>Times New Roman</vt:lpstr>
      <vt:lpstr>Verdana</vt:lpstr>
      <vt:lpstr>Bioinformatics</vt:lpstr>
      <vt:lpstr>Multi-Class Mango Leaf Disease Diagnosis Using An Optimized Vision Transformer Model</vt:lpstr>
      <vt:lpstr>Introduction</vt:lpstr>
      <vt:lpstr>Literature Review</vt:lpstr>
      <vt:lpstr>Existing method Drawback</vt:lpstr>
      <vt:lpstr>Proposed Method</vt:lpstr>
      <vt:lpstr>Objectives</vt:lpstr>
      <vt:lpstr>System Architecture</vt:lpstr>
      <vt:lpstr>Timeline of Project</vt:lpstr>
      <vt:lpstr>Conclusion</vt:lpstr>
      <vt:lpstr>References</vt:lpstr>
      <vt:lpstr>GitHub link for the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Adithya H Hegde</dc:creator>
  <cp:lastModifiedBy>MONICA V</cp:lastModifiedBy>
  <cp:revision>18</cp:revision>
  <dcterms:modified xsi:type="dcterms:W3CDTF">2025-05-13T00:26:27Z</dcterms:modified>
</cp:coreProperties>
</file>