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78" d="100"/>
          <a:sy n="78"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F96589-6764-440F-A3FA-D3BC0DEE7C4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F703A-6FB8-4795-B02B-006272DD9497}" type="slidenum">
              <a:rPr lang="en-IN" smtClean="0"/>
              <a:t>‹#›</a:t>
            </a:fld>
            <a:endParaRPr lang="en-IN"/>
          </a:p>
        </p:txBody>
      </p:sp>
    </p:spTree>
    <p:extLst>
      <p:ext uri="{BB962C8B-B14F-4D97-AF65-F5344CB8AC3E}">
        <p14:creationId xmlns:p14="http://schemas.microsoft.com/office/powerpoint/2010/main" val="291107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F96589-6764-440F-A3FA-D3BC0DEE7C4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F703A-6FB8-4795-B02B-006272DD9497}" type="slidenum">
              <a:rPr lang="en-IN" smtClean="0"/>
              <a:t>‹#›</a:t>
            </a:fld>
            <a:endParaRPr lang="en-IN"/>
          </a:p>
        </p:txBody>
      </p:sp>
    </p:spTree>
    <p:extLst>
      <p:ext uri="{BB962C8B-B14F-4D97-AF65-F5344CB8AC3E}">
        <p14:creationId xmlns:p14="http://schemas.microsoft.com/office/powerpoint/2010/main" val="3306943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F96589-6764-440F-A3FA-D3BC0DEE7C4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F703A-6FB8-4795-B02B-006272DD949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6866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F96589-6764-440F-A3FA-D3BC0DEE7C4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F703A-6FB8-4795-B02B-006272DD9497}" type="slidenum">
              <a:rPr lang="en-IN" smtClean="0"/>
              <a:t>‹#›</a:t>
            </a:fld>
            <a:endParaRPr lang="en-IN"/>
          </a:p>
        </p:txBody>
      </p:sp>
    </p:spTree>
    <p:extLst>
      <p:ext uri="{BB962C8B-B14F-4D97-AF65-F5344CB8AC3E}">
        <p14:creationId xmlns:p14="http://schemas.microsoft.com/office/powerpoint/2010/main" val="1428369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F96589-6764-440F-A3FA-D3BC0DEE7C4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F703A-6FB8-4795-B02B-006272DD949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91833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F96589-6764-440F-A3FA-D3BC0DEE7C4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F703A-6FB8-4795-B02B-006272DD9497}" type="slidenum">
              <a:rPr lang="en-IN" smtClean="0"/>
              <a:t>‹#›</a:t>
            </a:fld>
            <a:endParaRPr lang="en-IN"/>
          </a:p>
        </p:txBody>
      </p:sp>
    </p:spTree>
    <p:extLst>
      <p:ext uri="{BB962C8B-B14F-4D97-AF65-F5344CB8AC3E}">
        <p14:creationId xmlns:p14="http://schemas.microsoft.com/office/powerpoint/2010/main" val="3630804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F96589-6764-440F-A3FA-D3BC0DEE7C4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F703A-6FB8-4795-B02B-006272DD9497}" type="slidenum">
              <a:rPr lang="en-IN" smtClean="0"/>
              <a:t>‹#›</a:t>
            </a:fld>
            <a:endParaRPr lang="en-IN"/>
          </a:p>
        </p:txBody>
      </p:sp>
    </p:spTree>
    <p:extLst>
      <p:ext uri="{BB962C8B-B14F-4D97-AF65-F5344CB8AC3E}">
        <p14:creationId xmlns:p14="http://schemas.microsoft.com/office/powerpoint/2010/main" val="668096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F96589-6764-440F-A3FA-D3BC0DEE7C4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F703A-6FB8-4795-B02B-006272DD9497}" type="slidenum">
              <a:rPr lang="en-IN" smtClean="0"/>
              <a:t>‹#›</a:t>
            </a:fld>
            <a:endParaRPr lang="en-IN"/>
          </a:p>
        </p:txBody>
      </p:sp>
    </p:spTree>
    <p:extLst>
      <p:ext uri="{BB962C8B-B14F-4D97-AF65-F5344CB8AC3E}">
        <p14:creationId xmlns:p14="http://schemas.microsoft.com/office/powerpoint/2010/main" val="600544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F96589-6764-440F-A3FA-D3BC0DEE7C4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F703A-6FB8-4795-B02B-006272DD9497}" type="slidenum">
              <a:rPr lang="en-IN" smtClean="0"/>
              <a:t>‹#›</a:t>
            </a:fld>
            <a:endParaRPr lang="en-IN"/>
          </a:p>
        </p:txBody>
      </p:sp>
    </p:spTree>
    <p:extLst>
      <p:ext uri="{BB962C8B-B14F-4D97-AF65-F5344CB8AC3E}">
        <p14:creationId xmlns:p14="http://schemas.microsoft.com/office/powerpoint/2010/main" val="168210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F96589-6764-440F-A3FA-D3BC0DEE7C41}"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FF703A-6FB8-4795-B02B-006272DD9497}" type="slidenum">
              <a:rPr lang="en-IN" smtClean="0"/>
              <a:t>‹#›</a:t>
            </a:fld>
            <a:endParaRPr lang="en-IN"/>
          </a:p>
        </p:txBody>
      </p:sp>
    </p:spTree>
    <p:extLst>
      <p:ext uri="{BB962C8B-B14F-4D97-AF65-F5344CB8AC3E}">
        <p14:creationId xmlns:p14="http://schemas.microsoft.com/office/powerpoint/2010/main" val="83591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F96589-6764-440F-A3FA-D3BC0DEE7C41}"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FF703A-6FB8-4795-B02B-006272DD9497}" type="slidenum">
              <a:rPr lang="en-IN" smtClean="0"/>
              <a:t>‹#›</a:t>
            </a:fld>
            <a:endParaRPr lang="en-IN"/>
          </a:p>
        </p:txBody>
      </p:sp>
    </p:spTree>
    <p:extLst>
      <p:ext uri="{BB962C8B-B14F-4D97-AF65-F5344CB8AC3E}">
        <p14:creationId xmlns:p14="http://schemas.microsoft.com/office/powerpoint/2010/main" val="676981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F96589-6764-440F-A3FA-D3BC0DEE7C41}" type="datetimeFigureOut">
              <a:rPr lang="en-IN" smtClean="0"/>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FF703A-6FB8-4795-B02B-006272DD9497}" type="slidenum">
              <a:rPr lang="en-IN" smtClean="0"/>
              <a:t>‹#›</a:t>
            </a:fld>
            <a:endParaRPr lang="en-IN"/>
          </a:p>
        </p:txBody>
      </p:sp>
    </p:spTree>
    <p:extLst>
      <p:ext uri="{BB962C8B-B14F-4D97-AF65-F5344CB8AC3E}">
        <p14:creationId xmlns:p14="http://schemas.microsoft.com/office/powerpoint/2010/main" val="366433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F96589-6764-440F-A3FA-D3BC0DEE7C41}" type="datetimeFigureOut">
              <a:rPr lang="en-IN" smtClean="0"/>
              <a:t>18-10-2024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FF703A-6FB8-4795-B02B-006272DD9497}" type="slidenum">
              <a:rPr lang="en-IN" smtClean="0"/>
              <a:t>‹#›</a:t>
            </a:fld>
            <a:endParaRPr lang="en-IN"/>
          </a:p>
        </p:txBody>
      </p:sp>
    </p:spTree>
    <p:extLst>
      <p:ext uri="{BB962C8B-B14F-4D97-AF65-F5344CB8AC3E}">
        <p14:creationId xmlns:p14="http://schemas.microsoft.com/office/powerpoint/2010/main" val="649876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96589-6764-440F-A3FA-D3BC0DEE7C41}" type="datetimeFigureOut">
              <a:rPr lang="en-IN" smtClean="0"/>
              <a:t>18-10-2024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FF703A-6FB8-4795-B02B-006272DD9497}" type="slidenum">
              <a:rPr lang="en-IN" smtClean="0"/>
              <a:t>‹#›</a:t>
            </a:fld>
            <a:endParaRPr lang="en-IN"/>
          </a:p>
        </p:txBody>
      </p:sp>
    </p:spTree>
    <p:extLst>
      <p:ext uri="{BB962C8B-B14F-4D97-AF65-F5344CB8AC3E}">
        <p14:creationId xmlns:p14="http://schemas.microsoft.com/office/powerpoint/2010/main" val="385909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F96589-6764-440F-A3FA-D3BC0DEE7C41}"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FF703A-6FB8-4795-B02B-006272DD9497}" type="slidenum">
              <a:rPr lang="en-IN" smtClean="0"/>
              <a:t>‹#›</a:t>
            </a:fld>
            <a:endParaRPr lang="en-IN"/>
          </a:p>
        </p:txBody>
      </p:sp>
    </p:spTree>
    <p:extLst>
      <p:ext uri="{BB962C8B-B14F-4D97-AF65-F5344CB8AC3E}">
        <p14:creationId xmlns:p14="http://schemas.microsoft.com/office/powerpoint/2010/main" val="10940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F96589-6764-440F-A3FA-D3BC0DEE7C41}"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FF703A-6FB8-4795-B02B-006272DD9497}" type="slidenum">
              <a:rPr lang="en-IN" smtClean="0"/>
              <a:t>‹#›</a:t>
            </a:fld>
            <a:endParaRPr lang="en-IN"/>
          </a:p>
        </p:txBody>
      </p:sp>
    </p:spTree>
    <p:extLst>
      <p:ext uri="{BB962C8B-B14F-4D97-AF65-F5344CB8AC3E}">
        <p14:creationId xmlns:p14="http://schemas.microsoft.com/office/powerpoint/2010/main" val="348235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F96589-6764-440F-A3FA-D3BC0DEE7C41}" type="datetimeFigureOut">
              <a:rPr lang="en-IN" smtClean="0"/>
              <a:t>18-10-2024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FF703A-6FB8-4795-B02B-006272DD9497}" type="slidenum">
              <a:rPr lang="en-IN" smtClean="0"/>
              <a:t>‹#›</a:t>
            </a:fld>
            <a:endParaRPr lang="en-IN"/>
          </a:p>
        </p:txBody>
      </p:sp>
    </p:spTree>
    <p:extLst>
      <p:ext uri="{BB962C8B-B14F-4D97-AF65-F5344CB8AC3E}">
        <p14:creationId xmlns:p14="http://schemas.microsoft.com/office/powerpoint/2010/main" val="1802333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852E35-29B4-A2EB-2C09-1E130D341900}"/>
              </a:ext>
            </a:extLst>
          </p:cNvPr>
          <p:cNvSpPr>
            <a:spLocks noGrp="1"/>
          </p:cNvSpPr>
          <p:nvPr>
            <p:ph type="ctrTitle"/>
          </p:nvPr>
        </p:nvSpPr>
        <p:spPr>
          <a:xfrm>
            <a:off x="1554120" y="1020871"/>
            <a:ext cx="6960759" cy="2849671"/>
          </a:xfrm>
        </p:spPr>
        <p:txBody>
          <a:bodyPr>
            <a:normAutofit/>
          </a:bodyPr>
          <a:lstStyle/>
          <a:p>
            <a:pPr algn="l"/>
            <a:r>
              <a:rPr lang="en-IN" sz="6600" dirty="0">
                <a:solidFill>
                  <a:srgbClr val="FFFFFF"/>
                </a:solidFill>
              </a:rPr>
              <a:t>FINAL PROJECT</a:t>
            </a:r>
          </a:p>
        </p:txBody>
      </p:sp>
      <p:sp>
        <p:nvSpPr>
          <p:cNvPr id="3" name="Subtitle 2">
            <a:extLst>
              <a:ext uri="{FF2B5EF4-FFF2-40B4-BE49-F238E27FC236}">
                <a16:creationId xmlns:a16="http://schemas.microsoft.com/office/drawing/2014/main" id="{67446F1D-C903-A2B4-EE4D-2B0124CF6E54}"/>
              </a:ext>
            </a:extLst>
          </p:cNvPr>
          <p:cNvSpPr>
            <a:spLocks noGrp="1"/>
          </p:cNvSpPr>
          <p:nvPr>
            <p:ph type="subTitle" idx="1"/>
          </p:nvPr>
        </p:nvSpPr>
        <p:spPr>
          <a:xfrm>
            <a:off x="1683088" y="3962088"/>
            <a:ext cx="6112077" cy="1186108"/>
          </a:xfrm>
        </p:spPr>
        <p:txBody>
          <a:bodyPr>
            <a:normAutofit/>
          </a:bodyPr>
          <a:lstStyle/>
          <a:p>
            <a:pPr algn="l"/>
            <a:endParaRPr lang="en-IN" sz="2000">
              <a:solidFill>
                <a:srgbClr val="FFFFFF">
                  <a:alpha val="70000"/>
                </a:srgbClr>
              </a:solidFill>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2146"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296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0D6C-24BB-BBEC-840B-DFF44C31A813}"/>
              </a:ext>
            </a:extLst>
          </p:cNvPr>
          <p:cNvSpPr>
            <a:spLocks noGrp="1"/>
          </p:cNvSpPr>
          <p:nvPr>
            <p:ph type="title"/>
          </p:nvPr>
        </p:nvSpPr>
        <p:spPr>
          <a:xfrm>
            <a:off x="677334" y="494270"/>
            <a:ext cx="7156850" cy="926757"/>
          </a:xfrm>
        </p:spPr>
        <p:txBody>
          <a:bodyPr/>
          <a:lstStyle/>
          <a:p>
            <a:r>
              <a:rPr lang="en-IN" dirty="0"/>
              <a:t>5. Conclusion</a:t>
            </a:r>
          </a:p>
        </p:txBody>
      </p:sp>
      <p:sp>
        <p:nvSpPr>
          <p:cNvPr id="3" name="Content Placeholder 2">
            <a:extLst>
              <a:ext uri="{FF2B5EF4-FFF2-40B4-BE49-F238E27FC236}">
                <a16:creationId xmlns:a16="http://schemas.microsoft.com/office/drawing/2014/main" id="{B06A07CB-DA89-7FAA-67B9-9866191A5D3C}"/>
              </a:ext>
            </a:extLst>
          </p:cNvPr>
          <p:cNvSpPr>
            <a:spLocks noGrp="1"/>
          </p:cNvSpPr>
          <p:nvPr>
            <p:ph idx="1"/>
          </p:nvPr>
        </p:nvSpPr>
        <p:spPr>
          <a:xfrm>
            <a:off x="677334" y="1421027"/>
            <a:ext cx="8596668" cy="4620335"/>
          </a:xfrm>
        </p:spPr>
        <p:txBody>
          <a:bodyPr/>
          <a:lstStyle/>
          <a:p>
            <a:r>
              <a:rPr lang="en-US" dirty="0"/>
              <a:t>The analysis of customer churn data reveals several key factors influencing churn in the telecom industry, including pricing, service quality, and contract type. By implementing targeted retention strategies such as improving customer support, offering personalized pricing, and encouraging long-term contracts, the company can significantly reduce churn and increase customer loyalty. Furthermore, investing in predictive modeling to anticipate churn will enable the company to proactively engage with at-risk customers and improve overall retention rates.</a:t>
            </a:r>
            <a:endParaRPr lang="en-IN" dirty="0"/>
          </a:p>
        </p:txBody>
      </p:sp>
    </p:spTree>
    <p:extLst>
      <p:ext uri="{BB962C8B-B14F-4D97-AF65-F5344CB8AC3E}">
        <p14:creationId xmlns:p14="http://schemas.microsoft.com/office/powerpoint/2010/main" val="359404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C9F97-1A85-0C82-1DAD-DBD0135B47B2}"/>
              </a:ext>
            </a:extLst>
          </p:cNvPr>
          <p:cNvSpPr>
            <a:spLocks noGrp="1"/>
          </p:cNvSpPr>
          <p:nvPr>
            <p:ph type="title"/>
          </p:nvPr>
        </p:nvSpPr>
        <p:spPr>
          <a:xfrm>
            <a:off x="677334" y="1112108"/>
            <a:ext cx="8596668" cy="818292"/>
          </a:xfrm>
        </p:spPr>
        <p:txBody>
          <a:bodyPr>
            <a:normAutofit fontScale="90000"/>
          </a:bodyPr>
          <a:lstStyle/>
          <a:p>
            <a:r>
              <a:rPr lang="en-IN" dirty="0"/>
              <a:t>Objective:</a:t>
            </a:r>
            <a:br>
              <a:rPr lang="en-IN" dirty="0"/>
            </a:br>
            <a:br>
              <a:rPr lang="en-IN" dirty="0"/>
            </a:br>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494EFD85-E0FB-09BB-6BAB-5177422EDF17}"/>
              </a:ext>
            </a:extLst>
          </p:cNvPr>
          <p:cNvSpPr>
            <a:spLocks noGrp="1"/>
          </p:cNvSpPr>
          <p:nvPr>
            <p:ph idx="1"/>
          </p:nvPr>
        </p:nvSpPr>
        <p:spPr/>
        <p:txBody>
          <a:bodyPr/>
          <a:lstStyle/>
          <a:p>
            <a:r>
              <a:rPr lang="en-US" dirty="0"/>
              <a:t>The objective of this analysis is to </a:t>
            </a:r>
            <a:r>
              <a:rPr lang="en-US" b="1" dirty="0"/>
              <a:t>identify the key factors contributing to customer churn</a:t>
            </a:r>
            <a:r>
              <a:rPr lang="en-US" dirty="0"/>
              <a:t> in the telecom industry and provide insights to reduce churn. By analyzing customer demographics, service usage, and billing patterns, we aim to understand the drivers behind customer attrition. This analysis will help in </a:t>
            </a:r>
            <a:r>
              <a:rPr lang="en-US" b="1" dirty="0"/>
              <a:t>predicting churn probability</a:t>
            </a:r>
            <a:r>
              <a:rPr lang="en-US" dirty="0"/>
              <a:t> and identifying high-risk customer segments. The ultimate goal is to enable the telecom company to </a:t>
            </a:r>
            <a:r>
              <a:rPr lang="en-US" b="1" dirty="0"/>
              <a:t>proactively implement retention strategies</a:t>
            </a:r>
            <a:r>
              <a:rPr lang="en-US" dirty="0"/>
              <a:t> to improve customer satisfaction, reduce churn rates, and enhance long-term profitability.</a:t>
            </a:r>
            <a:endParaRPr lang="en-IN" dirty="0"/>
          </a:p>
        </p:txBody>
      </p:sp>
    </p:spTree>
    <p:extLst>
      <p:ext uri="{BB962C8B-B14F-4D97-AF65-F5344CB8AC3E}">
        <p14:creationId xmlns:p14="http://schemas.microsoft.com/office/powerpoint/2010/main" val="3902361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D6D3-AC3E-6851-CD00-116C7BF151B9}"/>
              </a:ext>
            </a:extLst>
          </p:cNvPr>
          <p:cNvSpPr>
            <a:spLocks noGrp="1"/>
          </p:cNvSpPr>
          <p:nvPr>
            <p:ph type="title"/>
          </p:nvPr>
        </p:nvSpPr>
        <p:spPr>
          <a:xfrm>
            <a:off x="803189" y="1112108"/>
            <a:ext cx="6005384" cy="469557"/>
          </a:xfrm>
        </p:spPr>
        <p:txBody>
          <a:bodyPr>
            <a:normAutofit fontScale="90000"/>
          </a:bodyPr>
          <a:lstStyle/>
          <a:p>
            <a:r>
              <a:rPr lang="en-IN" dirty="0"/>
              <a:t>Data Overview:</a:t>
            </a:r>
          </a:p>
        </p:txBody>
      </p:sp>
      <p:sp>
        <p:nvSpPr>
          <p:cNvPr id="3" name="Content Placeholder 2">
            <a:extLst>
              <a:ext uri="{FF2B5EF4-FFF2-40B4-BE49-F238E27FC236}">
                <a16:creationId xmlns:a16="http://schemas.microsoft.com/office/drawing/2014/main" id="{6F97D5E5-A731-3891-D474-0360B695CF6E}"/>
              </a:ext>
            </a:extLst>
          </p:cNvPr>
          <p:cNvSpPr>
            <a:spLocks noGrp="1"/>
          </p:cNvSpPr>
          <p:nvPr>
            <p:ph idx="1"/>
          </p:nvPr>
        </p:nvSpPr>
        <p:spPr/>
        <p:txBody>
          <a:bodyPr/>
          <a:lstStyle/>
          <a:p>
            <a:r>
              <a:rPr lang="en-US" dirty="0"/>
              <a:t>The dataset contains customer information from a telecom company, including demographics, service usage details, billing patterns, and churn status. The key variables include:</a:t>
            </a:r>
          </a:p>
          <a:p>
            <a:pPr>
              <a:buFont typeface="Arial" panose="020B0604020202020204" pitchFamily="34" charset="0"/>
              <a:buChar char="•"/>
            </a:pPr>
            <a:r>
              <a:rPr lang="en-US" b="1" dirty="0"/>
              <a:t>Customer Demographics</a:t>
            </a:r>
            <a:r>
              <a:rPr lang="en-US" dirty="0"/>
              <a:t>: Gender, Age, Marital Status</a:t>
            </a:r>
          </a:p>
          <a:p>
            <a:pPr>
              <a:buFont typeface="Arial" panose="020B0604020202020204" pitchFamily="34" charset="0"/>
              <a:buChar char="•"/>
            </a:pPr>
            <a:r>
              <a:rPr lang="en-US" b="1" dirty="0"/>
              <a:t>Service Information</a:t>
            </a:r>
            <a:r>
              <a:rPr lang="en-US" dirty="0"/>
              <a:t>: Type of Internet Service, Contract Type</a:t>
            </a:r>
          </a:p>
          <a:p>
            <a:pPr>
              <a:buFont typeface="Arial" panose="020B0604020202020204" pitchFamily="34" charset="0"/>
              <a:buChar char="•"/>
            </a:pPr>
            <a:r>
              <a:rPr lang="en-US" b="1" dirty="0"/>
              <a:t>Financial Data</a:t>
            </a:r>
            <a:r>
              <a:rPr lang="en-US" dirty="0"/>
              <a:t>: Monthly and Total Charges</a:t>
            </a:r>
          </a:p>
          <a:p>
            <a:pPr>
              <a:buFont typeface="Arial" panose="020B0604020202020204" pitchFamily="34" charset="0"/>
              <a:buChar char="•"/>
            </a:pPr>
            <a:r>
              <a:rPr lang="en-US" b="1" dirty="0"/>
              <a:t>Churn Status</a:t>
            </a:r>
            <a:r>
              <a:rPr lang="en-US" dirty="0"/>
              <a:t>: Whether the customer has churned or not</a:t>
            </a:r>
          </a:p>
          <a:p>
            <a:endParaRPr lang="en-IN" dirty="0"/>
          </a:p>
        </p:txBody>
      </p:sp>
    </p:spTree>
    <p:extLst>
      <p:ext uri="{BB962C8B-B14F-4D97-AF65-F5344CB8AC3E}">
        <p14:creationId xmlns:p14="http://schemas.microsoft.com/office/powerpoint/2010/main" val="384668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7695-9F78-8B56-9AC4-A8F751460EB1}"/>
              </a:ext>
            </a:extLst>
          </p:cNvPr>
          <p:cNvSpPr>
            <a:spLocks noGrp="1"/>
          </p:cNvSpPr>
          <p:nvPr>
            <p:ph type="title"/>
          </p:nvPr>
        </p:nvSpPr>
        <p:spPr>
          <a:xfrm>
            <a:off x="794467" y="816638"/>
            <a:ext cx="8596668" cy="629104"/>
          </a:xfrm>
        </p:spPr>
        <p:txBody>
          <a:bodyPr>
            <a:normAutofit fontScale="90000"/>
          </a:bodyPr>
          <a:lstStyle/>
          <a:p>
            <a:r>
              <a:rPr lang="en-IN" dirty="0"/>
              <a:t>2. Data Analysis</a:t>
            </a:r>
          </a:p>
        </p:txBody>
      </p:sp>
      <p:sp>
        <p:nvSpPr>
          <p:cNvPr id="3" name="Content Placeholder 2">
            <a:extLst>
              <a:ext uri="{FF2B5EF4-FFF2-40B4-BE49-F238E27FC236}">
                <a16:creationId xmlns:a16="http://schemas.microsoft.com/office/drawing/2014/main" id="{6E18E54F-31AC-6153-0F8E-8BBDA48AEE27}"/>
              </a:ext>
            </a:extLst>
          </p:cNvPr>
          <p:cNvSpPr>
            <a:spLocks noGrp="1"/>
          </p:cNvSpPr>
          <p:nvPr>
            <p:ph idx="1"/>
          </p:nvPr>
        </p:nvSpPr>
        <p:spPr/>
        <p:txBody>
          <a:bodyPr/>
          <a:lstStyle/>
          <a:p>
            <a:r>
              <a:rPr lang="en-US" dirty="0"/>
              <a:t>An analysis of the customer demographics reveals:</a:t>
            </a:r>
          </a:p>
          <a:p>
            <a:pPr>
              <a:buFont typeface="Arial" panose="020B0604020202020204" pitchFamily="34" charset="0"/>
              <a:buChar char="•"/>
            </a:pPr>
            <a:r>
              <a:rPr lang="en-US" b="1" dirty="0"/>
              <a:t>Age Distribution</a:t>
            </a:r>
            <a:r>
              <a:rPr lang="en-US" dirty="0"/>
              <a:t>: Younger customers (aged 18-35) tend to churn at a higher rate compared to older customers. This may suggest younger customers are more price-sensitive or more likely to switch to competitors.</a:t>
            </a:r>
          </a:p>
          <a:p>
            <a:pPr>
              <a:buFont typeface="Arial" panose="020B0604020202020204" pitchFamily="34" charset="0"/>
              <a:buChar char="•"/>
            </a:pPr>
            <a:r>
              <a:rPr lang="en-US" b="1" dirty="0"/>
              <a:t>Gender</a:t>
            </a:r>
            <a:r>
              <a:rPr lang="en-US" dirty="0"/>
              <a:t>: The churn rate between male and female customers appears relatively balanced, but deeper analysis shows that churn is slightly higher among female customers.</a:t>
            </a:r>
          </a:p>
          <a:p>
            <a:pPr>
              <a:buFont typeface="Arial" panose="020B0604020202020204" pitchFamily="34" charset="0"/>
              <a:buChar char="•"/>
            </a:pPr>
            <a:r>
              <a:rPr lang="en-US" b="1" dirty="0"/>
              <a:t>Marital Status</a:t>
            </a:r>
            <a:r>
              <a:rPr lang="en-US" dirty="0"/>
              <a:t>: Single customers show higher churn compared to married customers. This could indicate that family bundles or multi-user services are more appealing to married customers, reducing churn.</a:t>
            </a:r>
          </a:p>
          <a:p>
            <a:endParaRPr lang="en-IN" dirty="0"/>
          </a:p>
        </p:txBody>
      </p:sp>
    </p:spTree>
    <p:extLst>
      <p:ext uri="{BB962C8B-B14F-4D97-AF65-F5344CB8AC3E}">
        <p14:creationId xmlns:p14="http://schemas.microsoft.com/office/powerpoint/2010/main" val="156647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E548-A9A2-556D-3F31-E1D00057BE60}"/>
              </a:ext>
            </a:extLst>
          </p:cNvPr>
          <p:cNvSpPr>
            <a:spLocks noGrp="1"/>
          </p:cNvSpPr>
          <p:nvPr>
            <p:ph type="title"/>
          </p:nvPr>
        </p:nvSpPr>
        <p:spPr>
          <a:xfrm>
            <a:off x="677334" y="816638"/>
            <a:ext cx="8596668" cy="1148085"/>
          </a:xfrm>
        </p:spPr>
        <p:txBody>
          <a:bodyPr/>
          <a:lstStyle/>
          <a:p>
            <a:r>
              <a:rPr lang="en-IN" dirty="0"/>
              <a:t>Service Usage Patterns</a:t>
            </a:r>
          </a:p>
        </p:txBody>
      </p:sp>
      <p:sp>
        <p:nvSpPr>
          <p:cNvPr id="3" name="Content Placeholder 2">
            <a:extLst>
              <a:ext uri="{FF2B5EF4-FFF2-40B4-BE49-F238E27FC236}">
                <a16:creationId xmlns:a16="http://schemas.microsoft.com/office/drawing/2014/main" id="{EB882681-2712-A96C-E773-7A32EC9BC782}"/>
              </a:ext>
            </a:extLst>
          </p:cNvPr>
          <p:cNvSpPr>
            <a:spLocks noGrp="1"/>
          </p:cNvSpPr>
          <p:nvPr>
            <p:ph idx="1"/>
          </p:nvPr>
        </p:nvSpPr>
        <p:spPr/>
        <p:txBody>
          <a:bodyPr/>
          <a:lstStyle/>
          <a:p>
            <a:r>
              <a:rPr lang="en-US" b="1" dirty="0"/>
              <a:t>Internet Service Type</a:t>
            </a:r>
            <a:r>
              <a:rPr lang="en-US" dirty="0"/>
              <a:t>: Customers with DSL (Digital Subscriber Line) connections have a higher churn rate compared to those using fiber-optic services. The superior quality and speed of fiber connections may be reducing churn for fiber customers</a:t>
            </a:r>
            <a:r>
              <a:rPr lang="en-IN" dirty="0"/>
              <a:t>.</a:t>
            </a:r>
          </a:p>
          <a:p>
            <a:r>
              <a:rPr lang="en-US" b="1" dirty="0"/>
              <a:t>Contract Type</a:t>
            </a:r>
            <a:r>
              <a:rPr lang="en-US" dirty="0"/>
              <a:t>: Customers on month-to-month contracts exhibit significantly higher churn than those on long-term contracts. This finding suggests that offering incentives for long-term contracts could help reduce churn.</a:t>
            </a:r>
            <a:endParaRPr lang="en-IN" dirty="0"/>
          </a:p>
          <a:p>
            <a:r>
              <a:rPr lang="en-US" b="1" dirty="0"/>
              <a:t>Service Issues</a:t>
            </a:r>
            <a:r>
              <a:rPr lang="en-US" dirty="0"/>
              <a:t>: Customers who frequently reported service issues or experienced outages are more likely to churn. Addressing service quality concerns could lead to substantial improvements in retention.</a:t>
            </a:r>
          </a:p>
        </p:txBody>
      </p:sp>
    </p:spTree>
    <p:extLst>
      <p:ext uri="{BB962C8B-B14F-4D97-AF65-F5344CB8AC3E}">
        <p14:creationId xmlns:p14="http://schemas.microsoft.com/office/powerpoint/2010/main" val="68809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CC77-BB9A-DED2-9C9C-1951BCA334A2}"/>
              </a:ext>
            </a:extLst>
          </p:cNvPr>
          <p:cNvSpPr>
            <a:spLocks noGrp="1"/>
          </p:cNvSpPr>
          <p:nvPr>
            <p:ph type="title"/>
          </p:nvPr>
        </p:nvSpPr>
        <p:spPr>
          <a:xfrm>
            <a:off x="677334" y="667266"/>
            <a:ext cx="8596668" cy="766118"/>
          </a:xfrm>
        </p:spPr>
        <p:txBody>
          <a:bodyPr>
            <a:normAutofit/>
          </a:bodyPr>
          <a:lstStyle/>
          <a:p>
            <a:r>
              <a:rPr lang="en-IN" dirty="0"/>
              <a:t>Financial Data</a:t>
            </a:r>
          </a:p>
        </p:txBody>
      </p:sp>
      <p:sp>
        <p:nvSpPr>
          <p:cNvPr id="3" name="Content Placeholder 2">
            <a:extLst>
              <a:ext uri="{FF2B5EF4-FFF2-40B4-BE49-F238E27FC236}">
                <a16:creationId xmlns:a16="http://schemas.microsoft.com/office/drawing/2014/main" id="{114405E8-2E2C-9048-6525-B89770D9520F}"/>
              </a:ext>
            </a:extLst>
          </p:cNvPr>
          <p:cNvSpPr>
            <a:spLocks noGrp="1"/>
          </p:cNvSpPr>
          <p:nvPr>
            <p:ph idx="1"/>
          </p:nvPr>
        </p:nvSpPr>
        <p:spPr>
          <a:xfrm>
            <a:off x="677334" y="1729947"/>
            <a:ext cx="8596668" cy="3793523"/>
          </a:xfrm>
        </p:spPr>
        <p:txBody>
          <a:bodyPr/>
          <a:lstStyle/>
          <a:p>
            <a:pPr>
              <a:buFont typeface="Arial" panose="020B0604020202020204" pitchFamily="34" charset="0"/>
              <a:buChar char="•"/>
            </a:pPr>
            <a:r>
              <a:rPr lang="en-US" b="1" dirty="0"/>
              <a:t>Monthly Charges</a:t>
            </a:r>
            <a:r>
              <a:rPr lang="en-US" dirty="0"/>
              <a:t>: Customers with higher monthly charges are more likely to churn. These customers may perceive that they are not receiving value for money, prompting them to switch to competitors.</a:t>
            </a:r>
          </a:p>
          <a:p>
            <a:pPr>
              <a:buFont typeface="Arial" panose="020B0604020202020204" pitchFamily="34" charset="0"/>
              <a:buChar char="•"/>
            </a:pPr>
            <a:r>
              <a:rPr lang="en-US" b="1" dirty="0"/>
              <a:t>Total Charges</a:t>
            </a:r>
            <a:r>
              <a:rPr lang="en-US" dirty="0"/>
              <a:t>: Higher total charges also correlate with churn, particularly for long-standing customers. This suggests that, over time, some customers feel dissatisfied with the cost of service, leading to attrition.</a:t>
            </a:r>
          </a:p>
          <a:p>
            <a:r>
              <a:rPr lang="en-US" dirty="0"/>
              <a:t>The relationship between </a:t>
            </a:r>
            <a:r>
              <a:rPr lang="en-US" b="1" dirty="0"/>
              <a:t>monthly charges</a:t>
            </a:r>
            <a:r>
              <a:rPr lang="en-US" dirty="0"/>
              <a:t> and </a:t>
            </a:r>
            <a:r>
              <a:rPr lang="en-US" b="1" dirty="0"/>
              <a:t>customer churn</a:t>
            </a:r>
            <a:r>
              <a:rPr lang="en-US" dirty="0"/>
              <a:t> suggests that price-sensitive customers are at higher risk of churn. Offering loyalty discounts or personalized pricing strategies could reduce churn in this segment.</a:t>
            </a:r>
          </a:p>
          <a:p>
            <a:endParaRPr lang="en-IN" dirty="0"/>
          </a:p>
        </p:txBody>
      </p:sp>
    </p:spTree>
    <p:extLst>
      <p:ext uri="{BB962C8B-B14F-4D97-AF65-F5344CB8AC3E}">
        <p14:creationId xmlns:p14="http://schemas.microsoft.com/office/powerpoint/2010/main" val="160777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54FC-C031-EBD2-80C7-7E34D01F463C}"/>
              </a:ext>
            </a:extLst>
          </p:cNvPr>
          <p:cNvSpPr>
            <a:spLocks noGrp="1"/>
          </p:cNvSpPr>
          <p:nvPr>
            <p:ph type="title"/>
          </p:nvPr>
        </p:nvSpPr>
        <p:spPr/>
        <p:txBody>
          <a:bodyPr/>
          <a:lstStyle/>
          <a:p>
            <a:r>
              <a:rPr lang="en-IN" dirty="0"/>
              <a:t>3. Key Findings</a:t>
            </a:r>
          </a:p>
        </p:txBody>
      </p:sp>
      <p:sp>
        <p:nvSpPr>
          <p:cNvPr id="3" name="Content Placeholder 2">
            <a:extLst>
              <a:ext uri="{FF2B5EF4-FFF2-40B4-BE49-F238E27FC236}">
                <a16:creationId xmlns:a16="http://schemas.microsoft.com/office/drawing/2014/main" id="{31ABD74E-3E2B-07F5-E0A0-835725D70D50}"/>
              </a:ext>
            </a:extLst>
          </p:cNvPr>
          <p:cNvSpPr>
            <a:spLocks noGrp="1"/>
          </p:cNvSpPr>
          <p:nvPr>
            <p:ph idx="1"/>
          </p:nvPr>
        </p:nvSpPr>
        <p:spPr>
          <a:xfrm>
            <a:off x="677334" y="1643449"/>
            <a:ext cx="8596668" cy="4397913"/>
          </a:xfrm>
        </p:spPr>
        <p:txBody>
          <a:bodyPr>
            <a:normAutofit fontScale="92500"/>
          </a:bodyPr>
          <a:lstStyle/>
          <a:p>
            <a:r>
              <a:rPr lang="en-US" b="1" dirty="0"/>
              <a:t>Churn Rate</a:t>
            </a:r>
            <a:r>
              <a:rPr lang="en-US" dirty="0"/>
              <a:t>: The overall churn rate calculated from the dataset is significant, indicating potential issues in customer retention strategies.</a:t>
            </a:r>
          </a:p>
          <a:p>
            <a:r>
              <a:rPr lang="en-US" b="1" dirty="0"/>
              <a:t>Churn Rate</a:t>
            </a:r>
            <a:r>
              <a:rPr lang="en-US" dirty="0"/>
              <a:t>: X% (exact rate can be calculated from the data).</a:t>
            </a:r>
          </a:p>
          <a:p>
            <a:r>
              <a:rPr lang="en-US" b="1" dirty="0"/>
              <a:t>Tenure Impact</a:t>
            </a:r>
            <a:r>
              <a:rPr lang="en-US" dirty="0"/>
              <a:t>: Customers with longer tenure (greater than 2 years) are less likely to churn. Retaining customers during the first 6 months is crucial as many customers leave during this period.</a:t>
            </a:r>
          </a:p>
          <a:p>
            <a:r>
              <a:rPr lang="en-US" b="1" dirty="0"/>
              <a:t>Pricing Sensitivity</a:t>
            </a:r>
            <a:r>
              <a:rPr lang="en-US" dirty="0"/>
              <a:t>: High monthly charges and additional fees are major contributors to churn. Customers paying higher bills without perceiving additional value are at higher risk of leaving.</a:t>
            </a:r>
          </a:p>
          <a:p>
            <a:r>
              <a:rPr lang="en-US" b="1" dirty="0"/>
              <a:t>Contract Type</a:t>
            </a:r>
            <a:r>
              <a:rPr lang="en-US" dirty="0"/>
              <a:t>: Long-term contracts help reduce churn, suggesting that incentives for annual contracts (or longer) may be an effective churn reduction strategy.</a:t>
            </a:r>
          </a:p>
          <a:p>
            <a:r>
              <a:rPr lang="en-US" b="1" dirty="0"/>
              <a:t>Service Quality</a:t>
            </a:r>
            <a:r>
              <a:rPr lang="en-US" dirty="0"/>
              <a:t>: Poor service experiences, especially network issues, are strongly correlated with churn. Customers with repeated service problems are more likely to leave for a competitor offering more reliable service.</a:t>
            </a:r>
            <a:endParaRPr lang="en-IN" dirty="0"/>
          </a:p>
        </p:txBody>
      </p:sp>
    </p:spTree>
    <p:extLst>
      <p:ext uri="{BB962C8B-B14F-4D97-AF65-F5344CB8AC3E}">
        <p14:creationId xmlns:p14="http://schemas.microsoft.com/office/powerpoint/2010/main" val="3365182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B27F-2C68-07C7-9310-B5868E71A083}"/>
              </a:ext>
            </a:extLst>
          </p:cNvPr>
          <p:cNvSpPr>
            <a:spLocks noGrp="1"/>
          </p:cNvSpPr>
          <p:nvPr>
            <p:ph type="title"/>
          </p:nvPr>
        </p:nvSpPr>
        <p:spPr>
          <a:xfrm>
            <a:off x="677334" y="531342"/>
            <a:ext cx="8596667" cy="729047"/>
          </a:xfrm>
        </p:spPr>
        <p:txBody>
          <a:bodyPr/>
          <a:lstStyle/>
          <a:p>
            <a:r>
              <a:rPr lang="en-IN" dirty="0"/>
              <a:t>4. Recommendations</a:t>
            </a:r>
          </a:p>
        </p:txBody>
      </p:sp>
      <p:sp>
        <p:nvSpPr>
          <p:cNvPr id="3" name="Content Placeholder 2">
            <a:extLst>
              <a:ext uri="{FF2B5EF4-FFF2-40B4-BE49-F238E27FC236}">
                <a16:creationId xmlns:a16="http://schemas.microsoft.com/office/drawing/2014/main" id="{667B7C2F-947F-2F5A-124D-58CA5E7B4305}"/>
              </a:ext>
            </a:extLst>
          </p:cNvPr>
          <p:cNvSpPr>
            <a:spLocks noGrp="1"/>
          </p:cNvSpPr>
          <p:nvPr>
            <p:ph idx="1"/>
          </p:nvPr>
        </p:nvSpPr>
        <p:spPr>
          <a:xfrm>
            <a:off x="677334" y="1569309"/>
            <a:ext cx="8596668" cy="4472054"/>
          </a:xfrm>
        </p:spPr>
        <p:txBody>
          <a:bodyPr>
            <a:normAutofit lnSpcReduction="10000"/>
          </a:bodyPr>
          <a:lstStyle/>
          <a:p>
            <a:r>
              <a:rPr lang="en-US" b="1" dirty="0">
                <a:solidFill>
                  <a:schemeClr val="accent1"/>
                </a:solidFill>
              </a:rPr>
              <a:t>Improve Customer Experience:</a:t>
            </a:r>
          </a:p>
          <a:p>
            <a:r>
              <a:rPr lang="en-US" dirty="0"/>
              <a:t>Invest in improving service quality, particularly in areas with high churn due to service issues. Prioritize addressing common customer pain points such as:</a:t>
            </a:r>
          </a:p>
          <a:p>
            <a:pPr>
              <a:buFont typeface="Arial" panose="020B0604020202020204" pitchFamily="34" charset="0"/>
              <a:buChar char="•"/>
            </a:pPr>
            <a:r>
              <a:rPr lang="en-US" b="1" dirty="0"/>
              <a:t>Network Reliability</a:t>
            </a:r>
            <a:r>
              <a:rPr lang="en-US" dirty="0"/>
              <a:t>: Minimize downtime and improve the overall quality of internet connections, particularly for DSL users.</a:t>
            </a:r>
          </a:p>
          <a:p>
            <a:pPr>
              <a:buFont typeface="Arial" panose="020B0604020202020204" pitchFamily="34" charset="0"/>
              <a:buChar char="•"/>
            </a:pPr>
            <a:r>
              <a:rPr lang="en-US" b="1" dirty="0"/>
              <a:t>Customer Support</a:t>
            </a:r>
            <a:r>
              <a:rPr lang="en-US" dirty="0"/>
              <a:t>: Enhance the responsiveness and quality of customer support to resolve issues quickly and efficiently.</a:t>
            </a:r>
          </a:p>
          <a:p>
            <a:pPr>
              <a:buFont typeface="Arial" panose="020B0604020202020204" pitchFamily="34" charset="0"/>
              <a:buChar char="•"/>
            </a:pPr>
            <a:r>
              <a:rPr lang="en-US" b="1" dirty="0">
                <a:solidFill>
                  <a:schemeClr val="accent1"/>
                </a:solidFill>
              </a:rPr>
              <a:t>Pricing Strategy:</a:t>
            </a:r>
          </a:p>
          <a:p>
            <a:r>
              <a:rPr lang="en-US" dirty="0"/>
              <a:t>Offer more flexible pricing options and discounts for high-value customers:</a:t>
            </a:r>
          </a:p>
          <a:p>
            <a:pPr>
              <a:buFont typeface="Arial" panose="020B0604020202020204" pitchFamily="34" charset="0"/>
              <a:buChar char="•"/>
            </a:pPr>
            <a:r>
              <a:rPr lang="en-US" b="1" dirty="0"/>
              <a:t>Personalized Discounts</a:t>
            </a:r>
            <a:r>
              <a:rPr lang="en-US" dirty="0"/>
              <a:t>: Implement loyalty programs for long-term customers, offering discounts or perks that encourage them to stay with the company.</a:t>
            </a:r>
          </a:p>
          <a:p>
            <a:pPr>
              <a:buFont typeface="Arial" panose="020B0604020202020204" pitchFamily="34" charset="0"/>
              <a:buChar char="•"/>
            </a:pPr>
            <a:r>
              <a:rPr lang="en-US" b="1" dirty="0"/>
              <a:t>Segment-Based Pricing</a:t>
            </a:r>
            <a:r>
              <a:rPr lang="en-US" dirty="0"/>
              <a:t>: Identify price-sensitive customer segments and create targeted promotions or discounts to keep them from leaving.</a:t>
            </a:r>
          </a:p>
          <a:p>
            <a:endParaRPr lang="en-IN" dirty="0"/>
          </a:p>
        </p:txBody>
      </p:sp>
    </p:spTree>
    <p:extLst>
      <p:ext uri="{BB962C8B-B14F-4D97-AF65-F5344CB8AC3E}">
        <p14:creationId xmlns:p14="http://schemas.microsoft.com/office/powerpoint/2010/main" val="3366338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178A-5874-DA3F-BD0E-079F94A54E1C}"/>
              </a:ext>
            </a:extLst>
          </p:cNvPr>
          <p:cNvSpPr>
            <a:spLocks noGrp="1"/>
          </p:cNvSpPr>
          <p:nvPr>
            <p:ph type="title"/>
          </p:nvPr>
        </p:nvSpPr>
        <p:spPr/>
        <p:txBody>
          <a:bodyPr/>
          <a:lstStyle/>
          <a:p>
            <a:r>
              <a:rPr lang="en-US" b="1" dirty="0">
                <a:solidFill>
                  <a:schemeClr val="accent1"/>
                </a:solidFill>
              </a:rPr>
              <a:t>Encourage Long-Term Contracts</a:t>
            </a:r>
            <a:br>
              <a:rPr lang="en-US" b="1" dirty="0">
                <a:solidFill>
                  <a:schemeClr val="accent1"/>
                </a:solidFill>
              </a:rPr>
            </a:br>
            <a:endParaRPr lang="en-IN" dirty="0"/>
          </a:p>
        </p:txBody>
      </p:sp>
      <p:sp>
        <p:nvSpPr>
          <p:cNvPr id="3" name="Content Placeholder 2">
            <a:extLst>
              <a:ext uri="{FF2B5EF4-FFF2-40B4-BE49-F238E27FC236}">
                <a16:creationId xmlns:a16="http://schemas.microsoft.com/office/drawing/2014/main" id="{2DC90DD0-7A05-E7EB-E582-A5810D596B5B}"/>
              </a:ext>
            </a:extLst>
          </p:cNvPr>
          <p:cNvSpPr>
            <a:spLocks noGrp="1"/>
          </p:cNvSpPr>
          <p:nvPr>
            <p:ph idx="1"/>
          </p:nvPr>
        </p:nvSpPr>
        <p:spPr>
          <a:xfrm>
            <a:off x="677334" y="1433385"/>
            <a:ext cx="8596668" cy="4607978"/>
          </a:xfrm>
        </p:spPr>
        <p:txBody>
          <a:bodyPr>
            <a:normAutofit lnSpcReduction="10000"/>
          </a:bodyPr>
          <a:lstStyle/>
          <a:p>
            <a:r>
              <a:rPr lang="en-US" dirty="0"/>
              <a:t>Encouraging customers to switch from month-to-month plans to long-term contracts can help stabilize the customer base and reduce churn:</a:t>
            </a:r>
          </a:p>
          <a:p>
            <a:pPr>
              <a:buFont typeface="Arial" panose="020B0604020202020204" pitchFamily="34" charset="0"/>
              <a:buChar char="•"/>
            </a:pPr>
            <a:r>
              <a:rPr lang="en-US" b="1" dirty="0"/>
              <a:t>Offer Incentives</a:t>
            </a:r>
            <a:r>
              <a:rPr lang="en-US" dirty="0"/>
              <a:t>: Provide discounts, additional services, or perks to customers who opt for yearly or multi-year contracts.</a:t>
            </a:r>
          </a:p>
          <a:p>
            <a:pPr>
              <a:buFont typeface="Arial" panose="020B0604020202020204" pitchFamily="34" charset="0"/>
              <a:buChar char="•"/>
            </a:pPr>
            <a:r>
              <a:rPr lang="en-US" b="1" dirty="0"/>
              <a:t>Early Lock-In Offers</a:t>
            </a:r>
            <a:r>
              <a:rPr lang="en-US" dirty="0"/>
              <a:t>: For newer customers (1-6 months tenure), provide incentives to move them to a long-term contract before they consider switching.</a:t>
            </a:r>
          </a:p>
          <a:p>
            <a:r>
              <a:rPr lang="en-US" b="1" dirty="0">
                <a:solidFill>
                  <a:schemeClr val="accent1"/>
                </a:solidFill>
              </a:rPr>
              <a:t>Predictive Churn Model</a:t>
            </a:r>
          </a:p>
          <a:p>
            <a:r>
              <a:rPr lang="en-US" dirty="0"/>
              <a:t>Develop a predictive churn model using machine learning algorithms that can:</a:t>
            </a:r>
          </a:p>
          <a:p>
            <a:pPr>
              <a:buFont typeface="Arial" panose="020B0604020202020204" pitchFamily="34" charset="0"/>
              <a:buChar char="•"/>
            </a:pPr>
            <a:r>
              <a:rPr lang="en-US" b="1" dirty="0"/>
              <a:t>Identify At-Risk Customers</a:t>
            </a:r>
            <a:r>
              <a:rPr lang="en-US" dirty="0"/>
              <a:t>: Flag customers with a high probability of churning based on their usage patterns, customer support history, and billing data.</a:t>
            </a:r>
          </a:p>
          <a:p>
            <a:pPr>
              <a:buFont typeface="Arial" panose="020B0604020202020204" pitchFamily="34" charset="0"/>
              <a:buChar char="•"/>
            </a:pPr>
            <a:r>
              <a:rPr lang="en-US" b="1" dirty="0"/>
              <a:t>Proactive Retention Strategies</a:t>
            </a:r>
            <a:r>
              <a:rPr lang="en-US" dirty="0"/>
              <a:t>: Engage with at-risk customers through personalized offers, discounts, or service improvements before they decide to leave.</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15315254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270</TotalTime>
  <Words>1003</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FINAL PROJECT</vt:lpstr>
      <vt:lpstr>Objective:      </vt:lpstr>
      <vt:lpstr>Data Overview:</vt:lpstr>
      <vt:lpstr>2. Data Analysis</vt:lpstr>
      <vt:lpstr>Service Usage Patterns</vt:lpstr>
      <vt:lpstr>Financial Data</vt:lpstr>
      <vt:lpstr>3. Key Findings</vt:lpstr>
      <vt:lpstr>4. Recommendations</vt:lpstr>
      <vt:lpstr>Encourage Long-Term Contracts </vt:lpstr>
      <vt:lpstr>5.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Sathana Jaya Mary</dc:creator>
  <cp:lastModifiedBy>Sathana Jaya Mary</cp:lastModifiedBy>
  <cp:revision>1</cp:revision>
  <dcterms:created xsi:type="dcterms:W3CDTF">2024-10-18T08:46:11Z</dcterms:created>
  <dcterms:modified xsi:type="dcterms:W3CDTF">2024-10-18T13:16:17Z</dcterms:modified>
</cp:coreProperties>
</file>