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028A1-2EB6-4389-AD33-19590D4A50DD}" v="10" dt="2024-08-20T11:08:18.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60"/>
  </p:normalViewPr>
  <p:slideViewPr>
    <p:cSldViewPr snapToGrid="0">
      <p:cViewPr>
        <p:scale>
          <a:sx n="66" d="100"/>
          <a:sy n="66" d="100"/>
        </p:scale>
        <p:origin x="5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ana Jaya Mary" userId="ff8cf4e061f80c22" providerId="LiveId" clId="{1EB028A1-2EB6-4389-AD33-19590D4A50DD}"/>
    <pc:docChg chg="undo custSel addSld modSld">
      <pc:chgData name="Sathana Jaya Mary" userId="ff8cf4e061f80c22" providerId="LiveId" clId="{1EB028A1-2EB6-4389-AD33-19590D4A50DD}" dt="2024-08-20T11:12:35.466" v="799" actId="20577"/>
      <pc:docMkLst>
        <pc:docMk/>
      </pc:docMkLst>
      <pc:sldChg chg="modSp mod">
        <pc:chgData name="Sathana Jaya Mary" userId="ff8cf4e061f80c22" providerId="LiveId" clId="{1EB028A1-2EB6-4389-AD33-19590D4A50DD}" dt="2024-08-19T06:31:55.360" v="8" actId="20577"/>
        <pc:sldMkLst>
          <pc:docMk/>
          <pc:sldMk cId="777852540" sldId="259"/>
        </pc:sldMkLst>
        <pc:spChg chg="mod">
          <ac:chgData name="Sathana Jaya Mary" userId="ff8cf4e061f80c22" providerId="LiveId" clId="{1EB028A1-2EB6-4389-AD33-19590D4A50DD}" dt="2024-08-19T06:31:55.360" v="8" actId="20577"/>
          <ac:spMkLst>
            <pc:docMk/>
            <pc:sldMk cId="777852540" sldId="259"/>
            <ac:spMk id="3" creationId="{710E59C5-926D-02B9-C415-845C9346BA01}"/>
          </ac:spMkLst>
        </pc:spChg>
      </pc:sldChg>
      <pc:sldChg chg="addSp modSp mod">
        <pc:chgData name="Sathana Jaya Mary" userId="ff8cf4e061f80c22" providerId="LiveId" clId="{1EB028A1-2EB6-4389-AD33-19590D4A50DD}" dt="2024-08-19T07:20:23.778" v="24" actId="14100"/>
        <pc:sldMkLst>
          <pc:docMk/>
          <pc:sldMk cId="3905701621" sldId="260"/>
        </pc:sldMkLst>
        <pc:spChg chg="mod">
          <ac:chgData name="Sathana Jaya Mary" userId="ff8cf4e061f80c22" providerId="LiveId" clId="{1EB028A1-2EB6-4389-AD33-19590D4A50DD}" dt="2024-08-19T07:15:51.190" v="18" actId="20577"/>
          <ac:spMkLst>
            <pc:docMk/>
            <pc:sldMk cId="3905701621" sldId="260"/>
            <ac:spMk id="3" creationId="{09FB24E2-F7FD-4920-BA2F-DA4A6EE9D3B1}"/>
          </ac:spMkLst>
        </pc:spChg>
        <pc:picChg chg="add mod">
          <ac:chgData name="Sathana Jaya Mary" userId="ff8cf4e061f80c22" providerId="LiveId" clId="{1EB028A1-2EB6-4389-AD33-19590D4A50DD}" dt="2024-08-19T07:20:23.778" v="24" actId="14100"/>
          <ac:picMkLst>
            <pc:docMk/>
            <pc:sldMk cId="3905701621" sldId="260"/>
            <ac:picMk id="5" creationId="{F3816401-58F4-DD37-C028-DD8128521A73}"/>
          </ac:picMkLst>
        </pc:picChg>
      </pc:sldChg>
      <pc:sldChg chg="modSp new mod">
        <pc:chgData name="Sathana Jaya Mary" userId="ff8cf4e061f80c22" providerId="LiveId" clId="{1EB028A1-2EB6-4389-AD33-19590D4A50DD}" dt="2024-08-20T10:39:48.586" v="579" actId="255"/>
        <pc:sldMkLst>
          <pc:docMk/>
          <pc:sldMk cId="3129738118" sldId="261"/>
        </pc:sldMkLst>
        <pc:spChg chg="mod">
          <ac:chgData name="Sathana Jaya Mary" userId="ff8cf4e061f80c22" providerId="LiveId" clId="{1EB028A1-2EB6-4389-AD33-19590D4A50DD}" dt="2024-08-19T07:23:18.540" v="68" actId="207"/>
          <ac:spMkLst>
            <pc:docMk/>
            <pc:sldMk cId="3129738118" sldId="261"/>
            <ac:spMk id="2" creationId="{3202A707-A11F-2322-9CB4-111EB0CD9C7B}"/>
          </ac:spMkLst>
        </pc:spChg>
        <pc:spChg chg="mod">
          <ac:chgData name="Sathana Jaya Mary" userId="ff8cf4e061f80c22" providerId="LiveId" clId="{1EB028A1-2EB6-4389-AD33-19590D4A50DD}" dt="2024-08-20T10:39:48.586" v="579" actId="255"/>
          <ac:spMkLst>
            <pc:docMk/>
            <pc:sldMk cId="3129738118" sldId="261"/>
            <ac:spMk id="3" creationId="{B1EF586B-CD61-632D-5384-94CCE4D8BBE8}"/>
          </ac:spMkLst>
        </pc:spChg>
      </pc:sldChg>
      <pc:sldChg chg="addSp delSp modSp new mod">
        <pc:chgData name="Sathana Jaya Mary" userId="ff8cf4e061f80c22" providerId="LiveId" clId="{1EB028A1-2EB6-4389-AD33-19590D4A50DD}" dt="2024-08-20T10:39:01.872" v="572"/>
        <pc:sldMkLst>
          <pc:docMk/>
          <pc:sldMk cId="2066861839" sldId="262"/>
        </pc:sldMkLst>
        <pc:spChg chg="mod">
          <ac:chgData name="Sathana Jaya Mary" userId="ff8cf4e061f80c22" providerId="LiveId" clId="{1EB028A1-2EB6-4389-AD33-19590D4A50DD}" dt="2024-08-20T10:19:28.600" v="300" actId="207"/>
          <ac:spMkLst>
            <pc:docMk/>
            <pc:sldMk cId="2066861839" sldId="262"/>
            <ac:spMk id="2" creationId="{1D2386DB-82FB-F7CF-1270-89E1766D6C78}"/>
          </ac:spMkLst>
        </pc:spChg>
        <pc:spChg chg="mod">
          <ac:chgData name="Sathana Jaya Mary" userId="ff8cf4e061f80c22" providerId="LiveId" clId="{1EB028A1-2EB6-4389-AD33-19590D4A50DD}" dt="2024-08-20T10:38:54.673" v="570" actId="20577"/>
          <ac:spMkLst>
            <pc:docMk/>
            <pc:sldMk cId="2066861839" sldId="262"/>
            <ac:spMk id="3" creationId="{DFE96A62-BC20-74AB-7685-3A75C05AD9D2}"/>
          </ac:spMkLst>
        </pc:spChg>
        <pc:spChg chg="add del mod">
          <ac:chgData name="Sathana Jaya Mary" userId="ff8cf4e061f80c22" providerId="LiveId" clId="{1EB028A1-2EB6-4389-AD33-19590D4A50DD}" dt="2024-08-20T10:36:30.293" v="328"/>
          <ac:spMkLst>
            <pc:docMk/>
            <pc:sldMk cId="2066861839" sldId="262"/>
            <ac:spMk id="4" creationId="{D3D98F3A-8F39-2041-84A5-CF2732863077}"/>
          </ac:spMkLst>
        </pc:spChg>
        <pc:spChg chg="add del mod">
          <ac:chgData name="Sathana Jaya Mary" userId="ff8cf4e061f80c22" providerId="LiveId" clId="{1EB028A1-2EB6-4389-AD33-19590D4A50DD}" dt="2024-08-20T10:36:30.293" v="326"/>
          <ac:spMkLst>
            <pc:docMk/>
            <pc:sldMk cId="2066861839" sldId="262"/>
            <ac:spMk id="5" creationId="{0CC20B8B-34A6-C21A-A275-44C5A4EBC0D8}"/>
          </ac:spMkLst>
        </pc:spChg>
        <pc:spChg chg="add del mod">
          <ac:chgData name="Sathana Jaya Mary" userId="ff8cf4e061f80c22" providerId="LiveId" clId="{1EB028A1-2EB6-4389-AD33-19590D4A50DD}" dt="2024-08-20T10:39:01.872" v="572"/>
          <ac:spMkLst>
            <pc:docMk/>
            <pc:sldMk cId="2066861839" sldId="262"/>
            <ac:spMk id="6" creationId="{A4709279-CE3F-3C56-B7A5-5A5D9E04917C}"/>
          </ac:spMkLst>
        </pc:spChg>
      </pc:sldChg>
      <pc:sldChg chg="modSp new mod">
        <pc:chgData name="Sathana Jaya Mary" userId="ff8cf4e061f80c22" providerId="LiveId" clId="{1EB028A1-2EB6-4389-AD33-19590D4A50DD}" dt="2024-08-20T10:45:51.444" v="627"/>
        <pc:sldMkLst>
          <pc:docMk/>
          <pc:sldMk cId="2087259179" sldId="263"/>
        </pc:sldMkLst>
        <pc:spChg chg="mod">
          <ac:chgData name="Sathana Jaya Mary" userId="ff8cf4e061f80c22" providerId="LiveId" clId="{1EB028A1-2EB6-4389-AD33-19590D4A50DD}" dt="2024-08-20T10:43:28.421" v="618" actId="207"/>
          <ac:spMkLst>
            <pc:docMk/>
            <pc:sldMk cId="2087259179" sldId="263"/>
            <ac:spMk id="2" creationId="{5C6829B0-8663-FBBF-0602-0E4980E43AF3}"/>
          </ac:spMkLst>
        </pc:spChg>
        <pc:spChg chg="mod">
          <ac:chgData name="Sathana Jaya Mary" userId="ff8cf4e061f80c22" providerId="LiveId" clId="{1EB028A1-2EB6-4389-AD33-19590D4A50DD}" dt="2024-08-20T10:45:51.444" v="627"/>
          <ac:spMkLst>
            <pc:docMk/>
            <pc:sldMk cId="2087259179" sldId="263"/>
            <ac:spMk id="3" creationId="{8AEE751F-6AFF-2E14-D8EC-0F2ADCCBC8B8}"/>
          </ac:spMkLst>
        </pc:spChg>
      </pc:sldChg>
      <pc:sldChg chg="modSp new mod">
        <pc:chgData name="Sathana Jaya Mary" userId="ff8cf4e061f80c22" providerId="LiveId" clId="{1EB028A1-2EB6-4389-AD33-19590D4A50DD}" dt="2024-08-20T10:55:44.063" v="653" actId="14100"/>
        <pc:sldMkLst>
          <pc:docMk/>
          <pc:sldMk cId="681349592" sldId="264"/>
        </pc:sldMkLst>
        <pc:spChg chg="mod">
          <ac:chgData name="Sathana Jaya Mary" userId="ff8cf4e061f80c22" providerId="LiveId" clId="{1EB028A1-2EB6-4389-AD33-19590D4A50DD}" dt="2024-08-20T10:51:56.368" v="644" actId="207"/>
          <ac:spMkLst>
            <pc:docMk/>
            <pc:sldMk cId="681349592" sldId="264"/>
            <ac:spMk id="2" creationId="{85CD3970-CF50-F525-74CC-C9F81B4CEA43}"/>
          </ac:spMkLst>
        </pc:spChg>
        <pc:spChg chg="mod">
          <ac:chgData name="Sathana Jaya Mary" userId="ff8cf4e061f80c22" providerId="LiveId" clId="{1EB028A1-2EB6-4389-AD33-19590D4A50DD}" dt="2024-08-20T10:55:44.063" v="653" actId="14100"/>
          <ac:spMkLst>
            <pc:docMk/>
            <pc:sldMk cId="681349592" sldId="264"/>
            <ac:spMk id="3" creationId="{0FDC4202-495C-318D-566C-38D50FA4522B}"/>
          </ac:spMkLst>
        </pc:spChg>
      </pc:sldChg>
      <pc:sldChg chg="addSp delSp modSp new mod">
        <pc:chgData name="Sathana Jaya Mary" userId="ff8cf4e061f80c22" providerId="LiveId" clId="{1EB028A1-2EB6-4389-AD33-19590D4A50DD}" dt="2024-08-20T11:12:35.466" v="799" actId="20577"/>
        <pc:sldMkLst>
          <pc:docMk/>
          <pc:sldMk cId="2346529949" sldId="265"/>
        </pc:sldMkLst>
        <pc:spChg chg="mod">
          <ac:chgData name="Sathana Jaya Mary" userId="ff8cf4e061f80c22" providerId="LiveId" clId="{1EB028A1-2EB6-4389-AD33-19590D4A50DD}" dt="2024-08-20T11:12:35.466" v="799" actId="20577"/>
          <ac:spMkLst>
            <pc:docMk/>
            <pc:sldMk cId="2346529949" sldId="265"/>
            <ac:spMk id="2" creationId="{3ED01AA3-CC7F-A4A5-A867-EE99194EBE94}"/>
          </ac:spMkLst>
        </pc:spChg>
        <pc:spChg chg="del">
          <ac:chgData name="Sathana Jaya Mary" userId="ff8cf4e061f80c22" providerId="LiveId" clId="{1EB028A1-2EB6-4389-AD33-19590D4A50DD}" dt="2024-08-20T11:02:49.434" v="684"/>
          <ac:spMkLst>
            <pc:docMk/>
            <pc:sldMk cId="2346529949" sldId="265"/>
            <ac:spMk id="3" creationId="{48F6AE3F-28E1-36A5-BB55-EFD57D41C6AB}"/>
          </ac:spMkLst>
        </pc:spChg>
        <pc:spChg chg="add mod">
          <ac:chgData name="Sathana Jaya Mary" userId="ff8cf4e061f80c22" providerId="LiveId" clId="{1EB028A1-2EB6-4389-AD33-19590D4A50DD}" dt="2024-08-20T11:08:38.773" v="780" actId="20577"/>
          <ac:spMkLst>
            <pc:docMk/>
            <pc:sldMk cId="2346529949" sldId="265"/>
            <ac:spMk id="4" creationId="{7D0936CB-8A30-4872-3A21-75DA5BEFB044}"/>
          </ac:spMkLst>
        </pc:spChg>
      </pc:sldChg>
      <pc:sldChg chg="modSp new mod">
        <pc:chgData name="Sathana Jaya Mary" userId="ff8cf4e061f80c22" providerId="LiveId" clId="{1EB028A1-2EB6-4389-AD33-19590D4A50DD}" dt="2024-08-20T11:12:09.599" v="795" actId="14100"/>
        <pc:sldMkLst>
          <pc:docMk/>
          <pc:sldMk cId="2178667950" sldId="266"/>
        </pc:sldMkLst>
        <pc:spChg chg="mod">
          <ac:chgData name="Sathana Jaya Mary" userId="ff8cf4e061f80c22" providerId="LiveId" clId="{1EB028A1-2EB6-4389-AD33-19590D4A50DD}" dt="2024-08-20T11:11:41.453" v="790" actId="20577"/>
          <ac:spMkLst>
            <pc:docMk/>
            <pc:sldMk cId="2178667950" sldId="266"/>
            <ac:spMk id="2" creationId="{C0B2CC45-AF2B-B405-7588-2CC88DD147E9}"/>
          </ac:spMkLst>
        </pc:spChg>
        <pc:spChg chg="mod">
          <ac:chgData name="Sathana Jaya Mary" userId="ff8cf4e061f80c22" providerId="LiveId" clId="{1EB028A1-2EB6-4389-AD33-19590D4A50DD}" dt="2024-08-20T11:12:09.599" v="795" actId="14100"/>
          <ac:spMkLst>
            <pc:docMk/>
            <pc:sldMk cId="2178667950" sldId="266"/>
            <ac:spMk id="3" creationId="{03080452-4F20-251B-7374-1966EB9B33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348699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211138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1261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454092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155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263788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1407557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134779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187261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12048-2C4C-427D-8037-94DBD0CDE4DA}"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291103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12048-2C4C-427D-8037-94DBD0CDE4DA}"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90882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12048-2C4C-427D-8037-94DBD0CDE4DA}"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78507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12048-2C4C-427D-8037-94DBD0CDE4DA}"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28337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12048-2C4C-427D-8037-94DBD0CDE4DA}"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1453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12048-2C4C-427D-8037-94DBD0CDE4DA}"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98088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12048-2C4C-427D-8037-94DBD0CDE4DA}"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B4EF9-F44E-42B5-8E95-286B67F4C77F}" type="slidenum">
              <a:rPr lang="en-IN" smtClean="0"/>
              <a:t>‹#›</a:t>
            </a:fld>
            <a:endParaRPr lang="en-IN"/>
          </a:p>
        </p:txBody>
      </p:sp>
    </p:spTree>
    <p:extLst>
      <p:ext uri="{BB962C8B-B14F-4D97-AF65-F5344CB8AC3E}">
        <p14:creationId xmlns:p14="http://schemas.microsoft.com/office/powerpoint/2010/main" val="290262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C12048-2C4C-427D-8037-94DBD0CDE4DA}" type="datetimeFigureOut">
              <a:rPr lang="en-IN" smtClean="0"/>
              <a:t>20-08-2024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0B4EF9-F44E-42B5-8E95-286B67F4C77F}" type="slidenum">
              <a:rPr lang="en-IN" smtClean="0"/>
              <a:t>‹#›</a:t>
            </a:fld>
            <a:endParaRPr lang="en-IN"/>
          </a:p>
        </p:txBody>
      </p:sp>
    </p:spTree>
    <p:extLst>
      <p:ext uri="{BB962C8B-B14F-4D97-AF65-F5344CB8AC3E}">
        <p14:creationId xmlns:p14="http://schemas.microsoft.com/office/powerpoint/2010/main" val="378400805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gnizant.com/us/en/insights/insights-blog/building-consumer-trust-in-ai-wf272975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2513-9649-F7C9-B77E-04ECC3A2D3A2}"/>
              </a:ext>
            </a:extLst>
          </p:cNvPr>
          <p:cNvSpPr>
            <a:spLocks noGrp="1"/>
          </p:cNvSpPr>
          <p:nvPr>
            <p:ph type="ctrTitle"/>
          </p:nvPr>
        </p:nvSpPr>
        <p:spPr>
          <a:xfrm>
            <a:off x="3897444" y="1304144"/>
            <a:ext cx="3312826" cy="989351"/>
          </a:xfrm>
        </p:spPr>
        <p:txBody>
          <a:bodyPr/>
          <a:lstStyle/>
          <a:p>
            <a:r>
              <a:rPr lang="en-US" dirty="0">
                <a:solidFill>
                  <a:schemeClr val="accent4">
                    <a:lumMod val="75000"/>
                  </a:schemeClr>
                </a:solidFill>
              </a:rPr>
              <a:t>SEO Audit</a:t>
            </a:r>
            <a:endParaRPr lang="en-IN" dirty="0">
              <a:solidFill>
                <a:schemeClr val="accent4">
                  <a:lumMod val="75000"/>
                </a:schemeClr>
              </a:solidFill>
            </a:endParaRPr>
          </a:p>
        </p:txBody>
      </p:sp>
      <p:sp>
        <p:nvSpPr>
          <p:cNvPr id="3" name="Subtitle 2">
            <a:extLst>
              <a:ext uri="{FF2B5EF4-FFF2-40B4-BE49-F238E27FC236}">
                <a16:creationId xmlns:a16="http://schemas.microsoft.com/office/drawing/2014/main" id="{8CB717E0-F1AC-F61F-D294-44CC2F8DCA0D}"/>
              </a:ext>
            </a:extLst>
          </p:cNvPr>
          <p:cNvSpPr>
            <a:spLocks noGrp="1"/>
          </p:cNvSpPr>
          <p:nvPr>
            <p:ph type="subTitle" idx="1"/>
          </p:nvPr>
        </p:nvSpPr>
        <p:spPr>
          <a:xfrm>
            <a:off x="1507067" y="2563318"/>
            <a:ext cx="7936736" cy="1558977"/>
          </a:xfrm>
        </p:spPr>
        <p:txBody>
          <a:bodyPr>
            <a:normAutofit fontScale="62500" lnSpcReduction="20000"/>
          </a:bodyPr>
          <a:lstStyle/>
          <a:p>
            <a:pPr algn="ctr"/>
            <a:r>
              <a:rPr lang="en-US" sz="4200" b="1" i="0" u="none" strike="noStrike" dirty="0">
                <a:solidFill>
                  <a:srgbClr val="00B050"/>
                </a:solidFill>
                <a:effectLst/>
                <a:latin typeface="Arial" panose="020B0604020202020204" pitchFamily="34" charset="0"/>
              </a:rPr>
              <a:t>Comprehensive SEO Audit &amp; Optimization for Organic Traffic Growth</a:t>
            </a:r>
          </a:p>
          <a:p>
            <a:pPr algn="ctr"/>
            <a:endParaRPr lang="en-US" sz="4200" b="1" i="0" u="none" strike="noStrike" dirty="0">
              <a:solidFill>
                <a:srgbClr val="00B050"/>
              </a:solidFill>
              <a:effectLst/>
              <a:latin typeface="Arial" panose="020B0604020202020204" pitchFamily="34" charset="0"/>
            </a:endParaRPr>
          </a:p>
          <a:p>
            <a:pPr algn="ctr"/>
            <a:r>
              <a:rPr lang="en-US" sz="3400" dirty="0">
                <a:solidFill>
                  <a:schemeClr val="accent5"/>
                </a:solidFill>
                <a:latin typeface="Arial" panose="020B0604020202020204" pitchFamily="34" charset="0"/>
              </a:rPr>
              <a:t>Sathana Jaya Mary | MBE11</a:t>
            </a:r>
            <a:endParaRPr lang="en-US" sz="3400" i="0" u="none" strike="noStrike" dirty="0">
              <a:solidFill>
                <a:schemeClr val="accent5"/>
              </a:solidFill>
              <a:effectLst/>
              <a:latin typeface="Arial" panose="020B0604020202020204" pitchFamily="34" charset="0"/>
            </a:endParaRPr>
          </a:p>
          <a:p>
            <a:pPr algn="ctr"/>
            <a:endParaRPr lang="en-US" sz="4200" b="1" dirty="0">
              <a:solidFill>
                <a:srgbClr val="000000"/>
              </a:solidFill>
              <a:latin typeface="Arial" panose="020B0604020202020204" pitchFamily="34" charset="0"/>
            </a:endParaRPr>
          </a:p>
          <a:p>
            <a:pPr algn="ctr"/>
            <a:endParaRPr lang="en-US" sz="4200" b="1" i="0" u="none" strike="noStrike" dirty="0">
              <a:solidFill>
                <a:srgbClr val="000000"/>
              </a:solidFill>
              <a:effectLst/>
              <a:latin typeface="Arial" panose="020B0604020202020204" pitchFamily="34" charset="0"/>
            </a:endParaRPr>
          </a:p>
          <a:p>
            <a:pPr algn="ctr"/>
            <a:endParaRPr lang="en-US" sz="42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44861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1AA3-CC7F-A4A5-A867-EE99194EBE94}"/>
              </a:ext>
            </a:extLst>
          </p:cNvPr>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a:t>Project Outcomes:</a:t>
            </a:r>
            <a:br>
              <a:rPr lang="en-US" dirty="0"/>
            </a:br>
            <a:br>
              <a:rPr lang="en-US" dirty="0"/>
            </a:br>
            <a:r>
              <a:rPr lang="en-US" sz="2000" dirty="0">
                <a:solidFill>
                  <a:schemeClr val="accent5">
                    <a:lumMod val="75000"/>
                  </a:schemeClr>
                </a:solidFill>
              </a:rPr>
              <a:t>1.</a:t>
            </a:r>
            <a:r>
              <a:rPr lang="en-US" sz="2000" dirty="0">
                <a:solidFill>
                  <a:schemeClr val="tx1"/>
                </a:solidFill>
              </a:rPr>
              <a:t>Enhance On-Site SEO Elements: Based on the findings, focus on optimizing key on-site factors such as title tags, meta descriptions, header tags, and content to improve search engine visibility.</a:t>
            </a:r>
            <a:br>
              <a:rPr lang="en-US" sz="2000" dirty="0">
                <a:solidFill>
                  <a:schemeClr val="tx1"/>
                </a:solidFill>
              </a:rPr>
            </a:br>
            <a:br>
              <a:rPr lang="en-US" sz="2000" dirty="0">
                <a:solidFill>
                  <a:schemeClr val="tx1"/>
                </a:solidFill>
              </a:rPr>
            </a:br>
            <a:r>
              <a:rPr lang="en-US" sz="2000" dirty="0">
                <a:solidFill>
                  <a:schemeClr val="accent5">
                    <a:lumMod val="75000"/>
                  </a:schemeClr>
                </a:solidFill>
              </a:rPr>
              <a:t>2. </a:t>
            </a:r>
            <a:r>
              <a:rPr lang="en-US" sz="2000" dirty="0">
                <a:solidFill>
                  <a:schemeClr val="tx1"/>
                </a:solidFill>
              </a:rPr>
              <a:t>Execute a Comprehensive Link-Building Strategy: Formulate and apply a robust off-page SEO plan to acquire high-quality backlinks and increase brand recognition. This involves techniques such as guest posting, influencer collaborations, and social media outreach.</a:t>
            </a:r>
            <a:br>
              <a:rPr lang="en-US" sz="2000" dirty="0">
                <a:solidFill>
                  <a:schemeClr val="tx1"/>
                </a:solidFill>
              </a:rPr>
            </a:br>
            <a:br>
              <a:rPr lang="en-US" sz="2000" dirty="0">
                <a:solidFill>
                  <a:schemeClr val="tx1"/>
                </a:solidFill>
              </a:rPr>
            </a:br>
            <a:r>
              <a:rPr lang="en-US" sz="2000" dirty="0">
                <a:solidFill>
                  <a:schemeClr val="tx1"/>
                </a:solidFill>
              </a:rPr>
              <a:t>3. Develop a Strategic Content Plan: Create and implement a content strategy that includes targeted keyword integration to attract relevant traffic and boost search engine rankings.</a:t>
            </a:r>
            <a:br>
              <a:rPr lang="en-US" sz="2000" dirty="0">
                <a:solidFill>
                  <a:schemeClr val="tx1"/>
                </a:solidFill>
              </a:rPr>
            </a:br>
            <a:br>
              <a:rPr lang="en-US" sz="2000" dirty="0">
                <a:solidFill>
                  <a:schemeClr val="tx1"/>
                </a:solidFill>
              </a:rPr>
            </a:br>
            <a:br>
              <a:rPr lang="en-US" sz="2000" dirty="0">
                <a:solidFill>
                  <a:schemeClr val="tx1"/>
                </a:solidFill>
              </a:rPr>
            </a:br>
            <a:br>
              <a:rPr lang="en-US" dirty="0"/>
            </a:br>
            <a:endParaRPr lang="en-IN" dirty="0"/>
          </a:p>
        </p:txBody>
      </p:sp>
      <p:sp>
        <p:nvSpPr>
          <p:cNvPr id="4" name="Rectangle 1">
            <a:extLst>
              <a:ext uri="{FF2B5EF4-FFF2-40B4-BE49-F238E27FC236}">
                <a16:creationId xmlns:a16="http://schemas.microsoft.com/office/drawing/2014/main" id="{7D0936CB-8A30-4872-3A21-75DA5BEFB044}"/>
              </a:ext>
            </a:extLst>
          </p:cNvPr>
          <p:cNvSpPr>
            <a:spLocks noGrp="1" noChangeArrowheads="1"/>
          </p:cNvSpPr>
          <p:nvPr>
            <p:ph idx="1"/>
          </p:nvPr>
        </p:nvSpPr>
        <p:spPr bwMode="auto">
          <a:xfrm>
            <a:off x="822476" y="3131234"/>
            <a:ext cx="84515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52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CC45-AF2B-B405-7588-2CC88DD147E9}"/>
              </a:ext>
            </a:extLst>
          </p:cNvPr>
          <p:cNvSpPr>
            <a:spLocks noGrp="1"/>
          </p:cNvSpPr>
          <p:nvPr>
            <p:ph type="title"/>
          </p:nvPr>
        </p:nvSpPr>
        <p:spPr/>
        <p:txBody>
          <a:bodyPr/>
          <a:lstStyle/>
          <a:p>
            <a:r>
              <a:rPr lang="en-US" dirty="0"/>
              <a:t>Summary:</a:t>
            </a:r>
            <a:br>
              <a:rPr lang="en-US" dirty="0"/>
            </a:br>
            <a:endParaRPr lang="en-IN" dirty="0"/>
          </a:p>
        </p:txBody>
      </p:sp>
      <p:sp>
        <p:nvSpPr>
          <p:cNvPr id="3" name="Content Placeholder 2">
            <a:extLst>
              <a:ext uri="{FF2B5EF4-FFF2-40B4-BE49-F238E27FC236}">
                <a16:creationId xmlns:a16="http://schemas.microsoft.com/office/drawing/2014/main" id="{03080452-4F20-251B-7374-1966EB9B3306}"/>
              </a:ext>
            </a:extLst>
          </p:cNvPr>
          <p:cNvSpPr>
            <a:spLocks noGrp="1"/>
          </p:cNvSpPr>
          <p:nvPr>
            <p:ph idx="1"/>
          </p:nvPr>
        </p:nvSpPr>
        <p:spPr>
          <a:xfrm>
            <a:off x="677334" y="1524001"/>
            <a:ext cx="8596668" cy="1904999"/>
          </a:xfrm>
        </p:spPr>
        <p:txBody>
          <a:bodyPr>
            <a:normAutofit/>
          </a:bodyPr>
          <a:lstStyle/>
          <a:p>
            <a:pPr marL="0" indent="0">
              <a:buNone/>
            </a:pPr>
            <a:r>
              <a:rPr lang="en-US" dirty="0"/>
              <a:t>This SEO audit report serves as a foundational guide for enhancing Cognizant’s online visibility and improving search engine rankings. By implementing the recommended actions and strategies outlined in this report, the company can achieve significant improvements in its digital presence and overall search performance.</a:t>
            </a:r>
            <a:endParaRPr lang="en-IN" dirty="0"/>
          </a:p>
        </p:txBody>
      </p:sp>
    </p:spTree>
    <p:extLst>
      <p:ext uri="{BB962C8B-B14F-4D97-AF65-F5344CB8AC3E}">
        <p14:creationId xmlns:p14="http://schemas.microsoft.com/office/powerpoint/2010/main" val="217866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2D7E-764E-8F49-06D7-5A675AED96A9}"/>
              </a:ext>
            </a:extLst>
          </p:cNvPr>
          <p:cNvSpPr>
            <a:spLocks noGrp="1"/>
          </p:cNvSpPr>
          <p:nvPr>
            <p:ph type="title"/>
          </p:nvPr>
        </p:nvSpPr>
        <p:spPr/>
        <p:txBody>
          <a:bodyPr>
            <a:normAutofit fontScale="90000"/>
          </a:bodyPr>
          <a:lstStyle/>
          <a:p>
            <a:r>
              <a:rPr lang="en-US" dirty="0">
                <a:solidFill>
                  <a:schemeClr val="accent5">
                    <a:lumMod val="75000"/>
                  </a:schemeClr>
                </a:solidFill>
              </a:rPr>
              <a:t>Company Selection</a:t>
            </a:r>
            <a:br>
              <a:rPr lang="en-US" dirty="0">
                <a:solidFill>
                  <a:schemeClr val="accent5">
                    <a:lumMod val="75000"/>
                  </a:schemeClr>
                </a:solidFill>
              </a:rPr>
            </a:br>
            <a:br>
              <a:rPr lang="en-US" dirty="0">
                <a:solidFill>
                  <a:schemeClr val="accent5">
                    <a:lumMod val="75000"/>
                  </a:schemeClr>
                </a:solidFill>
              </a:rPr>
            </a:b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A2E778E8-28C2-B5FD-9991-382BB6261D60}"/>
              </a:ext>
            </a:extLst>
          </p:cNvPr>
          <p:cNvSpPr>
            <a:spLocks noGrp="1"/>
          </p:cNvSpPr>
          <p:nvPr>
            <p:ph idx="1"/>
          </p:nvPr>
        </p:nvSpPr>
        <p:spPr>
          <a:xfrm>
            <a:off x="677334" y="1499017"/>
            <a:ext cx="8596668" cy="3837481"/>
          </a:xfrm>
        </p:spPr>
        <p:txBody>
          <a:bodyPr>
            <a:normAutofit lnSpcReduction="10000"/>
          </a:bodyPr>
          <a:lstStyle/>
          <a:p>
            <a:pPr marL="0" indent="0">
              <a:buNone/>
            </a:pPr>
            <a:r>
              <a:rPr lang="en-US" dirty="0"/>
              <a:t>I picked the firm “</a:t>
            </a:r>
            <a:r>
              <a:rPr lang="en-US" sz="2400" b="1" dirty="0">
                <a:solidFill>
                  <a:schemeClr val="accent5">
                    <a:lumMod val="75000"/>
                  </a:schemeClr>
                </a:solidFill>
              </a:rPr>
              <a:t>COGNIZANT</a:t>
            </a:r>
            <a:r>
              <a:rPr lang="en-US" dirty="0"/>
              <a:t>” for this SEO Project.</a:t>
            </a:r>
          </a:p>
          <a:p>
            <a:pPr marL="0" indent="0">
              <a:buNone/>
            </a:pPr>
            <a:endParaRPr lang="en-US" sz="2000" b="1" dirty="0">
              <a:solidFill>
                <a:schemeClr val="accent5">
                  <a:lumMod val="75000"/>
                </a:schemeClr>
              </a:solidFill>
            </a:endParaRPr>
          </a:p>
          <a:p>
            <a:pPr marL="0" indent="0">
              <a:buNone/>
            </a:pPr>
            <a:r>
              <a:rPr lang="en-US" sz="2000" b="1" dirty="0">
                <a:solidFill>
                  <a:schemeClr val="accent5">
                    <a:lumMod val="75000"/>
                  </a:schemeClr>
                </a:solidFill>
              </a:rPr>
              <a:t>About Cognizant:</a:t>
            </a:r>
          </a:p>
          <a:p>
            <a:pPr marL="0" indent="0">
              <a:buNone/>
            </a:pPr>
            <a:r>
              <a:rPr lang="en-US" dirty="0"/>
              <a:t>Cognizant helps companies modernize technology, reimagine processes and transform experiences so they stay ahead in a fast-changing world .</a:t>
            </a:r>
          </a:p>
          <a:p>
            <a:pPr marL="0" indent="0">
              <a:buNone/>
            </a:pPr>
            <a:endParaRPr lang="en-US" sz="2000" b="1" dirty="0">
              <a:solidFill>
                <a:schemeClr val="accent5">
                  <a:lumMod val="75000"/>
                </a:schemeClr>
              </a:solidFill>
            </a:endParaRPr>
          </a:p>
          <a:p>
            <a:pPr marL="0" indent="0">
              <a:buNone/>
            </a:pPr>
            <a:r>
              <a:rPr lang="en-US" sz="2000" b="1" dirty="0">
                <a:solidFill>
                  <a:schemeClr val="accent5">
                    <a:lumMod val="75000"/>
                  </a:schemeClr>
                </a:solidFill>
              </a:rPr>
              <a:t>Worldwide Footprint:</a:t>
            </a:r>
          </a:p>
          <a:p>
            <a:pPr marL="0" indent="0">
              <a:buNone/>
            </a:pPr>
            <a:r>
              <a:rPr lang="en-US" dirty="0"/>
              <a:t>Cognizant has a significant global presence with operations in over 50 countries and a diverse workforce across multiple continents. Additionally, the company has a strong foothold in AI, leveraging advanced technologies to drive innovation and digital transformation for its clients .</a:t>
            </a:r>
            <a:endParaRPr lang="en-US" b="1" dirty="0"/>
          </a:p>
          <a:p>
            <a:endParaRPr lang="en-IN" b="1" dirty="0"/>
          </a:p>
        </p:txBody>
      </p:sp>
    </p:spTree>
    <p:extLst>
      <p:ext uri="{BB962C8B-B14F-4D97-AF65-F5344CB8AC3E}">
        <p14:creationId xmlns:p14="http://schemas.microsoft.com/office/powerpoint/2010/main" val="210371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35C6-0804-6734-F7F1-959B6E0A9079}"/>
              </a:ext>
            </a:extLst>
          </p:cNvPr>
          <p:cNvSpPr>
            <a:spLocks noGrp="1"/>
          </p:cNvSpPr>
          <p:nvPr>
            <p:ph type="title"/>
          </p:nvPr>
        </p:nvSpPr>
        <p:spPr/>
        <p:txBody>
          <a:bodyPr/>
          <a:lstStyle/>
          <a:p>
            <a:r>
              <a:rPr lang="en-US" dirty="0">
                <a:solidFill>
                  <a:schemeClr val="accent5">
                    <a:lumMod val="75000"/>
                  </a:schemeClr>
                </a:solidFill>
              </a:rPr>
              <a:t>Organizational Profile</a:t>
            </a:r>
            <a:br>
              <a:rPr lang="en-US" dirty="0">
                <a:solidFill>
                  <a:schemeClr val="accent5">
                    <a:lumMod val="75000"/>
                  </a:schemeClr>
                </a:solidFill>
              </a:rPr>
            </a:b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FB52EF25-E506-3BC1-86B6-3C350D409941}"/>
              </a:ext>
            </a:extLst>
          </p:cNvPr>
          <p:cNvSpPr>
            <a:spLocks noGrp="1"/>
          </p:cNvSpPr>
          <p:nvPr>
            <p:ph idx="1"/>
          </p:nvPr>
        </p:nvSpPr>
        <p:spPr>
          <a:xfrm>
            <a:off x="677334" y="1588957"/>
            <a:ext cx="8596668" cy="3207895"/>
          </a:xfrm>
        </p:spPr>
        <p:txBody>
          <a:bodyPr>
            <a:normAutofit lnSpcReduction="10000"/>
          </a:bodyPr>
          <a:lstStyle/>
          <a:p>
            <a:pPr marL="0" indent="0">
              <a:buNone/>
            </a:pPr>
            <a:r>
              <a:rPr lang="en-US" dirty="0">
                <a:solidFill>
                  <a:schemeClr val="accent5">
                    <a:lumMod val="75000"/>
                  </a:schemeClr>
                </a:solidFill>
              </a:rPr>
              <a:t>The organization operations include:</a:t>
            </a:r>
          </a:p>
          <a:p>
            <a:pPr>
              <a:buFont typeface="Wingdings" panose="05000000000000000000" pitchFamily="2" charset="2"/>
              <a:buChar char="Ø"/>
            </a:pPr>
            <a:r>
              <a:rPr lang="en-US" dirty="0">
                <a:solidFill>
                  <a:schemeClr val="tx1">
                    <a:lumMod val="85000"/>
                    <a:lumOff val="15000"/>
                  </a:schemeClr>
                </a:solidFill>
              </a:rPr>
              <a:t>Delivering business outcomes with cloud solutions.</a:t>
            </a:r>
          </a:p>
          <a:p>
            <a:pPr>
              <a:buFont typeface="Wingdings" panose="05000000000000000000" pitchFamily="2" charset="2"/>
              <a:buChar char="Ø"/>
            </a:pPr>
            <a:r>
              <a:rPr lang="en-US" dirty="0">
                <a:solidFill>
                  <a:schemeClr val="tx1">
                    <a:lumMod val="85000"/>
                    <a:lumOff val="15000"/>
                  </a:schemeClr>
                </a:solidFill>
              </a:rPr>
              <a:t>Empowering Data and AI for better , faster decision making.</a:t>
            </a:r>
          </a:p>
          <a:p>
            <a:pPr>
              <a:buFont typeface="Wingdings" panose="05000000000000000000" pitchFamily="2" charset="2"/>
              <a:buChar char="Ø"/>
            </a:pPr>
            <a:r>
              <a:rPr lang="en-US" dirty="0">
                <a:solidFill>
                  <a:schemeClr val="tx1">
                    <a:lumMod val="85000"/>
                    <a:lumOff val="15000"/>
                  </a:schemeClr>
                </a:solidFill>
              </a:rPr>
              <a:t>Business intuition to supercharge performance.</a:t>
            </a:r>
          </a:p>
          <a:p>
            <a:pPr>
              <a:buFont typeface="Wingdings" panose="05000000000000000000" pitchFamily="2" charset="2"/>
              <a:buChar char="Ø"/>
            </a:pPr>
            <a:r>
              <a:rPr lang="en-US" dirty="0">
                <a:solidFill>
                  <a:schemeClr val="tx1">
                    <a:lumMod val="85000"/>
                    <a:lumOff val="15000"/>
                  </a:schemeClr>
                </a:solidFill>
              </a:rPr>
              <a:t>To run a modern business on apps fit for purpose and the future-Modernize, Reinvent and Run strategy for application services.</a:t>
            </a:r>
          </a:p>
          <a:p>
            <a:pPr>
              <a:buFont typeface="Wingdings" panose="05000000000000000000" pitchFamily="2" charset="2"/>
              <a:buChar char="Ø"/>
            </a:pPr>
            <a:r>
              <a:rPr lang="en-US" dirty="0">
                <a:solidFill>
                  <a:schemeClr val="tx1">
                    <a:lumMod val="85000"/>
                    <a:lumOff val="15000"/>
                  </a:schemeClr>
                </a:solidFill>
              </a:rPr>
              <a:t>The organization gives 360 degree security outcomes.</a:t>
            </a:r>
          </a:p>
          <a:p>
            <a:pPr>
              <a:buFont typeface="Wingdings" panose="05000000000000000000" pitchFamily="2" charset="2"/>
              <a:buChar char="Ø"/>
            </a:pPr>
            <a:r>
              <a:rPr lang="en-US" dirty="0">
                <a:solidFill>
                  <a:schemeClr val="tx1">
                    <a:lumMod val="85000"/>
                    <a:lumOff val="15000"/>
                  </a:schemeClr>
                </a:solidFill>
              </a:rPr>
              <a:t>Cognizant follows numerous number of advanced strategies and services for its customers.</a:t>
            </a:r>
          </a:p>
          <a:p>
            <a:pPr>
              <a:buFont typeface="Wingdings" panose="05000000000000000000" pitchFamily="2" charset="2"/>
              <a:buChar char="Ø"/>
            </a:pPr>
            <a:endParaRPr lang="en-US" dirty="0">
              <a:solidFill>
                <a:schemeClr val="tx1">
                  <a:lumMod val="85000"/>
                  <a:lumOff val="15000"/>
                </a:schemeClr>
              </a:solidFill>
            </a:endParaRPr>
          </a:p>
          <a:p>
            <a:pPr>
              <a:buFont typeface="Wingdings" panose="05000000000000000000" pitchFamily="2" charset="2"/>
              <a:buChar char="Ø"/>
            </a:pPr>
            <a:endParaRPr lang="en-US" dirty="0">
              <a:solidFill>
                <a:schemeClr val="tx1">
                  <a:lumMod val="85000"/>
                  <a:lumOff val="15000"/>
                </a:schemeClr>
              </a:solidFill>
            </a:endParaRPr>
          </a:p>
          <a:p>
            <a:endParaRPr lang="en-IN" dirty="0"/>
          </a:p>
        </p:txBody>
      </p:sp>
    </p:spTree>
    <p:extLst>
      <p:ext uri="{BB962C8B-B14F-4D97-AF65-F5344CB8AC3E}">
        <p14:creationId xmlns:p14="http://schemas.microsoft.com/office/powerpoint/2010/main" val="4116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4A16-8E31-6B8A-C530-A2B66DD8155C}"/>
              </a:ext>
            </a:extLst>
          </p:cNvPr>
          <p:cNvSpPr>
            <a:spLocks noGrp="1"/>
          </p:cNvSpPr>
          <p:nvPr>
            <p:ph type="title"/>
          </p:nvPr>
        </p:nvSpPr>
        <p:spPr>
          <a:xfrm>
            <a:off x="542423" y="156238"/>
            <a:ext cx="8596668" cy="1320800"/>
          </a:xfrm>
        </p:spPr>
        <p:style>
          <a:lnRef idx="2">
            <a:schemeClr val="accent1"/>
          </a:lnRef>
          <a:fillRef idx="1">
            <a:schemeClr val="lt1"/>
          </a:fillRef>
          <a:effectRef idx="0">
            <a:schemeClr val="accent1"/>
          </a:effectRef>
          <a:fontRef idx="minor">
            <a:schemeClr val="dk1"/>
          </a:fontRef>
        </p:style>
        <p:txBody>
          <a:bodyPr>
            <a:normAutofit/>
          </a:bodyPr>
          <a:lstStyle/>
          <a:p>
            <a:r>
              <a:rPr lang="en-US" sz="4400" dirty="0">
                <a:solidFill>
                  <a:schemeClr val="accent5">
                    <a:lumMod val="75000"/>
                  </a:schemeClr>
                </a:solidFill>
              </a:rPr>
              <a:t>                </a:t>
            </a:r>
            <a:r>
              <a:rPr lang="en-US" dirty="0">
                <a:solidFill>
                  <a:schemeClr val="accent5">
                    <a:lumMod val="75000"/>
                  </a:schemeClr>
                </a:solidFill>
              </a:rPr>
              <a:t>Project Tasks</a:t>
            </a:r>
            <a:br>
              <a:rPr lang="en-US" dirty="0">
                <a:solidFill>
                  <a:schemeClr val="accent5">
                    <a:lumMod val="75000"/>
                  </a:schemeClr>
                </a:solidFill>
              </a:rPr>
            </a:br>
            <a:r>
              <a:rPr lang="en-US" dirty="0">
                <a:solidFill>
                  <a:schemeClr val="accent5">
                    <a:lumMod val="75000"/>
                  </a:schemeClr>
                </a:solidFill>
              </a:rPr>
              <a:t>1.</a:t>
            </a:r>
            <a:r>
              <a:rPr lang="en-US" sz="2800" dirty="0">
                <a:solidFill>
                  <a:schemeClr val="accent2">
                    <a:lumMod val="50000"/>
                  </a:schemeClr>
                </a:solidFill>
              </a:rPr>
              <a:t>Initial audit:</a:t>
            </a:r>
            <a:endParaRPr lang="en-IN" sz="2800" dirty="0">
              <a:solidFill>
                <a:schemeClr val="accent2">
                  <a:lumMod val="50000"/>
                </a:schemeClr>
              </a:solidFill>
            </a:endParaRPr>
          </a:p>
        </p:txBody>
      </p:sp>
      <p:sp>
        <p:nvSpPr>
          <p:cNvPr id="3" name="Content Placeholder 2">
            <a:extLst>
              <a:ext uri="{FF2B5EF4-FFF2-40B4-BE49-F238E27FC236}">
                <a16:creationId xmlns:a16="http://schemas.microsoft.com/office/drawing/2014/main" id="{710E59C5-926D-02B9-C415-845C9346BA01}"/>
              </a:ext>
            </a:extLst>
          </p:cNvPr>
          <p:cNvSpPr>
            <a:spLocks noGrp="1"/>
          </p:cNvSpPr>
          <p:nvPr>
            <p:ph idx="1"/>
          </p:nvPr>
        </p:nvSpPr>
        <p:spPr>
          <a:xfrm>
            <a:off x="677334" y="1723870"/>
            <a:ext cx="8596668" cy="4002374"/>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solidFill>
                  <a:schemeClr val="accent5">
                    <a:lumMod val="75000"/>
                  </a:schemeClr>
                </a:solidFill>
              </a:rPr>
              <a:t>Current Status:</a:t>
            </a:r>
          </a:p>
          <a:p>
            <a:pPr marL="0" indent="0">
              <a:buNone/>
            </a:pPr>
            <a:r>
              <a:rPr lang="en-US" dirty="0"/>
              <a:t>The website's pages contains a wealth of information, presenting it in a clear and straightforward manner. The details are well-organized and concise, ensuring that users can easily grasp the essential points without any confusion.</a:t>
            </a:r>
          </a:p>
          <a:p>
            <a:pPr marL="0" indent="0">
              <a:buNone/>
            </a:pPr>
            <a:r>
              <a:rPr lang="en-US" dirty="0">
                <a:solidFill>
                  <a:schemeClr val="accent5">
                    <a:lumMod val="75000"/>
                  </a:schemeClr>
                </a:solidFill>
              </a:rPr>
              <a:t>Advantages:</a:t>
            </a:r>
          </a:p>
          <a:p>
            <a:pPr>
              <a:buFont typeface="Wingdings" panose="05000000000000000000" pitchFamily="2" charset="2"/>
              <a:buChar char="Ø"/>
            </a:pPr>
            <a:r>
              <a:rPr lang="en-US" dirty="0">
                <a:solidFill>
                  <a:schemeClr val="tx1"/>
                </a:solidFill>
              </a:rPr>
              <a:t>The website’s backdrop is dynamic and eye catching.</a:t>
            </a:r>
          </a:p>
          <a:p>
            <a:pPr>
              <a:buFont typeface="Wingdings" panose="05000000000000000000" pitchFamily="2" charset="2"/>
              <a:buChar char="Ø"/>
            </a:pPr>
            <a:r>
              <a:rPr lang="en-US" dirty="0">
                <a:solidFill>
                  <a:schemeClr val="tx1"/>
                </a:solidFill>
              </a:rPr>
              <a:t>All CSS Files appears to be compacted.</a:t>
            </a:r>
          </a:p>
          <a:p>
            <a:pPr marL="0" indent="0">
              <a:buNone/>
            </a:pPr>
            <a:r>
              <a:rPr lang="en-US" dirty="0">
                <a:solidFill>
                  <a:schemeClr val="accent5">
                    <a:lumMod val="75000"/>
                  </a:schemeClr>
                </a:solidFill>
              </a:rPr>
              <a:t>Disadvantages:</a:t>
            </a:r>
          </a:p>
          <a:p>
            <a:pPr>
              <a:buFont typeface="Wingdings" panose="05000000000000000000" pitchFamily="2" charset="2"/>
              <a:buChar char="Ø"/>
            </a:pPr>
            <a:r>
              <a:rPr lang="en-US" dirty="0">
                <a:solidFill>
                  <a:schemeClr val="tx1"/>
                </a:solidFill>
              </a:rPr>
              <a:t>Some images on the page has no alt attribute.</a:t>
            </a:r>
          </a:p>
          <a:p>
            <a:pPr>
              <a:buFont typeface="Wingdings" panose="05000000000000000000" pitchFamily="2" charset="2"/>
              <a:buChar char="Ø"/>
            </a:pPr>
            <a:r>
              <a:rPr lang="en-US" dirty="0">
                <a:solidFill>
                  <a:schemeClr val="tx1"/>
                </a:solidFill>
              </a:rPr>
              <a:t>The server is not using  “expires” headers for the images.</a:t>
            </a:r>
          </a:p>
          <a:p>
            <a:pPr>
              <a:buFont typeface="Wingdings" panose="05000000000000000000" pitchFamily="2" charset="2"/>
              <a:buChar char="Ø"/>
            </a:pPr>
            <a:endParaRPr lang="en-US" dirty="0">
              <a:solidFill>
                <a:schemeClr val="accent5">
                  <a:lumMod val="75000"/>
                </a:schemeClr>
              </a:solidFill>
            </a:endParaRPr>
          </a:p>
          <a:p>
            <a:pPr>
              <a:buFont typeface="Wingdings" panose="05000000000000000000" pitchFamily="2" charset="2"/>
              <a:buChar char="Ø"/>
            </a:pPr>
            <a:endParaRPr lang="en-US" dirty="0">
              <a:solidFill>
                <a:schemeClr val="accent5">
                  <a:lumMod val="75000"/>
                </a:schemeClr>
              </a:solidFill>
            </a:endParaRPr>
          </a:p>
          <a:p>
            <a:pPr marL="0" indent="0">
              <a:buNone/>
            </a:pPr>
            <a:endParaRPr lang="en-US"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p14="http://schemas.microsoft.com/office/powerpoint/2010/main" val="77785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B435-EEC4-47D6-C6EC-CF50CB3276E6}"/>
              </a:ext>
            </a:extLst>
          </p:cNvPr>
          <p:cNvSpPr>
            <a:spLocks noGrp="1"/>
          </p:cNvSpPr>
          <p:nvPr>
            <p:ph type="title"/>
          </p:nvPr>
        </p:nvSpPr>
        <p:spPr/>
        <p:txBody>
          <a:bodyPr>
            <a:normAutofit fontScale="90000"/>
          </a:bodyPr>
          <a:lstStyle/>
          <a:p>
            <a:r>
              <a:rPr lang="en-US" dirty="0">
                <a:solidFill>
                  <a:schemeClr val="accent5">
                    <a:lumMod val="75000"/>
                  </a:schemeClr>
                </a:solidFill>
              </a:rPr>
              <a:t>2.</a:t>
            </a:r>
            <a:r>
              <a:rPr lang="en-US" dirty="0">
                <a:solidFill>
                  <a:schemeClr val="accent2">
                    <a:lumMod val="50000"/>
                  </a:schemeClr>
                </a:solidFill>
              </a:rPr>
              <a:t>Keyword Research:</a:t>
            </a:r>
            <a:br>
              <a:rPr lang="en-US" dirty="0">
                <a:solidFill>
                  <a:schemeClr val="accent2">
                    <a:lumMod val="50000"/>
                  </a:schemeClr>
                </a:solidFill>
              </a:rPr>
            </a:br>
            <a:br>
              <a:rPr lang="en-US" dirty="0"/>
            </a:br>
            <a:endParaRPr lang="en-IN" dirty="0"/>
          </a:p>
        </p:txBody>
      </p:sp>
      <p:sp>
        <p:nvSpPr>
          <p:cNvPr id="3" name="Content Placeholder 2">
            <a:extLst>
              <a:ext uri="{FF2B5EF4-FFF2-40B4-BE49-F238E27FC236}">
                <a16:creationId xmlns:a16="http://schemas.microsoft.com/office/drawing/2014/main" id="{09FB24E2-F7FD-4920-BA2F-DA4A6EE9D3B1}"/>
              </a:ext>
            </a:extLst>
          </p:cNvPr>
          <p:cNvSpPr>
            <a:spLocks noGrp="1"/>
          </p:cNvSpPr>
          <p:nvPr>
            <p:ph idx="1"/>
          </p:nvPr>
        </p:nvSpPr>
        <p:spPr/>
        <p:txBody>
          <a:bodyPr/>
          <a:lstStyle/>
          <a:p>
            <a:r>
              <a:rPr lang="en-US" dirty="0"/>
              <a:t>No keyword is targeted properly in any of the pages.</a:t>
            </a:r>
          </a:p>
          <a:p>
            <a:endParaRPr lang="en-IN" dirty="0"/>
          </a:p>
        </p:txBody>
      </p:sp>
      <p:pic>
        <p:nvPicPr>
          <p:cNvPr id="5" name="Picture 4">
            <a:extLst>
              <a:ext uri="{FF2B5EF4-FFF2-40B4-BE49-F238E27FC236}">
                <a16:creationId xmlns:a16="http://schemas.microsoft.com/office/drawing/2014/main" id="{F3816401-58F4-DD37-C028-DD8128521A73}"/>
              </a:ext>
            </a:extLst>
          </p:cNvPr>
          <p:cNvPicPr>
            <a:picLocks noChangeAspect="1"/>
          </p:cNvPicPr>
          <p:nvPr/>
        </p:nvPicPr>
        <p:blipFill>
          <a:blip r:embed="rId2"/>
          <a:stretch>
            <a:fillRect/>
          </a:stretch>
        </p:blipFill>
        <p:spPr>
          <a:xfrm>
            <a:off x="1124262" y="2878111"/>
            <a:ext cx="5936938" cy="3043004"/>
          </a:xfrm>
          <a:prstGeom prst="rect">
            <a:avLst/>
          </a:prstGeom>
        </p:spPr>
      </p:pic>
    </p:spTree>
    <p:extLst>
      <p:ext uri="{BB962C8B-B14F-4D97-AF65-F5344CB8AC3E}">
        <p14:creationId xmlns:p14="http://schemas.microsoft.com/office/powerpoint/2010/main" val="390570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A707-A11F-2322-9CB4-111EB0CD9C7B}"/>
              </a:ext>
            </a:extLst>
          </p:cNvPr>
          <p:cNvSpPr>
            <a:spLocks noGrp="1"/>
          </p:cNvSpPr>
          <p:nvPr>
            <p:ph type="title"/>
          </p:nvPr>
        </p:nvSpPr>
        <p:spPr/>
        <p:txBody>
          <a:bodyPr>
            <a:normAutofit/>
          </a:bodyPr>
          <a:lstStyle/>
          <a:p>
            <a:r>
              <a:rPr lang="en-US" sz="2800" dirty="0">
                <a:solidFill>
                  <a:schemeClr val="accent5">
                    <a:lumMod val="75000"/>
                  </a:schemeClr>
                </a:solidFill>
              </a:rPr>
              <a:t>3.</a:t>
            </a:r>
            <a:r>
              <a:rPr lang="en-US" sz="2800" dirty="0">
                <a:solidFill>
                  <a:schemeClr val="accent2">
                    <a:lumMod val="75000"/>
                  </a:schemeClr>
                </a:solidFill>
              </a:rPr>
              <a:t>ON-Page SEO Optimization Audit</a:t>
            </a:r>
            <a:endParaRPr lang="en-IN" sz="2800" dirty="0">
              <a:solidFill>
                <a:schemeClr val="accent2">
                  <a:lumMod val="75000"/>
                </a:schemeClr>
              </a:solidFill>
            </a:endParaRPr>
          </a:p>
        </p:txBody>
      </p:sp>
      <p:sp>
        <p:nvSpPr>
          <p:cNvPr id="3" name="Content Placeholder 2">
            <a:extLst>
              <a:ext uri="{FF2B5EF4-FFF2-40B4-BE49-F238E27FC236}">
                <a16:creationId xmlns:a16="http://schemas.microsoft.com/office/drawing/2014/main" id="{B1EF586B-CD61-632D-5384-94CCE4D8BBE8}"/>
              </a:ext>
            </a:extLst>
          </p:cNvPr>
          <p:cNvSpPr>
            <a:spLocks noGrp="1"/>
          </p:cNvSpPr>
          <p:nvPr>
            <p:ph idx="1"/>
          </p:nvPr>
        </p:nvSpPr>
        <p:spPr>
          <a:xfrm>
            <a:off x="677334" y="1333501"/>
            <a:ext cx="8596668" cy="4063999"/>
          </a:xfrm>
        </p:spPr>
        <p:txBody>
          <a:bodyPr>
            <a:normAutofit lnSpcReduction="10000"/>
          </a:bodyPr>
          <a:lstStyle/>
          <a:p>
            <a:r>
              <a:rPr lang="en-US" sz="1600" dirty="0"/>
              <a:t>Chosen Pages </a:t>
            </a:r>
            <a:r>
              <a:rPr lang="en-US" dirty="0"/>
              <a:t>:</a:t>
            </a:r>
            <a:r>
              <a:rPr lang="en-US" sz="1400" dirty="0">
                <a:hlinkClick r:id="rId2"/>
              </a:rPr>
              <a:t>Turning potential to profit: building consumer trust in AI (cognizant.com)</a:t>
            </a:r>
            <a:endParaRPr lang="en-IN" sz="1400" dirty="0"/>
          </a:p>
          <a:p>
            <a:pPr marL="0" indent="0">
              <a:buNone/>
            </a:pPr>
            <a:r>
              <a:rPr lang="en-IN" dirty="0">
                <a:solidFill>
                  <a:schemeClr val="accent5">
                    <a:lumMod val="75000"/>
                  </a:schemeClr>
                </a:solidFill>
              </a:rPr>
              <a:t>Advantages:</a:t>
            </a:r>
          </a:p>
          <a:p>
            <a:pPr>
              <a:buFont typeface="Wingdings" panose="05000000000000000000" pitchFamily="2" charset="2"/>
              <a:buChar char="Ø"/>
            </a:pPr>
            <a:r>
              <a:rPr lang="en-US" dirty="0"/>
              <a:t>The Insight page features additional charts that illustrate their growth and development, enhancing the page's visual appeal.</a:t>
            </a:r>
          </a:p>
          <a:p>
            <a:pPr>
              <a:buFont typeface="Wingdings" panose="05000000000000000000" pitchFamily="2" charset="2"/>
              <a:buChar char="Ø"/>
            </a:pPr>
            <a:r>
              <a:rPr lang="en-US" dirty="0"/>
              <a:t>The page offers a wealth of information presented in a clear and well-organized manner.</a:t>
            </a:r>
          </a:p>
          <a:p>
            <a:pPr marL="0" indent="0">
              <a:buNone/>
            </a:pPr>
            <a:r>
              <a:rPr lang="en-US" sz="1600" b="1" dirty="0">
                <a:solidFill>
                  <a:schemeClr val="accent5">
                    <a:lumMod val="75000"/>
                  </a:schemeClr>
                </a:solidFill>
              </a:rPr>
              <a:t>Disadvantages:</a:t>
            </a:r>
          </a:p>
          <a:p>
            <a:r>
              <a:rPr lang="en-US" dirty="0"/>
              <a:t>The meta description is 229 characters long, which is too long.</a:t>
            </a:r>
          </a:p>
          <a:p>
            <a:r>
              <a:rPr lang="en-US" dirty="0"/>
              <a:t>The page makes 27 requests. More than 20 requests can result in slow page loading.</a:t>
            </a:r>
          </a:p>
          <a:p>
            <a:r>
              <a:rPr lang="en-US" dirty="0"/>
              <a:t>The page makes 27 requests. More than 20 requests can result in slow page loading.</a:t>
            </a:r>
          </a:p>
        </p:txBody>
      </p:sp>
    </p:spTree>
    <p:extLst>
      <p:ext uri="{BB962C8B-B14F-4D97-AF65-F5344CB8AC3E}">
        <p14:creationId xmlns:p14="http://schemas.microsoft.com/office/powerpoint/2010/main" val="312973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86DB-82FB-F7CF-1270-89E1766D6C78}"/>
              </a:ext>
            </a:extLst>
          </p:cNvPr>
          <p:cNvSpPr>
            <a:spLocks noGrp="1"/>
          </p:cNvSpPr>
          <p:nvPr>
            <p:ph type="title"/>
          </p:nvPr>
        </p:nvSpPr>
        <p:spPr/>
        <p:txBody>
          <a:bodyPr>
            <a:normAutofit fontScale="90000"/>
          </a:bodyPr>
          <a:lstStyle/>
          <a:p>
            <a:r>
              <a:rPr lang="en-US" dirty="0">
                <a:solidFill>
                  <a:schemeClr val="accent5">
                    <a:lumMod val="75000"/>
                  </a:schemeClr>
                </a:solidFill>
              </a:rPr>
              <a:t>4</a:t>
            </a:r>
            <a:r>
              <a:rPr lang="en-US" dirty="0"/>
              <a:t>.</a:t>
            </a:r>
            <a:r>
              <a:rPr lang="en-IN" dirty="0"/>
              <a:t>Technical SEO(</a:t>
            </a:r>
            <a:r>
              <a:rPr lang="en-IN" dirty="0">
                <a:solidFill>
                  <a:schemeClr val="accent5">
                    <a:lumMod val="75000"/>
                  </a:schemeClr>
                </a:solidFill>
              </a:rPr>
              <a:t>Homepage</a:t>
            </a:r>
            <a:r>
              <a:rPr lang="en-IN" dirty="0"/>
              <a:t>)</a:t>
            </a:r>
            <a:br>
              <a:rPr lang="en-IN" dirty="0"/>
            </a:br>
            <a:br>
              <a:rPr lang="en-IN" dirty="0"/>
            </a:br>
            <a:endParaRPr lang="en-IN" dirty="0"/>
          </a:p>
        </p:txBody>
      </p:sp>
      <p:sp>
        <p:nvSpPr>
          <p:cNvPr id="3" name="Content Placeholder 2">
            <a:extLst>
              <a:ext uri="{FF2B5EF4-FFF2-40B4-BE49-F238E27FC236}">
                <a16:creationId xmlns:a16="http://schemas.microsoft.com/office/drawing/2014/main" id="{DFE96A62-BC20-74AB-7685-3A75C05AD9D2}"/>
              </a:ext>
            </a:extLst>
          </p:cNvPr>
          <p:cNvSpPr>
            <a:spLocks noGrp="1"/>
          </p:cNvSpPr>
          <p:nvPr>
            <p:ph idx="1"/>
          </p:nvPr>
        </p:nvSpPr>
        <p:spPr>
          <a:xfrm>
            <a:off x="677334" y="1499017"/>
            <a:ext cx="8596668" cy="4542346"/>
          </a:xfrm>
        </p:spPr>
        <p:txBody>
          <a:bodyPr>
            <a:normAutofit/>
          </a:bodyPr>
          <a:lstStyle/>
          <a:p>
            <a:pPr marL="0" indent="0">
              <a:buNone/>
            </a:pPr>
            <a:r>
              <a:rPr lang="en-US" sz="2400" dirty="0">
                <a:solidFill>
                  <a:schemeClr val="accent5">
                    <a:lumMod val="75000"/>
                  </a:schemeClr>
                </a:solidFill>
              </a:rPr>
              <a:t>Effective Strategies for Boosting Site and Page Speed</a:t>
            </a:r>
          </a:p>
          <a:p>
            <a:pPr>
              <a:buFont typeface="Wingdings" panose="05000000000000000000" pitchFamily="2" charset="2"/>
              <a:buChar char="Ø"/>
            </a:pPr>
            <a:r>
              <a:rPr lang="en-US" dirty="0"/>
              <a:t>Keywords should be targeted not only on the homepage but also on other pages to help increase the website’s ranking.</a:t>
            </a:r>
          </a:p>
          <a:p>
            <a:pPr>
              <a:buFont typeface="Wingdings" panose="05000000000000000000" pitchFamily="2" charset="2"/>
              <a:buChar char="Ø"/>
            </a:pPr>
            <a:r>
              <a:rPr lang="en-US" dirty="0"/>
              <a:t>JavaScript files should be minified to reduce their size and improve site performance.</a:t>
            </a:r>
          </a:p>
          <a:p>
            <a:pPr>
              <a:buFont typeface="Wingdings" panose="05000000000000000000" pitchFamily="2" charset="2"/>
              <a:buChar char="Ø"/>
            </a:pPr>
            <a:r>
              <a:rPr lang="en-US" dirty="0"/>
              <a:t>The page makes 29 requests. Since more than 20 requests can slow down loading times, minimize them to improve performance and user experience.</a:t>
            </a:r>
          </a:p>
          <a:p>
            <a:pPr>
              <a:buFont typeface="Wingdings" panose="05000000000000000000" pitchFamily="2" charset="2"/>
              <a:buChar char="Ø"/>
            </a:pPr>
            <a:r>
              <a:rPr lang="en-US" dirty="0"/>
              <a:t>Two H1 tags were found. For optimal SEO results, each page should have exactly one H1 tag to ensure proper hierarchy and better search engine visibility.</a:t>
            </a:r>
          </a:p>
          <a:p>
            <a:pPr>
              <a:buFont typeface="Wingdings" panose="05000000000000000000" pitchFamily="2" charset="2"/>
              <a:buChar char="Ø"/>
            </a:pPr>
            <a:r>
              <a:rPr lang="en-US" dirty="0"/>
              <a:t>The robots meta tag is missing. To improve search engine indexing and control how search engines interact with your page, it is recommended to include this Tag with the appropriate directives.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6686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29B0-8663-FBBF-0602-0E4980E43AF3}"/>
              </a:ext>
            </a:extLst>
          </p:cNvPr>
          <p:cNvSpPr>
            <a:spLocks noGrp="1"/>
          </p:cNvSpPr>
          <p:nvPr>
            <p:ph type="title"/>
          </p:nvPr>
        </p:nvSpPr>
        <p:spPr/>
        <p:txBody>
          <a:bodyPr/>
          <a:lstStyle/>
          <a:p>
            <a:r>
              <a:rPr lang="en-US" dirty="0">
                <a:solidFill>
                  <a:schemeClr val="accent5">
                    <a:lumMod val="75000"/>
                  </a:schemeClr>
                </a:solidFill>
              </a:rPr>
              <a:t>5. </a:t>
            </a:r>
            <a:r>
              <a:rPr lang="en-US" dirty="0"/>
              <a:t>Content Strategy:</a:t>
            </a:r>
            <a:endParaRPr lang="en-IN" dirty="0"/>
          </a:p>
        </p:txBody>
      </p:sp>
      <p:sp>
        <p:nvSpPr>
          <p:cNvPr id="3" name="Content Placeholder 2">
            <a:extLst>
              <a:ext uri="{FF2B5EF4-FFF2-40B4-BE49-F238E27FC236}">
                <a16:creationId xmlns:a16="http://schemas.microsoft.com/office/drawing/2014/main" id="{8AEE751F-6AFF-2E14-D8EC-0F2ADCCBC8B8}"/>
              </a:ext>
            </a:extLst>
          </p:cNvPr>
          <p:cNvSpPr>
            <a:spLocks noGrp="1"/>
          </p:cNvSpPr>
          <p:nvPr>
            <p:ph idx="1"/>
          </p:nvPr>
        </p:nvSpPr>
        <p:spPr>
          <a:xfrm>
            <a:off x="677334" y="1451429"/>
            <a:ext cx="8596668" cy="4589933"/>
          </a:xfrm>
        </p:spPr>
        <p:txBody>
          <a:bodyPr/>
          <a:lstStyle/>
          <a:p>
            <a:r>
              <a:rPr lang="en-US" b="1" dirty="0"/>
              <a:t>Whitepapers and E-books:</a:t>
            </a:r>
            <a:r>
              <a:rPr lang="en-US" dirty="0"/>
              <a:t> Offer downloadable resources on key topics such as digital transformation or AI in business. These can attract leads and improve SEO through additional traffic and engagement.</a:t>
            </a:r>
          </a:p>
          <a:p>
            <a:r>
              <a:rPr lang="en-US" b="1" dirty="0"/>
              <a:t>Webinars and Video Content:</a:t>
            </a:r>
            <a:r>
              <a:rPr lang="en-US" dirty="0"/>
              <a:t> Create and share video content and webinars on relevant topics. Optimize video titles, descriptions, and tags for SEO.</a:t>
            </a:r>
          </a:p>
          <a:p>
            <a:r>
              <a:rPr lang="en-US" b="1" dirty="0"/>
              <a:t>Industry News and Insights:</a:t>
            </a:r>
            <a:r>
              <a:rPr lang="en-US" dirty="0"/>
              <a:t> Regularly update the blog with the latest industry news, trends, and expert insights to engage visitors and attract organic traffic.</a:t>
            </a:r>
          </a:p>
          <a:p>
            <a:r>
              <a:rPr lang="en-US" b="1" dirty="0"/>
              <a:t>Client Success Stories:</a:t>
            </a:r>
            <a:r>
              <a:rPr lang="en-US" dirty="0"/>
              <a:t> Develop case studies and success stories highlighting how Cognizant’s solutions have benefited clients. This not only builds credibility but also attracts search traffic for industry-specific solutions.</a:t>
            </a:r>
          </a:p>
          <a:p>
            <a:endParaRPr lang="en-IN" dirty="0"/>
          </a:p>
        </p:txBody>
      </p:sp>
    </p:spTree>
    <p:extLst>
      <p:ext uri="{BB962C8B-B14F-4D97-AF65-F5344CB8AC3E}">
        <p14:creationId xmlns:p14="http://schemas.microsoft.com/office/powerpoint/2010/main" val="208725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3970-CF50-F525-74CC-C9F81B4CEA43}"/>
              </a:ext>
            </a:extLst>
          </p:cNvPr>
          <p:cNvSpPr>
            <a:spLocks noGrp="1"/>
          </p:cNvSpPr>
          <p:nvPr>
            <p:ph type="title"/>
          </p:nvPr>
        </p:nvSpPr>
        <p:spPr/>
        <p:txBody>
          <a:bodyPr/>
          <a:lstStyle/>
          <a:p>
            <a:r>
              <a:rPr lang="en-US" dirty="0">
                <a:solidFill>
                  <a:schemeClr val="accent5">
                    <a:lumMod val="75000"/>
                  </a:schemeClr>
                </a:solidFill>
              </a:rPr>
              <a:t>6.</a:t>
            </a:r>
            <a:r>
              <a:rPr lang="en-US" dirty="0"/>
              <a:t>Off-Page SEO:</a:t>
            </a:r>
            <a:endParaRPr lang="en-IN" dirty="0"/>
          </a:p>
        </p:txBody>
      </p:sp>
      <p:sp>
        <p:nvSpPr>
          <p:cNvPr id="3" name="Content Placeholder 2">
            <a:extLst>
              <a:ext uri="{FF2B5EF4-FFF2-40B4-BE49-F238E27FC236}">
                <a16:creationId xmlns:a16="http://schemas.microsoft.com/office/drawing/2014/main" id="{0FDC4202-495C-318D-566C-38D50FA4522B}"/>
              </a:ext>
            </a:extLst>
          </p:cNvPr>
          <p:cNvSpPr>
            <a:spLocks noGrp="1"/>
          </p:cNvSpPr>
          <p:nvPr>
            <p:ph idx="1"/>
          </p:nvPr>
        </p:nvSpPr>
        <p:spPr>
          <a:xfrm>
            <a:off x="677334" y="1553030"/>
            <a:ext cx="8596668" cy="3991428"/>
          </a:xfrm>
        </p:spPr>
        <p:txBody>
          <a:bodyPr/>
          <a:lstStyle/>
          <a:p>
            <a:r>
              <a:rPr lang="en-US" b="1" dirty="0"/>
              <a:t>Guest Blogging:</a:t>
            </a:r>
            <a:r>
              <a:rPr lang="en-US" dirty="0"/>
              <a:t> Write guest posts for reputable industry blogs and publications. This not only earns backlinks but also positions Cognizant as a thought leader in the tech and consulting space.</a:t>
            </a:r>
          </a:p>
          <a:p>
            <a:r>
              <a:rPr lang="en-US" b="1" dirty="0"/>
              <a:t>Influencer Collaboration:</a:t>
            </a:r>
            <a:r>
              <a:rPr lang="en-US" dirty="0"/>
              <a:t> Partner with industry influencers to create and share content. Influencers can drive traffic and provide valuable backlinks from their established platforms.</a:t>
            </a:r>
          </a:p>
          <a:p>
            <a:r>
              <a:rPr lang="en-US" b="1" dirty="0"/>
              <a:t>Content Gap Analysis:</a:t>
            </a:r>
            <a:r>
              <a:rPr lang="en-US" dirty="0"/>
              <a:t> Identify content gaps by reviewing competitors’ strategies. Create superior content to fill these gaps and attract backlinks and traffic.</a:t>
            </a:r>
          </a:p>
          <a:p>
            <a:r>
              <a:rPr lang="en-US" b="1" dirty="0"/>
              <a:t>Social Signals:</a:t>
            </a:r>
            <a:r>
              <a:rPr lang="en-US" dirty="0"/>
              <a:t> Encourage employees, partners, and satisfied clients to share and engage with your content. Social signals can indirectly influence SEO performance.</a:t>
            </a:r>
            <a:endParaRPr lang="en-IN" dirty="0"/>
          </a:p>
        </p:txBody>
      </p:sp>
    </p:spTree>
    <p:extLst>
      <p:ext uri="{BB962C8B-B14F-4D97-AF65-F5344CB8AC3E}">
        <p14:creationId xmlns:p14="http://schemas.microsoft.com/office/powerpoint/2010/main" val="6813495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TotalTime>
  <Words>950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SEO Audit</vt:lpstr>
      <vt:lpstr>Company Selection  </vt:lpstr>
      <vt:lpstr>Organizational Profile </vt:lpstr>
      <vt:lpstr>                Project Tasks 1.Initial audit:</vt:lpstr>
      <vt:lpstr>2.Keyword Research:  </vt:lpstr>
      <vt:lpstr>3.ON-Page SEO Optimization Audit</vt:lpstr>
      <vt:lpstr>4.Technical SEO(Homepage)  </vt:lpstr>
      <vt:lpstr>5. Content Strategy:</vt:lpstr>
      <vt:lpstr>6.Off-Page SEO:</vt:lpstr>
      <vt:lpstr>Project Outcomes:  1.Enhance On-Site SEO Elements: Based on the findings, focus on optimizing key on-site factors such as title tags, meta descriptions, header tags, and content to improve search engine visibility.  2. Execute a Comprehensive Link-Building Strategy: Formulate and apply a robust off-page SEO plan to acquire high-quality backlinks and increase brand recognition. This involves techniques such as guest posting, influencer collaborations, and social media outreach.  3. Develop a Strategic Content Plan: Create and implement a content strategy that includes targeted keyword integration to attract relevant traffic and boost search engine rankings.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Sathana Jaya Mary</dc:creator>
  <cp:lastModifiedBy>Sathana Jaya Mary</cp:lastModifiedBy>
  <cp:revision>1</cp:revision>
  <dcterms:created xsi:type="dcterms:W3CDTF">2024-08-18T06:53:27Z</dcterms:created>
  <dcterms:modified xsi:type="dcterms:W3CDTF">2024-08-20T11:12:44Z</dcterms:modified>
</cp:coreProperties>
</file>