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1"/>
  </p:notesMasterIdLst>
  <p:sldIdLst>
    <p:sldId id="259" r:id="rId5"/>
    <p:sldId id="281" r:id="rId6"/>
    <p:sldId id="309" r:id="rId7"/>
    <p:sldId id="296" r:id="rId8"/>
    <p:sldId id="308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8" autoAdjust="0"/>
  </p:normalViewPr>
  <p:slideViewPr>
    <p:cSldViewPr snapToGrid="0">
      <p:cViewPr varScale="1">
        <p:scale>
          <a:sx n="71" d="100"/>
          <a:sy n="71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D289A6-6DC9-4ADF-BDC4-FE9B62AE383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994C0C2-ACCB-40DA-83B3-31604FE406D4}">
      <dgm:prSet phldrT="[Text]"/>
      <dgm:spPr/>
      <dgm:t>
        <a:bodyPr/>
        <a:lstStyle/>
        <a:p>
          <a:r>
            <a:rPr lang="en-IN" dirty="0"/>
            <a:t>Data set from  the website</a:t>
          </a:r>
        </a:p>
      </dgm:t>
    </dgm:pt>
    <dgm:pt modelId="{C50AD7D0-13E2-46E8-BFFF-BE244107E3EB}" type="parTrans" cxnId="{0DF02C5E-10E5-4158-8F69-9D30F6DDCFB3}">
      <dgm:prSet/>
      <dgm:spPr/>
      <dgm:t>
        <a:bodyPr/>
        <a:lstStyle/>
        <a:p>
          <a:endParaRPr lang="en-IN"/>
        </a:p>
      </dgm:t>
    </dgm:pt>
    <dgm:pt modelId="{AE8F2FC2-E60C-4268-BE11-A395102EC27C}" type="sibTrans" cxnId="{0DF02C5E-10E5-4158-8F69-9D30F6DDCFB3}">
      <dgm:prSet/>
      <dgm:spPr/>
      <dgm:t>
        <a:bodyPr/>
        <a:lstStyle/>
        <a:p>
          <a:endParaRPr lang="en-IN"/>
        </a:p>
      </dgm:t>
    </dgm:pt>
    <dgm:pt modelId="{9737F98D-8394-4DB3-8F57-A75A2AEC9F8E}">
      <dgm:prSet phldrT="[Text]"/>
      <dgm:spPr/>
      <dgm:t>
        <a:bodyPr/>
        <a:lstStyle/>
        <a:p>
          <a:r>
            <a:rPr lang="en-IN" dirty="0"/>
            <a:t>Download the data and push it into GitHub.</a:t>
          </a:r>
        </a:p>
      </dgm:t>
    </dgm:pt>
    <dgm:pt modelId="{C137BD76-9F7B-4FC2-8184-20D8E7CD572B}" type="parTrans" cxnId="{D979E304-49A3-43AA-8ECF-503D94B35F96}">
      <dgm:prSet/>
      <dgm:spPr/>
      <dgm:t>
        <a:bodyPr/>
        <a:lstStyle/>
        <a:p>
          <a:endParaRPr lang="en-IN"/>
        </a:p>
      </dgm:t>
    </dgm:pt>
    <dgm:pt modelId="{DE6C9F86-003D-4B15-BE96-F9922871B1D8}" type="sibTrans" cxnId="{D979E304-49A3-43AA-8ECF-503D94B35F96}">
      <dgm:prSet/>
      <dgm:spPr/>
      <dgm:t>
        <a:bodyPr/>
        <a:lstStyle/>
        <a:p>
          <a:endParaRPr lang="en-IN"/>
        </a:p>
      </dgm:t>
    </dgm:pt>
    <dgm:pt modelId="{2CDCD01C-B1C8-41F3-9EB6-A33D7E03E7FE}">
      <dgm:prSet phldrT="[Text]"/>
      <dgm:spPr/>
      <dgm:t>
        <a:bodyPr/>
        <a:lstStyle/>
        <a:p>
          <a:r>
            <a:rPr lang="en-IN" dirty="0"/>
            <a:t>Pre-processing</a:t>
          </a:r>
        </a:p>
      </dgm:t>
    </dgm:pt>
    <dgm:pt modelId="{06C84945-AA79-4AEB-AE39-5EE7CAA2A217}" type="parTrans" cxnId="{F4F01776-D3F7-42A0-97D8-C4D6E747ACDD}">
      <dgm:prSet/>
      <dgm:spPr/>
      <dgm:t>
        <a:bodyPr/>
        <a:lstStyle/>
        <a:p>
          <a:endParaRPr lang="en-IN"/>
        </a:p>
      </dgm:t>
    </dgm:pt>
    <dgm:pt modelId="{8378E16C-2814-4BB5-A7CA-F34CC80F5A80}" type="sibTrans" cxnId="{F4F01776-D3F7-42A0-97D8-C4D6E747ACDD}">
      <dgm:prSet/>
      <dgm:spPr/>
      <dgm:t>
        <a:bodyPr/>
        <a:lstStyle/>
        <a:p>
          <a:endParaRPr lang="en-IN"/>
        </a:p>
      </dgm:t>
    </dgm:pt>
    <dgm:pt modelId="{D56C44C0-9E89-4CDD-BC62-6F0167A4678D}">
      <dgm:prSet phldrT="[Text]"/>
      <dgm:spPr/>
      <dgm:t>
        <a:bodyPr/>
        <a:lstStyle/>
        <a:p>
          <a:r>
            <a:rPr lang="en-IN" dirty="0"/>
            <a:t>NLP is used to pre-process the data and word cloud is used .</a:t>
          </a:r>
        </a:p>
      </dgm:t>
    </dgm:pt>
    <dgm:pt modelId="{18EC7605-30B7-47A5-845E-34012CC444D9}" type="parTrans" cxnId="{6C80DFAE-BDAE-470B-A4D7-EF0475F823D4}">
      <dgm:prSet/>
      <dgm:spPr/>
      <dgm:t>
        <a:bodyPr/>
        <a:lstStyle/>
        <a:p>
          <a:endParaRPr lang="en-IN"/>
        </a:p>
      </dgm:t>
    </dgm:pt>
    <dgm:pt modelId="{346E1536-FD98-4645-9BD6-41F554B2A0BB}" type="sibTrans" cxnId="{6C80DFAE-BDAE-470B-A4D7-EF0475F823D4}">
      <dgm:prSet/>
      <dgm:spPr/>
      <dgm:t>
        <a:bodyPr/>
        <a:lstStyle/>
        <a:p>
          <a:endParaRPr lang="en-IN"/>
        </a:p>
      </dgm:t>
    </dgm:pt>
    <dgm:pt modelId="{EBFAD93F-7B50-490B-AA9C-9C54E1F998C2}">
      <dgm:prSet phldrT="[Text]"/>
      <dgm:spPr/>
      <dgm:t>
        <a:bodyPr/>
        <a:lstStyle/>
        <a:p>
          <a:r>
            <a:rPr lang="en-IN" dirty="0"/>
            <a:t>Model creation and evaluation</a:t>
          </a:r>
        </a:p>
      </dgm:t>
    </dgm:pt>
    <dgm:pt modelId="{6497E8C5-DEC5-4B1B-A456-4484A77B643D}" type="parTrans" cxnId="{AC169CE1-2A99-43B7-8786-C03DE8BDD7B9}">
      <dgm:prSet/>
      <dgm:spPr/>
      <dgm:t>
        <a:bodyPr/>
        <a:lstStyle/>
        <a:p>
          <a:endParaRPr lang="en-IN"/>
        </a:p>
      </dgm:t>
    </dgm:pt>
    <dgm:pt modelId="{4EA0D969-08C8-467C-AA5E-2A905B4F4535}" type="sibTrans" cxnId="{AC169CE1-2A99-43B7-8786-C03DE8BDD7B9}">
      <dgm:prSet/>
      <dgm:spPr/>
      <dgm:t>
        <a:bodyPr/>
        <a:lstStyle/>
        <a:p>
          <a:endParaRPr lang="en-IN"/>
        </a:p>
      </dgm:t>
    </dgm:pt>
    <dgm:pt modelId="{108CBBC6-D1CB-4044-B486-6F7E24A6215F}">
      <dgm:prSet phldrT="[Text]"/>
      <dgm:spPr/>
      <dgm:t>
        <a:bodyPr/>
        <a:lstStyle/>
        <a:p>
          <a:r>
            <a:rPr lang="en-IN" dirty="0"/>
            <a:t>Classification models are created.</a:t>
          </a:r>
        </a:p>
      </dgm:t>
    </dgm:pt>
    <dgm:pt modelId="{2BB3E553-450E-4F08-A039-5B8705319E7C}" type="parTrans" cxnId="{0B5FE9ED-B806-4019-9909-9E801FC6BC1E}">
      <dgm:prSet/>
      <dgm:spPr/>
      <dgm:t>
        <a:bodyPr/>
        <a:lstStyle/>
        <a:p>
          <a:endParaRPr lang="en-IN"/>
        </a:p>
      </dgm:t>
    </dgm:pt>
    <dgm:pt modelId="{B81C3C53-D6F6-42CB-BFAA-041589B8380D}" type="sibTrans" cxnId="{0B5FE9ED-B806-4019-9909-9E801FC6BC1E}">
      <dgm:prSet/>
      <dgm:spPr/>
      <dgm:t>
        <a:bodyPr/>
        <a:lstStyle/>
        <a:p>
          <a:endParaRPr lang="en-IN"/>
        </a:p>
      </dgm:t>
    </dgm:pt>
    <dgm:pt modelId="{DBBC00BB-B5C8-42C0-9508-60A567BA2B6C}">
      <dgm:prSet phldrT="[Text]"/>
      <dgm:spPr/>
      <dgm:t>
        <a:bodyPr/>
        <a:lstStyle/>
        <a:p>
          <a:r>
            <a:rPr lang="en-IN" dirty="0"/>
            <a:t>Tweets are classified as </a:t>
          </a:r>
          <a:r>
            <a:rPr lang="en-IN" dirty="0">
              <a:solidFill>
                <a:srgbClr val="FF0000"/>
              </a:solidFill>
            </a:rPr>
            <a:t>offensive </a:t>
          </a:r>
          <a:r>
            <a:rPr lang="en-IN" dirty="0"/>
            <a:t>or </a:t>
          </a:r>
          <a:r>
            <a:rPr lang="en-IN" dirty="0">
              <a:solidFill>
                <a:srgbClr val="FF0000"/>
              </a:solidFill>
            </a:rPr>
            <a:t>no hate and offensive</a:t>
          </a:r>
          <a:r>
            <a:rPr lang="en-IN" dirty="0"/>
            <a:t> or </a:t>
          </a:r>
          <a:r>
            <a:rPr lang="en-IN" dirty="0">
              <a:solidFill>
                <a:srgbClr val="FF0000"/>
              </a:solidFill>
            </a:rPr>
            <a:t>hate speech</a:t>
          </a:r>
          <a:r>
            <a:rPr lang="en-IN" dirty="0"/>
            <a:t> on the basis of count.</a:t>
          </a:r>
        </a:p>
      </dgm:t>
    </dgm:pt>
    <dgm:pt modelId="{BBF20CAA-F7C6-4F24-9CCA-D426A6B2E618}" type="parTrans" cxnId="{28FD3095-BC72-4CF3-A014-C402D440AFD1}">
      <dgm:prSet/>
      <dgm:spPr/>
      <dgm:t>
        <a:bodyPr/>
        <a:lstStyle/>
        <a:p>
          <a:endParaRPr lang="en-IN"/>
        </a:p>
      </dgm:t>
    </dgm:pt>
    <dgm:pt modelId="{3E638AB6-C26E-4572-8B8E-395755C330AC}" type="sibTrans" cxnId="{28FD3095-BC72-4CF3-A014-C402D440AFD1}">
      <dgm:prSet/>
      <dgm:spPr/>
      <dgm:t>
        <a:bodyPr/>
        <a:lstStyle/>
        <a:p>
          <a:endParaRPr lang="en-IN"/>
        </a:p>
      </dgm:t>
    </dgm:pt>
    <dgm:pt modelId="{76E9AD09-5517-4A0E-9545-95383683AC9A}">
      <dgm:prSet phldrT="[Text]"/>
      <dgm:spPr/>
      <dgm:t>
        <a:bodyPr/>
        <a:lstStyle/>
        <a:p>
          <a:r>
            <a:rPr lang="en-IN" dirty="0"/>
            <a:t>Evaluation of different models are  done  on the basis of score.</a:t>
          </a:r>
        </a:p>
      </dgm:t>
    </dgm:pt>
    <dgm:pt modelId="{BD93E484-3952-4E6C-AD4E-AA0B7EDB59C5}" type="parTrans" cxnId="{EFBCC0CD-5899-4213-B427-2CCE7A846B1B}">
      <dgm:prSet/>
      <dgm:spPr/>
      <dgm:t>
        <a:bodyPr/>
        <a:lstStyle/>
        <a:p>
          <a:endParaRPr lang="en-IN"/>
        </a:p>
      </dgm:t>
    </dgm:pt>
    <dgm:pt modelId="{75C831F5-98D9-484F-8B5B-11D2314F86B5}" type="sibTrans" cxnId="{EFBCC0CD-5899-4213-B427-2CCE7A846B1B}">
      <dgm:prSet/>
      <dgm:spPr/>
      <dgm:t>
        <a:bodyPr/>
        <a:lstStyle/>
        <a:p>
          <a:endParaRPr lang="en-IN"/>
        </a:p>
      </dgm:t>
    </dgm:pt>
    <dgm:pt modelId="{CA5E89D3-CB5A-4A05-831C-9D3E550A6302}">
      <dgm:prSet phldrT="[Text]"/>
      <dgm:spPr/>
      <dgm:t>
        <a:bodyPr/>
        <a:lstStyle/>
        <a:p>
          <a:r>
            <a:rPr lang="en-IN" dirty="0"/>
            <a:t>Columns class is used in labelling the tweets</a:t>
          </a:r>
        </a:p>
      </dgm:t>
    </dgm:pt>
    <dgm:pt modelId="{6A16BED3-D8AD-425C-9E2E-7F826F92713E}" type="parTrans" cxnId="{14798C6E-1334-43E2-BF66-6AA7AC19E478}">
      <dgm:prSet/>
      <dgm:spPr/>
      <dgm:t>
        <a:bodyPr/>
        <a:lstStyle/>
        <a:p>
          <a:endParaRPr lang="en-IN"/>
        </a:p>
      </dgm:t>
    </dgm:pt>
    <dgm:pt modelId="{65CBA565-C628-4ED8-B53F-FCB3CFFC975A}" type="sibTrans" cxnId="{14798C6E-1334-43E2-BF66-6AA7AC19E478}">
      <dgm:prSet/>
      <dgm:spPr/>
      <dgm:t>
        <a:bodyPr/>
        <a:lstStyle/>
        <a:p>
          <a:endParaRPr lang="en-IN"/>
        </a:p>
      </dgm:t>
    </dgm:pt>
    <dgm:pt modelId="{67BF1576-603E-483F-8730-D33966324AB0}" type="pres">
      <dgm:prSet presAssocID="{4AD289A6-6DC9-4ADF-BDC4-FE9B62AE3837}" presName="CompostProcess" presStyleCnt="0">
        <dgm:presLayoutVars>
          <dgm:dir/>
          <dgm:resizeHandles val="exact"/>
        </dgm:presLayoutVars>
      </dgm:prSet>
      <dgm:spPr/>
    </dgm:pt>
    <dgm:pt modelId="{49B0DFE7-0ABC-467F-9815-9CFE65338162}" type="pres">
      <dgm:prSet presAssocID="{4AD289A6-6DC9-4ADF-BDC4-FE9B62AE3837}" presName="arrow" presStyleLbl="bgShp" presStyleIdx="0" presStyleCnt="1"/>
      <dgm:spPr/>
    </dgm:pt>
    <dgm:pt modelId="{36E9466F-6EF4-4898-8B3D-6FB7258E0F0F}" type="pres">
      <dgm:prSet presAssocID="{4AD289A6-6DC9-4ADF-BDC4-FE9B62AE3837}" presName="linearProcess" presStyleCnt="0"/>
      <dgm:spPr/>
    </dgm:pt>
    <dgm:pt modelId="{C5BC9999-080A-4F28-B0C1-5914DC55DDA0}" type="pres">
      <dgm:prSet presAssocID="{4994C0C2-ACCB-40DA-83B3-31604FE406D4}" presName="textNode" presStyleLbl="node1" presStyleIdx="0" presStyleCnt="3">
        <dgm:presLayoutVars>
          <dgm:bulletEnabled val="1"/>
        </dgm:presLayoutVars>
      </dgm:prSet>
      <dgm:spPr/>
    </dgm:pt>
    <dgm:pt modelId="{3981AC2F-A971-4C44-B019-725AFE8CDF07}" type="pres">
      <dgm:prSet presAssocID="{AE8F2FC2-E60C-4268-BE11-A395102EC27C}" presName="sibTrans" presStyleCnt="0"/>
      <dgm:spPr/>
    </dgm:pt>
    <dgm:pt modelId="{88759C24-37CC-4802-8885-14274EA93A58}" type="pres">
      <dgm:prSet presAssocID="{2CDCD01C-B1C8-41F3-9EB6-A33D7E03E7FE}" presName="textNode" presStyleLbl="node1" presStyleIdx="1" presStyleCnt="3">
        <dgm:presLayoutVars>
          <dgm:bulletEnabled val="1"/>
        </dgm:presLayoutVars>
      </dgm:prSet>
      <dgm:spPr/>
    </dgm:pt>
    <dgm:pt modelId="{F830AF00-2819-4A3E-AB98-602BAD1425FD}" type="pres">
      <dgm:prSet presAssocID="{8378E16C-2814-4BB5-A7CA-F34CC80F5A80}" presName="sibTrans" presStyleCnt="0"/>
      <dgm:spPr/>
    </dgm:pt>
    <dgm:pt modelId="{A5CB0FCF-D4A9-485B-8678-2BFE39365E05}" type="pres">
      <dgm:prSet presAssocID="{EBFAD93F-7B50-490B-AA9C-9C54E1F998C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979E304-49A3-43AA-8ECF-503D94B35F96}" srcId="{4994C0C2-ACCB-40DA-83B3-31604FE406D4}" destId="{9737F98D-8394-4DB3-8F57-A75A2AEC9F8E}" srcOrd="0" destOrd="0" parTransId="{C137BD76-9F7B-4FC2-8184-20D8E7CD572B}" sibTransId="{DE6C9F86-003D-4B15-BE96-F9922871B1D8}"/>
    <dgm:cxn modelId="{D3CA4131-30D9-40C5-A2F4-0369A9490D55}" type="presOf" srcId="{76E9AD09-5517-4A0E-9545-95383683AC9A}" destId="{A5CB0FCF-D4A9-485B-8678-2BFE39365E05}" srcOrd="0" destOrd="2" presId="urn:microsoft.com/office/officeart/2005/8/layout/hProcess9"/>
    <dgm:cxn modelId="{1912D234-EE4A-46AA-B56A-053C4A2EE817}" type="presOf" srcId="{9737F98D-8394-4DB3-8F57-A75A2AEC9F8E}" destId="{C5BC9999-080A-4F28-B0C1-5914DC55DDA0}" srcOrd="0" destOrd="1" presId="urn:microsoft.com/office/officeart/2005/8/layout/hProcess9"/>
    <dgm:cxn modelId="{6FC1253F-5397-40C8-A695-691F193B7109}" type="presOf" srcId="{108CBBC6-D1CB-4044-B486-6F7E24A6215F}" destId="{A5CB0FCF-D4A9-485B-8678-2BFE39365E05}" srcOrd="0" destOrd="1" presId="urn:microsoft.com/office/officeart/2005/8/layout/hProcess9"/>
    <dgm:cxn modelId="{B405393F-D815-4458-89C5-EBFC74B954BB}" type="presOf" srcId="{EBFAD93F-7B50-490B-AA9C-9C54E1F998C2}" destId="{A5CB0FCF-D4A9-485B-8678-2BFE39365E05}" srcOrd="0" destOrd="0" presId="urn:microsoft.com/office/officeart/2005/8/layout/hProcess9"/>
    <dgm:cxn modelId="{0DF02C5E-10E5-4158-8F69-9D30F6DDCFB3}" srcId="{4AD289A6-6DC9-4ADF-BDC4-FE9B62AE3837}" destId="{4994C0C2-ACCB-40DA-83B3-31604FE406D4}" srcOrd="0" destOrd="0" parTransId="{C50AD7D0-13E2-46E8-BFFF-BE244107E3EB}" sibTransId="{AE8F2FC2-E60C-4268-BE11-A395102EC27C}"/>
    <dgm:cxn modelId="{98593642-1578-4748-AC89-DC02A2667113}" type="presOf" srcId="{D56C44C0-9E89-4CDD-BC62-6F0167A4678D}" destId="{88759C24-37CC-4802-8885-14274EA93A58}" srcOrd="0" destOrd="1" presId="urn:microsoft.com/office/officeart/2005/8/layout/hProcess9"/>
    <dgm:cxn modelId="{14798C6E-1334-43E2-BF66-6AA7AC19E478}" srcId="{4994C0C2-ACCB-40DA-83B3-31604FE406D4}" destId="{CA5E89D3-CB5A-4A05-831C-9D3E550A6302}" srcOrd="1" destOrd="0" parTransId="{6A16BED3-D8AD-425C-9E2E-7F826F92713E}" sibTransId="{65CBA565-C628-4ED8-B53F-FCB3CFFC975A}"/>
    <dgm:cxn modelId="{F4F01776-D3F7-42A0-97D8-C4D6E747ACDD}" srcId="{4AD289A6-6DC9-4ADF-BDC4-FE9B62AE3837}" destId="{2CDCD01C-B1C8-41F3-9EB6-A33D7E03E7FE}" srcOrd="1" destOrd="0" parTransId="{06C84945-AA79-4AEB-AE39-5EE7CAA2A217}" sibTransId="{8378E16C-2814-4BB5-A7CA-F34CC80F5A80}"/>
    <dgm:cxn modelId="{66080E79-1C61-4367-8FBB-4FDC384424B6}" type="presOf" srcId="{4AD289A6-6DC9-4ADF-BDC4-FE9B62AE3837}" destId="{67BF1576-603E-483F-8730-D33966324AB0}" srcOrd="0" destOrd="0" presId="urn:microsoft.com/office/officeart/2005/8/layout/hProcess9"/>
    <dgm:cxn modelId="{D41E4E7F-1C7F-4FE6-97A1-0ED2B518C621}" type="presOf" srcId="{2CDCD01C-B1C8-41F3-9EB6-A33D7E03E7FE}" destId="{88759C24-37CC-4802-8885-14274EA93A58}" srcOrd="0" destOrd="0" presId="urn:microsoft.com/office/officeart/2005/8/layout/hProcess9"/>
    <dgm:cxn modelId="{28FD3095-BC72-4CF3-A014-C402D440AFD1}" srcId="{2CDCD01C-B1C8-41F3-9EB6-A33D7E03E7FE}" destId="{DBBC00BB-B5C8-42C0-9508-60A567BA2B6C}" srcOrd="1" destOrd="0" parTransId="{BBF20CAA-F7C6-4F24-9CCA-D426A6B2E618}" sibTransId="{3E638AB6-C26E-4572-8B8E-395755C330AC}"/>
    <dgm:cxn modelId="{6C80DFAE-BDAE-470B-A4D7-EF0475F823D4}" srcId="{2CDCD01C-B1C8-41F3-9EB6-A33D7E03E7FE}" destId="{D56C44C0-9E89-4CDD-BC62-6F0167A4678D}" srcOrd="0" destOrd="0" parTransId="{18EC7605-30B7-47A5-845E-34012CC444D9}" sibTransId="{346E1536-FD98-4645-9BD6-41F554B2A0BB}"/>
    <dgm:cxn modelId="{EFBCC0CD-5899-4213-B427-2CCE7A846B1B}" srcId="{EBFAD93F-7B50-490B-AA9C-9C54E1F998C2}" destId="{76E9AD09-5517-4A0E-9545-95383683AC9A}" srcOrd="1" destOrd="0" parTransId="{BD93E484-3952-4E6C-AD4E-AA0B7EDB59C5}" sibTransId="{75C831F5-98D9-484F-8B5B-11D2314F86B5}"/>
    <dgm:cxn modelId="{AC169CE1-2A99-43B7-8786-C03DE8BDD7B9}" srcId="{4AD289A6-6DC9-4ADF-BDC4-FE9B62AE3837}" destId="{EBFAD93F-7B50-490B-AA9C-9C54E1F998C2}" srcOrd="2" destOrd="0" parTransId="{6497E8C5-DEC5-4B1B-A456-4484A77B643D}" sibTransId="{4EA0D969-08C8-467C-AA5E-2A905B4F4535}"/>
    <dgm:cxn modelId="{8C516CE5-F4CA-4CA0-854E-FAABD7FA756E}" type="presOf" srcId="{CA5E89D3-CB5A-4A05-831C-9D3E550A6302}" destId="{C5BC9999-080A-4F28-B0C1-5914DC55DDA0}" srcOrd="0" destOrd="2" presId="urn:microsoft.com/office/officeart/2005/8/layout/hProcess9"/>
    <dgm:cxn modelId="{0B5FE9ED-B806-4019-9909-9E801FC6BC1E}" srcId="{EBFAD93F-7B50-490B-AA9C-9C54E1F998C2}" destId="{108CBBC6-D1CB-4044-B486-6F7E24A6215F}" srcOrd="0" destOrd="0" parTransId="{2BB3E553-450E-4F08-A039-5B8705319E7C}" sibTransId="{B81C3C53-D6F6-42CB-BFAA-041589B8380D}"/>
    <dgm:cxn modelId="{23D65EF7-6EFC-453C-A505-A20CECA1F012}" type="presOf" srcId="{DBBC00BB-B5C8-42C0-9508-60A567BA2B6C}" destId="{88759C24-37CC-4802-8885-14274EA93A58}" srcOrd="0" destOrd="2" presId="urn:microsoft.com/office/officeart/2005/8/layout/hProcess9"/>
    <dgm:cxn modelId="{A390ECFC-753B-4662-9E36-40B4B00CBEE3}" type="presOf" srcId="{4994C0C2-ACCB-40DA-83B3-31604FE406D4}" destId="{C5BC9999-080A-4F28-B0C1-5914DC55DDA0}" srcOrd="0" destOrd="0" presId="urn:microsoft.com/office/officeart/2005/8/layout/hProcess9"/>
    <dgm:cxn modelId="{A2989D27-0B58-4A4F-A4CE-E7261BEFB942}" type="presParOf" srcId="{67BF1576-603E-483F-8730-D33966324AB0}" destId="{49B0DFE7-0ABC-467F-9815-9CFE65338162}" srcOrd="0" destOrd="0" presId="urn:microsoft.com/office/officeart/2005/8/layout/hProcess9"/>
    <dgm:cxn modelId="{DE66A21C-9737-40E1-B06E-D39DF1B06D89}" type="presParOf" srcId="{67BF1576-603E-483F-8730-D33966324AB0}" destId="{36E9466F-6EF4-4898-8B3D-6FB7258E0F0F}" srcOrd="1" destOrd="0" presId="urn:microsoft.com/office/officeart/2005/8/layout/hProcess9"/>
    <dgm:cxn modelId="{574BB314-879F-4C17-987D-1FF23B08C7D8}" type="presParOf" srcId="{36E9466F-6EF4-4898-8B3D-6FB7258E0F0F}" destId="{C5BC9999-080A-4F28-B0C1-5914DC55DDA0}" srcOrd="0" destOrd="0" presId="urn:microsoft.com/office/officeart/2005/8/layout/hProcess9"/>
    <dgm:cxn modelId="{8448CEA5-C136-4861-85C4-384657B762BB}" type="presParOf" srcId="{36E9466F-6EF4-4898-8B3D-6FB7258E0F0F}" destId="{3981AC2F-A971-4C44-B019-725AFE8CDF07}" srcOrd="1" destOrd="0" presId="urn:microsoft.com/office/officeart/2005/8/layout/hProcess9"/>
    <dgm:cxn modelId="{D9352087-F293-4E2B-9688-00FA62DCA75A}" type="presParOf" srcId="{36E9466F-6EF4-4898-8B3D-6FB7258E0F0F}" destId="{88759C24-37CC-4802-8885-14274EA93A58}" srcOrd="2" destOrd="0" presId="urn:microsoft.com/office/officeart/2005/8/layout/hProcess9"/>
    <dgm:cxn modelId="{EB96910B-2C36-4719-AA34-1888032106BE}" type="presParOf" srcId="{36E9466F-6EF4-4898-8B3D-6FB7258E0F0F}" destId="{F830AF00-2819-4A3E-AB98-602BAD1425FD}" srcOrd="3" destOrd="0" presId="urn:microsoft.com/office/officeart/2005/8/layout/hProcess9"/>
    <dgm:cxn modelId="{1A77BD1F-8ED2-4202-99F4-96D9A80B7DEA}" type="presParOf" srcId="{36E9466F-6EF4-4898-8B3D-6FB7258E0F0F}" destId="{A5CB0FCF-D4A9-485B-8678-2BFE39365E0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0DFE7-0ABC-467F-9815-9CFE65338162}">
      <dsp:nvSpPr>
        <dsp:cNvPr id="0" name=""/>
        <dsp:cNvSpPr/>
      </dsp:nvSpPr>
      <dsp:spPr>
        <a:xfrm>
          <a:off x="643266" y="0"/>
          <a:ext cx="7290355" cy="453165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C9999-080A-4F28-B0C1-5914DC55DDA0}">
      <dsp:nvSpPr>
        <dsp:cNvPr id="0" name=""/>
        <dsp:cNvSpPr/>
      </dsp:nvSpPr>
      <dsp:spPr>
        <a:xfrm>
          <a:off x="9213" y="1359497"/>
          <a:ext cx="2760686" cy="18126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Data set from  the website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Download the data and push it into GitHub.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Columns class is used in labelling the tweets</a:t>
          </a:r>
        </a:p>
      </dsp:txBody>
      <dsp:txXfrm>
        <a:off x="97700" y="1447984"/>
        <a:ext cx="2583712" cy="1635689"/>
      </dsp:txXfrm>
    </dsp:sp>
    <dsp:sp modelId="{88759C24-37CC-4802-8885-14274EA93A58}">
      <dsp:nvSpPr>
        <dsp:cNvPr id="0" name=""/>
        <dsp:cNvSpPr/>
      </dsp:nvSpPr>
      <dsp:spPr>
        <a:xfrm>
          <a:off x="2908101" y="1359497"/>
          <a:ext cx="2760686" cy="18126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Pre-processing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NLP is used to pre-process the data and word cloud is used 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Tweets are classified as </a:t>
          </a:r>
          <a:r>
            <a:rPr lang="en-IN" sz="1400" kern="1200" dirty="0">
              <a:solidFill>
                <a:srgbClr val="FF0000"/>
              </a:solidFill>
            </a:rPr>
            <a:t>offensive </a:t>
          </a:r>
          <a:r>
            <a:rPr lang="en-IN" sz="1400" kern="1200" dirty="0"/>
            <a:t>or </a:t>
          </a:r>
          <a:r>
            <a:rPr lang="en-IN" sz="1400" kern="1200" dirty="0">
              <a:solidFill>
                <a:srgbClr val="FF0000"/>
              </a:solidFill>
            </a:rPr>
            <a:t>no hate and offensive</a:t>
          </a:r>
          <a:r>
            <a:rPr lang="en-IN" sz="1400" kern="1200" dirty="0"/>
            <a:t> or </a:t>
          </a:r>
          <a:r>
            <a:rPr lang="en-IN" sz="1400" kern="1200" dirty="0">
              <a:solidFill>
                <a:srgbClr val="FF0000"/>
              </a:solidFill>
            </a:rPr>
            <a:t>hate speech</a:t>
          </a:r>
          <a:r>
            <a:rPr lang="en-IN" sz="1400" kern="1200" dirty="0"/>
            <a:t> on the basis of count.</a:t>
          </a:r>
        </a:p>
      </dsp:txBody>
      <dsp:txXfrm>
        <a:off x="2996588" y="1447984"/>
        <a:ext cx="2583712" cy="1635689"/>
      </dsp:txXfrm>
    </dsp:sp>
    <dsp:sp modelId="{A5CB0FCF-D4A9-485B-8678-2BFE39365E05}">
      <dsp:nvSpPr>
        <dsp:cNvPr id="0" name=""/>
        <dsp:cNvSpPr/>
      </dsp:nvSpPr>
      <dsp:spPr>
        <a:xfrm>
          <a:off x="5806989" y="1359497"/>
          <a:ext cx="2760686" cy="18126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Model creation and evaluation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Classification models are created.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Evaluation of different models are  done  on the basis of score.</a:t>
          </a:r>
        </a:p>
      </dsp:txBody>
      <dsp:txXfrm>
        <a:off x="5895476" y="1447984"/>
        <a:ext cx="2583712" cy="1635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anchor="b">
            <a:norm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athanaR/capstone-project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>
            <a:normAutofit/>
          </a:bodyPr>
          <a:lstStyle/>
          <a:p>
            <a:r>
              <a:rPr lang="en-US" dirty="0"/>
              <a:t>Twitter hate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538" y="4240213"/>
            <a:ext cx="3497262" cy="1801812"/>
          </a:xfrm>
        </p:spPr>
        <p:txBody>
          <a:bodyPr/>
          <a:lstStyle/>
          <a:p>
            <a:r>
              <a:rPr lang="en-US" dirty="0"/>
              <a:t>Sathana Ramesh 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C46DA18-E22C-8E45-6211-7EFCFB4535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1657" t="4447" r="1657"/>
          <a:stretch/>
        </p:blipFill>
        <p:spPr>
          <a:xfrm>
            <a:off x="2623279" y="0"/>
            <a:ext cx="9568721" cy="6858000"/>
          </a:xfrm>
        </p:spPr>
      </p:pic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/>
          <a:lstStyle/>
          <a:p>
            <a:r>
              <a:rPr lang="en-US" sz="4000" dirty="0"/>
              <a:t>Objective</a:t>
            </a:r>
            <a:r>
              <a:rPr lang="en-US" dirty="0"/>
              <a:t>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6715-277D-4042-B401-03CD007D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32" y="1420906"/>
            <a:ext cx="3794512" cy="5797237"/>
          </a:xfrm>
        </p:spPr>
        <p:txBody>
          <a:bodyPr/>
          <a:lstStyle/>
          <a:p>
            <a:pPr marL="0" indent="0" algn="just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Natural Language Processing Problem where Sentiment Analysis is done by Classifying the tweets by machine learning models for classification, text mining, text analysis, data analysis and data visualization as 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OFFENSIVE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or 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NO HATE AND OFFENSIVE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or 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HATE SPEECH 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F07F2C9-B12E-4D08-B90F-5E6AA68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01EECD5-B798-4572-EF7B-2575C0E388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185" r="1395"/>
          <a:stretch/>
        </p:blipFill>
        <p:spPr>
          <a:xfrm>
            <a:off x="6096000" y="93997"/>
            <a:ext cx="4968888" cy="3429000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9C097DC-893E-9930-7DF1-4476E3E168C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-643" t="-1316" r="755" b="1316"/>
          <a:stretch/>
        </p:blipFill>
        <p:spPr>
          <a:xfrm>
            <a:off x="5746403" y="3269297"/>
            <a:ext cx="5963651" cy="3342749"/>
          </a:xfrm>
        </p:spPr>
      </p:pic>
    </p:spTree>
    <p:extLst>
      <p:ext uri="{BB962C8B-B14F-4D97-AF65-F5344CB8AC3E}">
        <p14:creationId xmlns:p14="http://schemas.microsoft.com/office/powerpoint/2010/main" val="297629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B7DCE3-A62E-497E-8A96-DF8D1A49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6" y="93997"/>
            <a:ext cx="9906000" cy="1382156"/>
          </a:xfrm>
        </p:spPr>
        <p:txBody>
          <a:bodyPr>
            <a:normAutofit/>
          </a:bodyPr>
          <a:lstStyle/>
          <a:p>
            <a:r>
              <a:rPr lang="en-US" sz="2400" dirty="0"/>
              <a:t>Flow chart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B3C1C-0A06-4533-8DA4-50514E5F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A4C2F-12B6-403A-AAD2-73AC2A19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8EAF4-7E41-4FEA-B534-06CE088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B65146E-5672-B3CB-068A-308D3D30E9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855621"/>
              </p:ext>
            </p:extLst>
          </p:nvPr>
        </p:nvGraphicFramePr>
        <p:xfrm>
          <a:off x="1990164" y="1304365"/>
          <a:ext cx="8576889" cy="4531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263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BD91-A502-4CE9-B6CB-FBA31C81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EA1C-DE10-4AAF-865D-450C0AEE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40735B-47DB-1579-65B9-3ED053264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87" t="14413" r="6372" b="49228"/>
          <a:stretch/>
        </p:blipFill>
        <p:spPr>
          <a:xfrm>
            <a:off x="1143000" y="1680883"/>
            <a:ext cx="9851673" cy="217842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A390B3-8E9B-C590-2286-4DC85D59B3A6}"/>
              </a:ext>
            </a:extLst>
          </p:cNvPr>
          <p:cNvSpPr txBox="1"/>
          <p:nvPr/>
        </p:nvSpPr>
        <p:spPr>
          <a:xfrm>
            <a:off x="1385047" y="4128247"/>
            <a:ext cx="945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Based  on the scores after the testing the </a:t>
            </a:r>
            <a:r>
              <a:rPr lang="en-IN" dirty="0" err="1"/>
              <a:t>svm</a:t>
            </a:r>
            <a:r>
              <a:rPr lang="en-IN" dirty="0"/>
              <a:t> is selected as the best fit</a:t>
            </a:r>
          </a:p>
        </p:txBody>
      </p:sp>
    </p:spTree>
    <p:extLst>
      <p:ext uri="{BB962C8B-B14F-4D97-AF65-F5344CB8AC3E}">
        <p14:creationId xmlns:p14="http://schemas.microsoft.com/office/powerpoint/2010/main" val="269439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79F08F-6890-4E7D-8F3F-47657269E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136920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4CE57B-A125-4D72-839E-A7A6A044F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9751" y="2290138"/>
            <a:ext cx="6157951" cy="263148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NLP and classifiers are used to build the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model is used to classify the tweets as offensive or not offensive or hate speech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mechanism can be used to block the hate and offensive tweets from the users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ADD0E-60C9-4DBB-AFBA-7492513A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8C04B-250D-4AE1-9F65-682FB483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B0AEB-C993-4B3B-B038-0B90573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A732965E-E001-D3F2-1098-3CC97C58099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843" t="-360" r="48919" b="360"/>
          <a:stretch/>
        </p:blipFill>
        <p:spPr>
          <a:xfrm>
            <a:off x="-359829" y="-24691"/>
            <a:ext cx="4811317" cy="6857998"/>
          </a:xfrm>
        </p:spPr>
      </p:pic>
    </p:spTree>
    <p:extLst>
      <p:ext uri="{BB962C8B-B14F-4D97-AF65-F5344CB8AC3E}">
        <p14:creationId xmlns:p14="http://schemas.microsoft.com/office/powerpoint/2010/main" val="71881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2718-615D-445E-861C-ADF040C4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8" y="3622157"/>
            <a:ext cx="6238688" cy="138223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B7DBC9F7-37C7-4A2D-ACBC-EBDA3588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E6E0-B242-46D9-ABE6-B318CABC4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https://github.com/SathanaR/capstone-project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4FC5E-CD12-447F-80A6-B27D3009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C547C-C2F1-493E-9B64-E089F9DB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7BBEB432-69F2-8E54-5E16-8222EE3FEB4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8061" r="28061"/>
          <a:stretch>
            <a:fillRect/>
          </a:stretch>
        </p:blipFill>
        <p:spPr>
          <a:xfrm>
            <a:off x="0" y="-82391"/>
            <a:ext cx="4966447" cy="6846394"/>
          </a:xfrm>
        </p:spPr>
      </p:pic>
    </p:spTree>
    <p:extLst>
      <p:ext uri="{BB962C8B-B14F-4D97-AF65-F5344CB8AC3E}">
        <p14:creationId xmlns:p14="http://schemas.microsoft.com/office/powerpoint/2010/main" val="304307093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1E8BDE-7A03-4563-82F6-53B214F89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7C1F5B-A1D0-429A-8E7C-3E271353D1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5CABE4-909F-4611-A0E1-6E45080B3C9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Angle lines design</Template>
  <TotalTime>151</TotalTime>
  <Words>215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Univers Condensed Light</vt:lpstr>
      <vt:lpstr>Walbaum Display Light</vt:lpstr>
      <vt:lpstr>AngleLinesVTI</vt:lpstr>
      <vt:lpstr>Twitter hate detection</vt:lpstr>
      <vt:lpstr>Objective  </vt:lpstr>
      <vt:lpstr>Flow chart</vt:lpstr>
      <vt:lpstr>Table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hate detection</dc:title>
  <dc:creator>Sathana Ramesh</dc:creator>
  <cp:lastModifiedBy>Sathana Ramesh</cp:lastModifiedBy>
  <cp:revision>13</cp:revision>
  <dcterms:created xsi:type="dcterms:W3CDTF">2022-07-26T14:07:05Z</dcterms:created>
  <dcterms:modified xsi:type="dcterms:W3CDTF">2022-07-26T16:46:09Z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