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11"/>
  </p:notesMasterIdLst>
  <p:sldIdLst>
    <p:sldId id="259" r:id="rId5"/>
    <p:sldId id="281" r:id="rId6"/>
    <p:sldId id="309" r:id="rId7"/>
    <p:sldId id="296" r:id="rId8"/>
    <p:sldId id="308" r:id="rId9"/>
    <p:sldId id="3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8" autoAdjust="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AD289A6-6DC9-4ADF-BDC4-FE9B62AE3837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994C0C2-ACCB-40DA-83B3-31604FE406D4}">
      <dgm:prSet phldrT="[Text]"/>
      <dgm:spPr/>
      <dgm:t>
        <a:bodyPr/>
        <a:lstStyle/>
        <a:p>
          <a:r>
            <a:rPr lang="en-IN" dirty="0"/>
            <a:t>Data set from  the website</a:t>
          </a:r>
        </a:p>
      </dgm:t>
    </dgm:pt>
    <dgm:pt modelId="{C50AD7D0-13E2-46E8-BFFF-BE244107E3EB}" type="parTrans" cxnId="{0DF02C5E-10E5-4158-8F69-9D30F6DDCFB3}">
      <dgm:prSet/>
      <dgm:spPr/>
      <dgm:t>
        <a:bodyPr/>
        <a:lstStyle/>
        <a:p>
          <a:endParaRPr lang="en-IN"/>
        </a:p>
      </dgm:t>
    </dgm:pt>
    <dgm:pt modelId="{AE8F2FC2-E60C-4268-BE11-A395102EC27C}" type="sibTrans" cxnId="{0DF02C5E-10E5-4158-8F69-9D30F6DDCFB3}">
      <dgm:prSet/>
      <dgm:spPr/>
      <dgm:t>
        <a:bodyPr/>
        <a:lstStyle/>
        <a:p>
          <a:endParaRPr lang="en-IN"/>
        </a:p>
      </dgm:t>
    </dgm:pt>
    <dgm:pt modelId="{9737F98D-8394-4DB3-8F57-A75A2AEC9F8E}">
      <dgm:prSet phldrT="[Text]"/>
      <dgm:spPr/>
      <dgm:t>
        <a:bodyPr/>
        <a:lstStyle/>
        <a:p>
          <a:r>
            <a:rPr lang="en-IN" dirty="0"/>
            <a:t>Download the data and push it into GitHub.</a:t>
          </a:r>
        </a:p>
      </dgm:t>
    </dgm:pt>
    <dgm:pt modelId="{C137BD76-9F7B-4FC2-8184-20D8E7CD572B}" type="parTrans" cxnId="{D979E304-49A3-43AA-8ECF-503D94B35F96}">
      <dgm:prSet/>
      <dgm:spPr/>
      <dgm:t>
        <a:bodyPr/>
        <a:lstStyle/>
        <a:p>
          <a:endParaRPr lang="en-IN"/>
        </a:p>
      </dgm:t>
    </dgm:pt>
    <dgm:pt modelId="{DE6C9F86-003D-4B15-BE96-F9922871B1D8}" type="sibTrans" cxnId="{D979E304-49A3-43AA-8ECF-503D94B35F96}">
      <dgm:prSet/>
      <dgm:spPr/>
      <dgm:t>
        <a:bodyPr/>
        <a:lstStyle/>
        <a:p>
          <a:endParaRPr lang="en-IN"/>
        </a:p>
      </dgm:t>
    </dgm:pt>
    <dgm:pt modelId="{2CDCD01C-B1C8-41F3-9EB6-A33D7E03E7FE}">
      <dgm:prSet phldrT="[Text]"/>
      <dgm:spPr/>
      <dgm:t>
        <a:bodyPr/>
        <a:lstStyle/>
        <a:p>
          <a:r>
            <a:rPr lang="en-IN" dirty="0"/>
            <a:t>Pre-processing</a:t>
          </a:r>
        </a:p>
      </dgm:t>
    </dgm:pt>
    <dgm:pt modelId="{06C84945-AA79-4AEB-AE39-5EE7CAA2A217}" type="parTrans" cxnId="{F4F01776-D3F7-42A0-97D8-C4D6E747ACDD}">
      <dgm:prSet/>
      <dgm:spPr/>
      <dgm:t>
        <a:bodyPr/>
        <a:lstStyle/>
        <a:p>
          <a:endParaRPr lang="en-IN"/>
        </a:p>
      </dgm:t>
    </dgm:pt>
    <dgm:pt modelId="{8378E16C-2814-4BB5-A7CA-F34CC80F5A80}" type="sibTrans" cxnId="{F4F01776-D3F7-42A0-97D8-C4D6E747ACDD}">
      <dgm:prSet/>
      <dgm:spPr/>
      <dgm:t>
        <a:bodyPr/>
        <a:lstStyle/>
        <a:p>
          <a:endParaRPr lang="en-IN"/>
        </a:p>
      </dgm:t>
    </dgm:pt>
    <dgm:pt modelId="{D56C44C0-9E89-4CDD-BC62-6F0167A4678D}">
      <dgm:prSet phldrT="[Text]"/>
      <dgm:spPr/>
      <dgm:t>
        <a:bodyPr/>
        <a:lstStyle/>
        <a:p>
          <a:r>
            <a:rPr lang="en-IN" dirty="0"/>
            <a:t>NLP is used to pre-process the data and word cloud is used .</a:t>
          </a:r>
        </a:p>
      </dgm:t>
    </dgm:pt>
    <dgm:pt modelId="{18EC7605-30B7-47A5-845E-34012CC444D9}" type="parTrans" cxnId="{6C80DFAE-BDAE-470B-A4D7-EF0475F823D4}">
      <dgm:prSet/>
      <dgm:spPr/>
      <dgm:t>
        <a:bodyPr/>
        <a:lstStyle/>
        <a:p>
          <a:endParaRPr lang="en-IN"/>
        </a:p>
      </dgm:t>
    </dgm:pt>
    <dgm:pt modelId="{346E1536-FD98-4645-9BD6-41F554B2A0BB}" type="sibTrans" cxnId="{6C80DFAE-BDAE-470B-A4D7-EF0475F823D4}">
      <dgm:prSet/>
      <dgm:spPr/>
      <dgm:t>
        <a:bodyPr/>
        <a:lstStyle/>
        <a:p>
          <a:endParaRPr lang="en-IN"/>
        </a:p>
      </dgm:t>
    </dgm:pt>
    <dgm:pt modelId="{EBFAD93F-7B50-490B-AA9C-9C54E1F998C2}">
      <dgm:prSet phldrT="[Text]"/>
      <dgm:spPr/>
      <dgm:t>
        <a:bodyPr/>
        <a:lstStyle/>
        <a:p>
          <a:r>
            <a:rPr lang="en-IN" dirty="0"/>
            <a:t>Model creation and evaluation</a:t>
          </a:r>
        </a:p>
      </dgm:t>
    </dgm:pt>
    <dgm:pt modelId="{6497E8C5-DEC5-4B1B-A456-4484A77B643D}" type="parTrans" cxnId="{AC169CE1-2A99-43B7-8786-C03DE8BDD7B9}">
      <dgm:prSet/>
      <dgm:spPr/>
      <dgm:t>
        <a:bodyPr/>
        <a:lstStyle/>
        <a:p>
          <a:endParaRPr lang="en-IN"/>
        </a:p>
      </dgm:t>
    </dgm:pt>
    <dgm:pt modelId="{4EA0D969-08C8-467C-AA5E-2A905B4F4535}" type="sibTrans" cxnId="{AC169CE1-2A99-43B7-8786-C03DE8BDD7B9}">
      <dgm:prSet/>
      <dgm:spPr/>
      <dgm:t>
        <a:bodyPr/>
        <a:lstStyle/>
        <a:p>
          <a:endParaRPr lang="en-IN"/>
        </a:p>
      </dgm:t>
    </dgm:pt>
    <dgm:pt modelId="{108CBBC6-D1CB-4044-B486-6F7E24A6215F}">
      <dgm:prSet phldrT="[Text]"/>
      <dgm:spPr/>
      <dgm:t>
        <a:bodyPr/>
        <a:lstStyle/>
        <a:p>
          <a:r>
            <a:rPr lang="en-IN" dirty="0"/>
            <a:t>Classification models are created.</a:t>
          </a:r>
        </a:p>
      </dgm:t>
    </dgm:pt>
    <dgm:pt modelId="{2BB3E553-450E-4F08-A039-5B8705319E7C}" type="parTrans" cxnId="{0B5FE9ED-B806-4019-9909-9E801FC6BC1E}">
      <dgm:prSet/>
      <dgm:spPr/>
      <dgm:t>
        <a:bodyPr/>
        <a:lstStyle/>
        <a:p>
          <a:endParaRPr lang="en-IN"/>
        </a:p>
      </dgm:t>
    </dgm:pt>
    <dgm:pt modelId="{B81C3C53-D6F6-42CB-BFAA-041589B8380D}" type="sibTrans" cxnId="{0B5FE9ED-B806-4019-9909-9E801FC6BC1E}">
      <dgm:prSet/>
      <dgm:spPr/>
      <dgm:t>
        <a:bodyPr/>
        <a:lstStyle/>
        <a:p>
          <a:endParaRPr lang="en-IN"/>
        </a:p>
      </dgm:t>
    </dgm:pt>
    <dgm:pt modelId="{DBBC00BB-B5C8-42C0-9508-60A567BA2B6C}">
      <dgm:prSet phldrT="[Text]"/>
      <dgm:spPr/>
      <dgm:t>
        <a:bodyPr/>
        <a:lstStyle/>
        <a:p>
          <a:r>
            <a:rPr lang="en-IN" dirty="0"/>
            <a:t>Tweets are classified as </a:t>
          </a:r>
          <a:r>
            <a:rPr lang="en-IN" dirty="0">
              <a:solidFill>
                <a:srgbClr val="FF0000"/>
              </a:solidFill>
            </a:rPr>
            <a:t>offensive </a:t>
          </a:r>
          <a:r>
            <a:rPr lang="en-IN" dirty="0"/>
            <a:t>or </a:t>
          </a:r>
          <a:r>
            <a:rPr lang="en-IN" dirty="0">
              <a:solidFill>
                <a:srgbClr val="FF0000"/>
              </a:solidFill>
            </a:rPr>
            <a:t>no hate and offensive</a:t>
          </a:r>
          <a:r>
            <a:rPr lang="en-IN" dirty="0"/>
            <a:t> or </a:t>
          </a:r>
          <a:r>
            <a:rPr lang="en-IN" dirty="0">
              <a:solidFill>
                <a:srgbClr val="FF0000"/>
              </a:solidFill>
            </a:rPr>
            <a:t>hate speech</a:t>
          </a:r>
          <a:r>
            <a:rPr lang="en-IN" dirty="0"/>
            <a:t> on the basis of count.</a:t>
          </a:r>
        </a:p>
      </dgm:t>
    </dgm:pt>
    <dgm:pt modelId="{BBF20CAA-F7C6-4F24-9CCA-D426A6B2E618}" type="parTrans" cxnId="{28FD3095-BC72-4CF3-A014-C402D440AFD1}">
      <dgm:prSet/>
      <dgm:spPr/>
      <dgm:t>
        <a:bodyPr/>
        <a:lstStyle/>
        <a:p>
          <a:endParaRPr lang="en-IN"/>
        </a:p>
      </dgm:t>
    </dgm:pt>
    <dgm:pt modelId="{3E638AB6-C26E-4572-8B8E-395755C330AC}" type="sibTrans" cxnId="{28FD3095-BC72-4CF3-A014-C402D440AFD1}">
      <dgm:prSet/>
      <dgm:spPr/>
      <dgm:t>
        <a:bodyPr/>
        <a:lstStyle/>
        <a:p>
          <a:endParaRPr lang="en-IN"/>
        </a:p>
      </dgm:t>
    </dgm:pt>
    <dgm:pt modelId="{76E9AD09-5517-4A0E-9545-95383683AC9A}">
      <dgm:prSet phldrT="[Text]"/>
      <dgm:spPr/>
      <dgm:t>
        <a:bodyPr/>
        <a:lstStyle/>
        <a:p>
          <a:r>
            <a:rPr lang="en-IN" dirty="0"/>
            <a:t>Evaluation of different models are  done  on the basis of score.</a:t>
          </a:r>
        </a:p>
      </dgm:t>
    </dgm:pt>
    <dgm:pt modelId="{BD93E484-3952-4E6C-AD4E-AA0B7EDB59C5}" type="parTrans" cxnId="{EFBCC0CD-5899-4213-B427-2CCE7A846B1B}">
      <dgm:prSet/>
      <dgm:spPr/>
      <dgm:t>
        <a:bodyPr/>
        <a:lstStyle/>
        <a:p>
          <a:endParaRPr lang="en-IN"/>
        </a:p>
      </dgm:t>
    </dgm:pt>
    <dgm:pt modelId="{75C831F5-98D9-484F-8B5B-11D2314F86B5}" type="sibTrans" cxnId="{EFBCC0CD-5899-4213-B427-2CCE7A846B1B}">
      <dgm:prSet/>
      <dgm:spPr/>
      <dgm:t>
        <a:bodyPr/>
        <a:lstStyle/>
        <a:p>
          <a:endParaRPr lang="en-IN"/>
        </a:p>
      </dgm:t>
    </dgm:pt>
    <dgm:pt modelId="{CA5E89D3-CB5A-4A05-831C-9D3E550A6302}">
      <dgm:prSet phldrT="[Text]"/>
      <dgm:spPr/>
      <dgm:t>
        <a:bodyPr/>
        <a:lstStyle/>
        <a:p>
          <a:r>
            <a:rPr lang="en-IN" dirty="0"/>
            <a:t>Columns class is used in labelling the tweets</a:t>
          </a:r>
        </a:p>
      </dgm:t>
    </dgm:pt>
    <dgm:pt modelId="{6A16BED3-D8AD-425C-9E2E-7F826F92713E}" type="parTrans" cxnId="{14798C6E-1334-43E2-BF66-6AA7AC19E478}">
      <dgm:prSet/>
      <dgm:spPr/>
      <dgm:t>
        <a:bodyPr/>
        <a:lstStyle/>
        <a:p>
          <a:endParaRPr lang="en-IN"/>
        </a:p>
      </dgm:t>
    </dgm:pt>
    <dgm:pt modelId="{65CBA565-C628-4ED8-B53F-FCB3CFFC975A}" type="sibTrans" cxnId="{14798C6E-1334-43E2-BF66-6AA7AC19E478}">
      <dgm:prSet/>
      <dgm:spPr/>
      <dgm:t>
        <a:bodyPr/>
        <a:lstStyle/>
        <a:p>
          <a:endParaRPr lang="en-IN"/>
        </a:p>
      </dgm:t>
    </dgm:pt>
    <dgm:pt modelId="{67BF1576-603E-483F-8730-D33966324AB0}" type="pres">
      <dgm:prSet presAssocID="{4AD289A6-6DC9-4ADF-BDC4-FE9B62AE3837}" presName="CompostProcess" presStyleCnt="0">
        <dgm:presLayoutVars>
          <dgm:dir/>
          <dgm:resizeHandles val="exact"/>
        </dgm:presLayoutVars>
      </dgm:prSet>
      <dgm:spPr/>
    </dgm:pt>
    <dgm:pt modelId="{49B0DFE7-0ABC-467F-9815-9CFE65338162}" type="pres">
      <dgm:prSet presAssocID="{4AD289A6-6DC9-4ADF-BDC4-FE9B62AE3837}" presName="arrow" presStyleLbl="bgShp" presStyleIdx="0" presStyleCnt="1"/>
      <dgm:spPr/>
    </dgm:pt>
    <dgm:pt modelId="{36E9466F-6EF4-4898-8B3D-6FB7258E0F0F}" type="pres">
      <dgm:prSet presAssocID="{4AD289A6-6DC9-4ADF-BDC4-FE9B62AE3837}" presName="linearProcess" presStyleCnt="0"/>
      <dgm:spPr/>
    </dgm:pt>
    <dgm:pt modelId="{C5BC9999-080A-4F28-B0C1-5914DC55DDA0}" type="pres">
      <dgm:prSet presAssocID="{4994C0C2-ACCB-40DA-83B3-31604FE406D4}" presName="textNode" presStyleLbl="node1" presStyleIdx="0" presStyleCnt="3">
        <dgm:presLayoutVars>
          <dgm:bulletEnabled val="1"/>
        </dgm:presLayoutVars>
      </dgm:prSet>
      <dgm:spPr/>
    </dgm:pt>
    <dgm:pt modelId="{3981AC2F-A971-4C44-B019-725AFE8CDF07}" type="pres">
      <dgm:prSet presAssocID="{AE8F2FC2-E60C-4268-BE11-A395102EC27C}" presName="sibTrans" presStyleCnt="0"/>
      <dgm:spPr/>
    </dgm:pt>
    <dgm:pt modelId="{88759C24-37CC-4802-8885-14274EA93A58}" type="pres">
      <dgm:prSet presAssocID="{2CDCD01C-B1C8-41F3-9EB6-A33D7E03E7FE}" presName="textNode" presStyleLbl="node1" presStyleIdx="1" presStyleCnt="3">
        <dgm:presLayoutVars>
          <dgm:bulletEnabled val="1"/>
        </dgm:presLayoutVars>
      </dgm:prSet>
      <dgm:spPr/>
    </dgm:pt>
    <dgm:pt modelId="{F830AF00-2819-4A3E-AB98-602BAD1425FD}" type="pres">
      <dgm:prSet presAssocID="{8378E16C-2814-4BB5-A7CA-F34CC80F5A80}" presName="sibTrans" presStyleCnt="0"/>
      <dgm:spPr/>
    </dgm:pt>
    <dgm:pt modelId="{A5CB0FCF-D4A9-485B-8678-2BFE39365E05}" type="pres">
      <dgm:prSet presAssocID="{EBFAD93F-7B50-490B-AA9C-9C54E1F998C2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D979E304-49A3-43AA-8ECF-503D94B35F96}" srcId="{4994C0C2-ACCB-40DA-83B3-31604FE406D4}" destId="{9737F98D-8394-4DB3-8F57-A75A2AEC9F8E}" srcOrd="0" destOrd="0" parTransId="{C137BD76-9F7B-4FC2-8184-20D8E7CD572B}" sibTransId="{DE6C9F86-003D-4B15-BE96-F9922871B1D8}"/>
    <dgm:cxn modelId="{D3CA4131-30D9-40C5-A2F4-0369A9490D55}" type="presOf" srcId="{76E9AD09-5517-4A0E-9545-95383683AC9A}" destId="{A5CB0FCF-D4A9-485B-8678-2BFE39365E05}" srcOrd="0" destOrd="2" presId="urn:microsoft.com/office/officeart/2005/8/layout/hProcess9"/>
    <dgm:cxn modelId="{1912D234-EE4A-46AA-B56A-053C4A2EE817}" type="presOf" srcId="{9737F98D-8394-4DB3-8F57-A75A2AEC9F8E}" destId="{C5BC9999-080A-4F28-B0C1-5914DC55DDA0}" srcOrd="0" destOrd="1" presId="urn:microsoft.com/office/officeart/2005/8/layout/hProcess9"/>
    <dgm:cxn modelId="{6FC1253F-5397-40C8-A695-691F193B7109}" type="presOf" srcId="{108CBBC6-D1CB-4044-B486-6F7E24A6215F}" destId="{A5CB0FCF-D4A9-485B-8678-2BFE39365E05}" srcOrd="0" destOrd="1" presId="urn:microsoft.com/office/officeart/2005/8/layout/hProcess9"/>
    <dgm:cxn modelId="{B405393F-D815-4458-89C5-EBFC74B954BB}" type="presOf" srcId="{EBFAD93F-7B50-490B-AA9C-9C54E1F998C2}" destId="{A5CB0FCF-D4A9-485B-8678-2BFE39365E05}" srcOrd="0" destOrd="0" presId="urn:microsoft.com/office/officeart/2005/8/layout/hProcess9"/>
    <dgm:cxn modelId="{0DF02C5E-10E5-4158-8F69-9D30F6DDCFB3}" srcId="{4AD289A6-6DC9-4ADF-BDC4-FE9B62AE3837}" destId="{4994C0C2-ACCB-40DA-83B3-31604FE406D4}" srcOrd="0" destOrd="0" parTransId="{C50AD7D0-13E2-46E8-BFFF-BE244107E3EB}" sibTransId="{AE8F2FC2-E60C-4268-BE11-A395102EC27C}"/>
    <dgm:cxn modelId="{98593642-1578-4748-AC89-DC02A2667113}" type="presOf" srcId="{D56C44C0-9E89-4CDD-BC62-6F0167A4678D}" destId="{88759C24-37CC-4802-8885-14274EA93A58}" srcOrd="0" destOrd="1" presId="urn:microsoft.com/office/officeart/2005/8/layout/hProcess9"/>
    <dgm:cxn modelId="{14798C6E-1334-43E2-BF66-6AA7AC19E478}" srcId="{4994C0C2-ACCB-40DA-83B3-31604FE406D4}" destId="{CA5E89D3-CB5A-4A05-831C-9D3E550A6302}" srcOrd="1" destOrd="0" parTransId="{6A16BED3-D8AD-425C-9E2E-7F826F92713E}" sibTransId="{65CBA565-C628-4ED8-B53F-FCB3CFFC975A}"/>
    <dgm:cxn modelId="{F4F01776-D3F7-42A0-97D8-C4D6E747ACDD}" srcId="{4AD289A6-6DC9-4ADF-BDC4-FE9B62AE3837}" destId="{2CDCD01C-B1C8-41F3-9EB6-A33D7E03E7FE}" srcOrd="1" destOrd="0" parTransId="{06C84945-AA79-4AEB-AE39-5EE7CAA2A217}" sibTransId="{8378E16C-2814-4BB5-A7CA-F34CC80F5A80}"/>
    <dgm:cxn modelId="{66080E79-1C61-4367-8FBB-4FDC384424B6}" type="presOf" srcId="{4AD289A6-6DC9-4ADF-BDC4-FE9B62AE3837}" destId="{67BF1576-603E-483F-8730-D33966324AB0}" srcOrd="0" destOrd="0" presId="urn:microsoft.com/office/officeart/2005/8/layout/hProcess9"/>
    <dgm:cxn modelId="{D41E4E7F-1C7F-4FE6-97A1-0ED2B518C621}" type="presOf" srcId="{2CDCD01C-B1C8-41F3-9EB6-A33D7E03E7FE}" destId="{88759C24-37CC-4802-8885-14274EA93A58}" srcOrd="0" destOrd="0" presId="urn:microsoft.com/office/officeart/2005/8/layout/hProcess9"/>
    <dgm:cxn modelId="{28FD3095-BC72-4CF3-A014-C402D440AFD1}" srcId="{2CDCD01C-B1C8-41F3-9EB6-A33D7E03E7FE}" destId="{DBBC00BB-B5C8-42C0-9508-60A567BA2B6C}" srcOrd="1" destOrd="0" parTransId="{BBF20CAA-F7C6-4F24-9CCA-D426A6B2E618}" sibTransId="{3E638AB6-C26E-4572-8B8E-395755C330AC}"/>
    <dgm:cxn modelId="{6C80DFAE-BDAE-470B-A4D7-EF0475F823D4}" srcId="{2CDCD01C-B1C8-41F3-9EB6-A33D7E03E7FE}" destId="{D56C44C0-9E89-4CDD-BC62-6F0167A4678D}" srcOrd="0" destOrd="0" parTransId="{18EC7605-30B7-47A5-845E-34012CC444D9}" sibTransId="{346E1536-FD98-4645-9BD6-41F554B2A0BB}"/>
    <dgm:cxn modelId="{EFBCC0CD-5899-4213-B427-2CCE7A846B1B}" srcId="{EBFAD93F-7B50-490B-AA9C-9C54E1F998C2}" destId="{76E9AD09-5517-4A0E-9545-95383683AC9A}" srcOrd="1" destOrd="0" parTransId="{BD93E484-3952-4E6C-AD4E-AA0B7EDB59C5}" sibTransId="{75C831F5-98D9-484F-8B5B-11D2314F86B5}"/>
    <dgm:cxn modelId="{AC169CE1-2A99-43B7-8786-C03DE8BDD7B9}" srcId="{4AD289A6-6DC9-4ADF-BDC4-FE9B62AE3837}" destId="{EBFAD93F-7B50-490B-AA9C-9C54E1F998C2}" srcOrd="2" destOrd="0" parTransId="{6497E8C5-DEC5-4B1B-A456-4484A77B643D}" sibTransId="{4EA0D969-08C8-467C-AA5E-2A905B4F4535}"/>
    <dgm:cxn modelId="{8C516CE5-F4CA-4CA0-854E-FAABD7FA756E}" type="presOf" srcId="{CA5E89D3-CB5A-4A05-831C-9D3E550A6302}" destId="{C5BC9999-080A-4F28-B0C1-5914DC55DDA0}" srcOrd="0" destOrd="2" presId="urn:microsoft.com/office/officeart/2005/8/layout/hProcess9"/>
    <dgm:cxn modelId="{0B5FE9ED-B806-4019-9909-9E801FC6BC1E}" srcId="{EBFAD93F-7B50-490B-AA9C-9C54E1F998C2}" destId="{108CBBC6-D1CB-4044-B486-6F7E24A6215F}" srcOrd="0" destOrd="0" parTransId="{2BB3E553-450E-4F08-A039-5B8705319E7C}" sibTransId="{B81C3C53-D6F6-42CB-BFAA-041589B8380D}"/>
    <dgm:cxn modelId="{23D65EF7-6EFC-453C-A505-A20CECA1F012}" type="presOf" srcId="{DBBC00BB-B5C8-42C0-9508-60A567BA2B6C}" destId="{88759C24-37CC-4802-8885-14274EA93A58}" srcOrd="0" destOrd="2" presId="urn:microsoft.com/office/officeart/2005/8/layout/hProcess9"/>
    <dgm:cxn modelId="{A390ECFC-753B-4662-9E36-40B4B00CBEE3}" type="presOf" srcId="{4994C0C2-ACCB-40DA-83B3-31604FE406D4}" destId="{C5BC9999-080A-4F28-B0C1-5914DC55DDA0}" srcOrd="0" destOrd="0" presId="urn:microsoft.com/office/officeart/2005/8/layout/hProcess9"/>
    <dgm:cxn modelId="{A2989D27-0B58-4A4F-A4CE-E7261BEFB942}" type="presParOf" srcId="{67BF1576-603E-483F-8730-D33966324AB0}" destId="{49B0DFE7-0ABC-467F-9815-9CFE65338162}" srcOrd="0" destOrd="0" presId="urn:microsoft.com/office/officeart/2005/8/layout/hProcess9"/>
    <dgm:cxn modelId="{DE66A21C-9737-40E1-B06E-D39DF1B06D89}" type="presParOf" srcId="{67BF1576-603E-483F-8730-D33966324AB0}" destId="{36E9466F-6EF4-4898-8B3D-6FB7258E0F0F}" srcOrd="1" destOrd="0" presId="urn:microsoft.com/office/officeart/2005/8/layout/hProcess9"/>
    <dgm:cxn modelId="{574BB314-879F-4C17-987D-1FF23B08C7D8}" type="presParOf" srcId="{36E9466F-6EF4-4898-8B3D-6FB7258E0F0F}" destId="{C5BC9999-080A-4F28-B0C1-5914DC55DDA0}" srcOrd="0" destOrd="0" presId="urn:microsoft.com/office/officeart/2005/8/layout/hProcess9"/>
    <dgm:cxn modelId="{8448CEA5-C136-4861-85C4-384657B762BB}" type="presParOf" srcId="{36E9466F-6EF4-4898-8B3D-6FB7258E0F0F}" destId="{3981AC2F-A971-4C44-B019-725AFE8CDF07}" srcOrd="1" destOrd="0" presId="urn:microsoft.com/office/officeart/2005/8/layout/hProcess9"/>
    <dgm:cxn modelId="{D9352087-F293-4E2B-9688-00FA62DCA75A}" type="presParOf" srcId="{36E9466F-6EF4-4898-8B3D-6FB7258E0F0F}" destId="{88759C24-37CC-4802-8885-14274EA93A58}" srcOrd="2" destOrd="0" presId="urn:microsoft.com/office/officeart/2005/8/layout/hProcess9"/>
    <dgm:cxn modelId="{EB96910B-2C36-4719-AA34-1888032106BE}" type="presParOf" srcId="{36E9466F-6EF4-4898-8B3D-6FB7258E0F0F}" destId="{F830AF00-2819-4A3E-AB98-602BAD1425FD}" srcOrd="3" destOrd="0" presId="urn:microsoft.com/office/officeart/2005/8/layout/hProcess9"/>
    <dgm:cxn modelId="{1A77BD1F-8ED2-4202-99F4-96D9A80B7DEA}" type="presParOf" srcId="{36E9466F-6EF4-4898-8B3D-6FB7258E0F0F}" destId="{A5CB0FCF-D4A9-485B-8678-2BFE39365E0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B0DFE7-0ABC-467F-9815-9CFE65338162}">
      <dsp:nvSpPr>
        <dsp:cNvPr id="0" name=""/>
        <dsp:cNvSpPr/>
      </dsp:nvSpPr>
      <dsp:spPr>
        <a:xfrm>
          <a:off x="643266" y="0"/>
          <a:ext cx="7290355" cy="453165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BC9999-080A-4F28-B0C1-5914DC55DDA0}">
      <dsp:nvSpPr>
        <dsp:cNvPr id="0" name=""/>
        <dsp:cNvSpPr/>
      </dsp:nvSpPr>
      <dsp:spPr>
        <a:xfrm>
          <a:off x="9213" y="1359497"/>
          <a:ext cx="2760686" cy="18126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Data set from  the website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Download the data and push it into GitHub.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Columns class is used in labelling the tweets</a:t>
          </a:r>
        </a:p>
      </dsp:txBody>
      <dsp:txXfrm>
        <a:off x="97700" y="1447984"/>
        <a:ext cx="2583712" cy="1635689"/>
      </dsp:txXfrm>
    </dsp:sp>
    <dsp:sp modelId="{88759C24-37CC-4802-8885-14274EA93A58}">
      <dsp:nvSpPr>
        <dsp:cNvPr id="0" name=""/>
        <dsp:cNvSpPr/>
      </dsp:nvSpPr>
      <dsp:spPr>
        <a:xfrm>
          <a:off x="2908101" y="1359497"/>
          <a:ext cx="2760686" cy="18126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Pre-processing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NLP is used to pre-process the data and word cloud is used 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Tweets are classified as </a:t>
          </a:r>
          <a:r>
            <a:rPr lang="en-IN" sz="1400" kern="1200" dirty="0">
              <a:solidFill>
                <a:srgbClr val="FF0000"/>
              </a:solidFill>
            </a:rPr>
            <a:t>offensive </a:t>
          </a:r>
          <a:r>
            <a:rPr lang="en-IN" sz="1400" kern="1200" dirty="0"/>
            <a:t>or </a:t>
          </a:r>
          <a:r>
            <a:rPr lang="en-IN" sz="1400" kern="1200" dirty="0">
              <a:solidFill>
                <a:srgbClr val="FF0000"/>
              </a:solidFill>
            </a:rPr>
            <a:t>no hate and offensive</a:t>
          </a:r>
          <a:r>
            <a:rPr lang="en-IN" sz="1400" kern="1200" dirty="0"/>
            <a:t> or </a:t>
          </a:r>
          <a:r>
            <a:rPr lang="en-IN" sz="1400" kern="1200" dirty="0">
              <a:solidFill>
                <a:srgbClr val="FF0000"/>
              </a:solidFill>
            </a:rPr>
            <a:t>hate speech</a:t>
          </a:r>
          <a:r>
            <a:rPr lang="en-IN" sz="1400" kern="1200" dirty="0"/>
            <a:t> on the basis of count.</a:t>
          </a:r>
        </a:p>
      </dsp:txBody>
      <dsp:txXfrm>
        <a:off x="2996588" y="1447984"/>
        <a:ext cx="2583712" cy="1635689"/>
      </dsp:txXfrm>
    </dsp:sp>
    <dsp:sp modelId="{A5CB0FCF-D4A9-485B-8678-2BFE39365E05}">
      <dsp:nvSpPr>
        <dsp:cNvPr id="0" name=""/>
        <dsp:cNvSpPr/>
      </dsp:nvSpPr>
      <dsp:spPr>
        <a:xfrm>
          <a:off x="5806989" y="1359497"/>
          <a:ext cx="2760686" cy="18126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Model creation and evaluation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Classification models are created.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400" kern="1200" dirty="0"/>
            <a:t>Evaluation of different models are  done  on the basis of score.</a:t>
          </a:r>
        </a:p>
      </dsp:txBody>
      <dsp:txXfrm>
        <a:off x="5895476" y="1447984"/>
        <a:ext cx="2583712" cy="16356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03B5A-21DF-4BBB-8059-B6B192FC641E}" type="datetimeFigureOut">
              <a:rPr lang="en-US" smtClean="0"/>
              <a:t>7/26/2022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1EF503-E31C-4FCE-86D9-0C61A5CBE2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128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EB13613-B0EE-441F-BE95-C20ED5BBA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3643"/>
            <a:ext cx="4613230" cy="6861641"/>
          </a:xfrm>
          <a:custGeom>
            <a:avLst/>
            <a:gdLst>
              <a:gd name="connsiteX0" fmla="*/ 4613230 w 4613230"/>
              <a:gd name="connsiteY0" fmla="*/ 6861641 h 6861641"/>
              <a:gd name="connsiteX1" fmla="*/ 0 w 4613230"/>
              <a:gd name="connsiteY1" fmla="*/ 6861641 h 6861641"/>
              <a:gd name="connsiteX2" fmla="*/ 1788950 w 4613230"/>
              <a:gd name="connsiteY2" fmla="*/ 0 h 6861641"/>
              <a:gd name="connsiteX3" fmla="*/ 4613230 w 4613230"/>
              <a:gd name="connsiteY3" fmla="*/ 0 h 6861641"/>
              <a:gd name="connsiteX4" fmla="*/ 4613230 w 4613230"/>
              <a:gd name="connsiteY4" fmla="*/ 6861641 h 686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3230" h="6861641">
                <a:moveTo>
                  <a:pt x="4613230" y="6861641"/>
                </a:moveTo>
                <a:lnTo>
                  <a:pt x="0" y="6861641"/>
                </a:lnTo>
                <a:lnTo>
                  <a:pt x="1788950" y="0"/>
                </a:lnTo>
                <a:lnTo>
                  <a:pt x="4613230" y="0"/>
                </a:lnTo>
                <a:lnTo>
                  <a:pt x="4613230" y="68616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2399D2ED-C606-4FE3-B01C-3A0A39699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3556" y="-14280"/>
            <a:ext cx="4615080" cy="10637"/>
          </a:xfrm>
          <a:custGeom>
            <a:avLst/>
            <a:gdLst>
              <a:gd name="connsiteX0" fmla="*/ 4615080 w 4615080"/>
              <a:gd name="connsiteY0" fmla="*/ 10637 h 10637"/>
              <a:gd name="connsiteX1" fmla="*/ 0 w 4615080"/>
              <a:gd name="connsiteY1" fmla="*/ 7095 h 10637"/>
              <a:gd name="connsiteX2" fmla="*/ 1850 w 4615080"/>
              <a:gd name="connsiteY2" fmla="*/ 0 h 10637"/>
              <a:gd name="connsiteX3" fmla="*/ 4615080 w 4615080"/>
              <a:gd name="connsiteY3" fmla="*/ 0 h 10637"/>
              <a:gd name="connsiteX4" fmla="*/ 4615080 w 4615080"/>
              <a:gd name="connsiteY4" fmla="*/ 10637 h 10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15080" h="10637">
                <a:moveTo>
                  <a:pt x="4615080" y="10637"/>
                </a:moveTo>
                <a:lnTo>
                  <a:pt x="0" y="7095"/>
                </a:lnTo>
                <a:lnTo>
                  <a:pt x="1850" y="0"/>
                </a:lnTo>
                <a:lnTo>
                  <a:pt x="4615080" y="0"/>
                </a:lnTo>
                <a:lnTo>
                  <a:pt x="4615080" y="1063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A05C98F-3390-4876-ACE6-6BDD7A931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-33558" y="0"/>
            <a:ext cx="6705601" cy="8096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6F8EC6-7B48-45CF-933E-F83D29E16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3514060" y="1"/>
            <a:ext cx="510363" cy="685799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7FFCAA-1618-46D9-B44D-5CE6E225DB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11602477" y="365123"/>
            <a:ext cx="589522" cy="649287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6F2CA3C-3424-4A00-9FDF-0DC9EFAC2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9340702" y="-10737"/>
            <a:ext cx="2851297" cy="16800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FA2E1A-8693-4B6C-ABF7-81B17586C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33557" y="6045958"/>
            <a:ext cx="6876857" cy="81204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C564A0C9-27BD-49AC-A786-23623E329EE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623279" y="0"/>
            <a:ext cx="9568721" cy="6858000"/>
          </a:xfrm>
          <a:custGeom>
            <a:avLst/>
            <a:gdLst>
              <a:gd name="connsiteX0" fmla="*/ 1955447 w 9568721"/>
              <a:gd name="connsiteY0" fmla="*/ 0 h 6858000"/>
              <a:gd name="connsiteX1" fmla="*/ 9568721 w 9568721"/>
              <a:gd name="connsiteY1" fmla="*/ 0 h 6858000"/>
              <a:gd name="connsiteX2" fmla="*/ 9568721 w 9568721"/>
              <a:gd name="connsiteY2" fmla="*/ 6858000 h 6858000"/>
              <a:gd name="connsiteX3" fmla="*/ 0 w 9568721"/>
              <a:gd name="connsiteY3" fmla="*/ 6858000 h 6858000"/>
              <a:gd name="connsiteX4" fmla="*/ 0 w 9568721"/>
              <a:gd name="connsiteY4" fmla="*/ 6857998 h 6858000"/>
              <a:gd name="connsiteX5" fmla="*/ 167446 w 9568721"/>
              <a:gd name="connsiteY5" fmla="*/ 68579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568721" h="6858000">
                <a:moveTo>
                  <a:pt x="1955447" y="0"/>
                </a:moveTo>
                <a:lnTo>
                  <a:pt x="9568721" y="0"/>
                </a:lnTo>
                <a:lnTo>
                  <a:pt x="9568721" y="6858000"/>
                </a:lnTo>
                <a:lnTo>
                  <a:pt x="0" y="6858000"/>
                </a:lnTo>
                <a:lnTo>
                  <a:pt x="0" y="6857998"/>
                </a:lnTo>
                <a:lnTo>
                  <a:pt x="167446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8E3DBC-8B68-468D-8087-25FED9397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490C672D-EAE7-4BF2-81BB-72858B251D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0538" y="4240213"/>
            <a:ext cx="3497262" cy="180181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buNone/>
              <a:defRPr sz="1600"/>
            </a:lvl2pPr>
            <a:lvl3pPr>
              <a:buNone/>
              <a:defRPr sz="1600"/>
            </a:lvl3pPr>
            <a:lvl4pPr>
              <a:buNone/>
              <a:defRPr sz="1600"/>
            </a:lvl4pPr>
            <a:lvl5pPr>
              <a:buNone/>
              <a:defRPr sz="1600"/>
            </a:lvl5pPr>
          </a:lstStyle>
          <a:p>
            <a:pPr lvl="0"/>
            <a:r>
              <a:rPr lang="en-US" dirty="0"/>
              <a:t>Presentation Name</a:t>
            </a:r>
          </a:p>
        </p:txBody>
      </p:sp>
    </p:spTree>
    <p:extLst>
      <p:ext uri="{BB962C8B-B14F-4D97-AF65-F5344CB8AC3E}">
        <p14:creationId xmlns:p14="http://schemas.microsoft.com/office/powerpoint/2010/main" val="1742368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8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>
            <a:lvl1pPr marL="283464" indent="-283464">
              <a:defRPr/>
            </a:lvl1pPr>
            <a:lvl2pPr marL="283464" indent="-283464">
              <a:defRPr/>
            </a:lvl2pPr>
            <a:lvl3pPr marL="283464" indent="-283464">
              <a:defRPr/>
            </a:lvl3pPr>
            <a:lvl4pPr marL="283464" indent="-283464">
              <a:defRPr/>
            </a:lvl4pPr>
            <a:lvl5pPr marL="283464" indent="-283464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03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5800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95800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90851D2E-FEBE-45BF-A78F-C1F61B6C3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151812" y="1734325"/>
            <a:ext cx="3200400" cy="82391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="1" cap="all" spc="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135C99B-A268-4617-89C4-8F3AA2AAA6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1812" y="2558237"/>
            <a:ext cx="3200400" cy="3684588"/>
          </a:xfrm>
        </p:spPr>
        <p:txBody>
          <a:bodyPr>
            <a:normAutofit/>
          </a:bodyPr>
          <a:lstStyle>
            <a:lvl1pPr marL="283464" indent="-283464">
              <a:defRPr sz="2000"/>
            </a:lvl1pPr>
            <a:lvl2pPr marL="283464" indent="-283464">
              <a:defRPr sz="2000"/>
            </a:lvl2pPr>
            <a:lvl3pPr marL="283464" indent="-283464">
              <a:defRPr sz="2000"/>
            </a:lvl3pPr>
            <a:lvl4pPr marL="283464" indent="-283464">
              <a:defRPr sz="2000"/>
            </a:lvl4pPr>
            <a:lvl5pPr marL="283464" indent="-283464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255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9FC1870-C7ED-435A-8479-DFD344B93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533400"/>
            <a:ext cx="5496636" cy="1685898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855DAF2-123D-4C27-95D2-974B57107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29347"/>
            <a:ext cx="5496636" cy="382174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E3769467-BA9B-49FE-B40A-419EF3276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86070" y="0"/>
            <a:ext cx="24638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7878E15-1592-426F-A454-7F456822456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649155" y="0"/>
            <a:ext cx="2539797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E318F348-8CAC-4ADD-8162-E88487E44EB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186070" y="3383280"/>
            <a:ext cx="24638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C762F208-8E03-4B5E-9F11-0F01147F6A4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649155" y="3383280"/>
            <a:ext cx="2539797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2CC964-A50B-4C29-B4E4-2C30BB34CCF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711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6AF1A06-62E5-489E-B58B-735C8C7AC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9" y="685800"/>
            <a:ext cx="6238688" cy="1382233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69C6C4F-4058-4399-B572-5BE848DDF8B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-7444"/>
            <a:ext cx="4966447" cy="6846394"/>
          </a:xfrm>
          <a:custGeom>
            <a:avLst/>
            <a:gdLst>
              <a:gd name="connsiteX0" fmla="*/ 0 w 4966447"/>
              <a:gd name="connsiteY0" fmla="*/ 0 h 6846394"/>
              <a:gd name="connsiteX1" fmla="*/ 4966447 w 4966447"/>
              <a:gd name="connsiteY1" fmla="*/ 0 h 6846394"/>
              <a:gd name="connsiteX2" fmla="*/ 3362258 w 4966447"/>
              <a:gd name="connsiteY2" fmla="*/ 6846394 h 6846394"/>
              <a:gd name="connsiteX3" fmla="*/ 0 w 4966447"/>
              <a:gd name="connsiteY3" fmla="*/ 6846394 h 6846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66447" h="6846394">
                <a:moveTo>
                  <a:pt x="0" y="0"/>
                </a:moveTo>
                <a:lnTo>
                  <a:pt x="4966447" y="0"/>
                </a:lnTo>
                <a:lnTo>
                  <a:pt x="3362258" y="6846394"/>
                </a:lnTo>
                <a:lnTo>
                  <a:pt x="0" y="6846394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26D8E8-8E78-469E-8668-51D3E4C11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D096BF3-A78D-4B37-892C-A0C327118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627455" y="-19394"/>
            <a:ext cx="806149" cy="687739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478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0231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970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154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6795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756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7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CA046725-2805-431E-AA4E-0B018DFB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3C30A62C-FEC9-4F1D-976E-DB003592FD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932218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57998">
                <a:moveTo>
                  <a:pt x="2702995" y="42638"/>
                </a:moveTo>
                <a:lnTo>
                  <a:pt x="6699211" y="0"/>
                </a:lnTo>
                <a:lnTo>
                  <a:pt x="6699211" y="6857998"/>
                </a:lnTo>
                <a:lnTo>
                  <a:pt x="0" y="6844350"/>
                </a:lnTo>
                <a:lnTo>
                  <a:pt x="2702995" y="426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A2C262-0DF7-4EBE-8F23-D1240B3BB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30E531D-ED29-45E2-A30F-0363B29E0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7424" y="533400"/>
            <a:ext cx="3794512" cy="5797237"/>
          </a:xfrm>
        </p:spPr>
        <p:txBody>
          <a:bodyPr anchor="ctr">
            <a:normAutofit/>
          </a:bodyPr>
          <a:lstStyle>
            <a:lvl1pPr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01F434-3E0E-40D9-A2D3-857BAE77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44F5C56-0053-4E4A-BFFF-E98E7B91CCA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342900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26008DD-DEA7-4900-8D76-128694E1232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3383280"/>
            <a:ext cx="2660904" cy="3474720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8517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943FF111-78CB-4983-B8F5-B6B8AB608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213E2B-F1F4-4058-B2C2-73EC82E30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3922755"/>
          </a:xfrm>
        </p:spPr>
        <p:txBody>
          <a:bodyPr>
            <a:normAutofit/>
          </a:bodyPr>
          <a:lstStyle>
            <a:lvl1pPr algn="l">
              <a:defRPr sz="4400"/>
            </a:lvl1pPr>
          </a:lstStyle>
          <a:p>
            <a:pPr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6F3C210C-32A8-4833-93AA-B97D51CEA9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5033339"/>
            <a:ext cx="6157951" cy="943386"/>
          </a:xfrm>
        </p:spPr>
        <p:txBody>
          <a:bodyPr/>
          <a:lstStyle>
            <a:lvl1pPr>
              <a:buNone/>
              <a:defRPr/>
            </a:lvl1pPr>
          </a:lstStyle>
          <a:p>
            <a:pPr algn="r"/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FA8250-8F05-4500-98CD-AD8B9E2BA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4A7590-29E0-4C43-A12B-EE5A8672A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440C747-2FA3-4C97-A0A7-52520A197E2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22" y="0"/>
            <a:ext cx="4811317" cy="6857998"/>
          </a:xfrm>
          <a:custGeom>
            <a:avLst/>
            <a:gdLst>
              <a:gd name="connsiteX0" fmla="*/ 0 w 4811317"/>
              <a:gd name="connsiteY0" fmla="*/ 0 h 6857998"/>
              <a:gd name="connsiteX1" fmla="*/ 4811317 w 4811317"/>
              <a:gd name="connsiteY1" fmla="*/ 0 h 6857998"/>
              <a:gd name="connsiteX2" fmla="*/ 2712446 w 4811317"/>
              <a:gd name="connsiteY2" fmla="*/ 6857998 h 6857998"/>
              <a:gd name="connsiteX3" fmla="*/ 0 w 4811317"/>
              <a:gd name="connsiteY3" fmla="*/ 6857998 h 685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468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958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526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F3DC9447-F266-4B2E-8776-377FB587E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F96C23-62A5-470B-9372-638145350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3734" y="557304"/>
            <a:ext cx="5355265" cy="162573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4B16D8F-69C0-44C7-95EE-6C7CDECA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4576137" y="0"/>
            <a:ext cx="668374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FA2190-55B9-429E-AE43-1A9A41DBEB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742121" cy="3434316"/>
          </a:xfrm>
          <a:custGeom>
            <a:avLst/>
            <a:gdLst>
              <a:gd name="connsiteX0" fmla="*/ 0 w 4742121"/>
              <a:gd name="connsiteY0" fmla="*/ 0 h 3434316"/>
              <a:gd name="connsiteX1" fmla="*/ 4306186 w 4742121"/>
              <a:gd name="connsiteY1" fmla="*/ 0 h 3434316"/>
              <a:gd name="connsiteX2" fmla="*/ 4742121 w 4742121"/>
              <a:gd name="connsiteY2" fmla="*/ 3434316 h 3434316"/>
              <a:gd name="connsiteX3" fmla="*/ 0 w 4742121"/>
              <a:gd name="connsiteY3" fmla="*/ 3434316 h 3434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2121" h="3434316">
                <a:moveTo>
                  <a:pt x="0" y="0"/>
                </a:moveTo>
                <a:lnTo>
                  <a:pt x="4306186" y="0"/>
                </a:lnTo>
                <a:lnTo>
                  <a:pt x="4742121" y="3434316"/>
                </a:lnTo>
                <a:lnTo>
                  <a:pt x="0" y="3434316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B2EDFEAD-E435-414E-A9BA-4119679CBA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" y="3432620"/>
            <a:ext cx="5178056" cy="3425380"/>
          </a:xfrm>
          <a:custGeom>
            <a:avLst/>
            <a:gdLst>
              <a:gd name="connsiteX0" fmla="*/ 0 w 5178056"/>
              <a:gd name="connsiteY0" fmla="*/ 0 h 3425380"/>
              <a:gd name="connsiteX1" fmla="*/ 4742581 w 5178056"/>
              <a:gd name="connsiteY1" fmla="*/ 0 h 3425380"/>
              <a:gd name="connsiteX2" fmla="*/ 5178056 w 5178056"/>
              <a:gd name="connsiteY2" fmla="*/ 3425380 h 3425380"/>
              <a:gd name="connsiteX3" fmla="*/ 0 w 5178056"/>
              <a:gd name="connsiteY3" fmla="*/ 3425380 h 3425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78056" h="3425380">
                <a:moveTo>
                  <a:pt x="0" y="0"/>
                </a:moveTo>
                <a:lnTo>
                  <a:pt x="4742581" y="0"/>
                </a:lnTo>
                <a:lnTo>
                  <a:pt x="5178056" y="3425380"/>
                </a:lnTo>
                <a:lnTo>
                  <a:pt x="0" y="342538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7C28F12-C8E8-444E-8B69-9A0561604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734" y="2183035"/>
            <a:ext cx="5355266" cy="4121845"/>
          </a:xfrm>
        </p:spPr>
        <p:txBody>
          <a:bodyPr anchor="ctr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5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ubtitle 2">
            <a:extLst>
              <a:ext uri="{FF2B5EF4-FFF2-40B4-BE49-F238E27FC236}">
                <a16:creationId xmlns:a16="http://schemas.microsoft.com/office/drawing/2014/main" id="{49714512-90F0-4B35-94F8-E1B4DCE963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7750" y="975816"/>
            <a:ext cx="2979897" cy="1264340"/>
          </a:xfrm>
        </p:spPr>
        <p:txBody>
          <a:bodyPr anchor="b">
            <a:normAutofit/>
          </a:bodyPr>
          <a:lstStyle>
            <a:lvl1pPr>
              <a:buNone/>
              <a:defRPr/>
            </a:lvl1pPr>
          </a:lstStyle>
          <a:p>
            <a:pPr algn="l"/>
            <a:r>
              <a:rPr lang="en-US" sz="1600"/>
              <a:t>Click to edit Master subtitle style</a:t>
            </a:r>
            <a:endParaRPr lang="en-US" sz="1600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4895DE7-C22A-447F-B81A-BDCA25CAF2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08292" y="3"/>
            <a:ext cx="8997356" cy="4581079"/>
          </a:xfrm>
          <a:custGeom>
            <a:avLst/>
            <a:gdLst>
              <a:gd name="connsiteX0" fmla="*/ 0 w 8997356"/>
              <a:gd name="connsiteY0" fmla="*/ 0 h 4581079"/>
              <a:gd name="connsiteX1" fmla="*/ 8983708 w 8997356"/>
              <a:gd name="connsiteY1" fmla="*/ 0 h 4581079"/>
              <a:gd name="connsiteX2" fmla="*/ 8997356 w 8997356"/>
              <a:gd name="connsiteY2" fmla="*/ 893928 h 4581079"/>
              <a:gd name="connsiteX3" fmla="*/ 4060801 w 8997356"/>
              <a:gd name="connsiteY3" fmla="*/ 4581079 h 45810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97356" h="4581079">
                <a:moveTo>
                  <a:pt x="0" y="0"/>
                </a:moveTo>
                <a:lnTo>
                  <a:pt x="8983708" y="0"/>
                </a:lnTo>
                <a:lnTo>
                  <a:pt x="8997356" y="893928"/>
                </a:lnTo>
                <a:lnTo>
                  <a:pt x="4060801" y="4581079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A5B5EF63-EEAA-4B07-A2B8-2483452BBA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243070" y="883420"/>
            <a:ext cx="4948931" cy="5974580"/>
          </a:xfrm>
          <a:custGeom>
            <a:avLst/>
            <a:gdLst>
              <a:gd name="connsiteX0" fmla="*/ 4948931 w 4948931"/>
              <a:gd name="connsiteY0" fmla="*/ 0 h 5974580"/>
              <a:gd name="connsiteX1" fmla="*/ 4948931 w 4948931"/>
              <a:gd name="connsiteY1" fmla="*/ 5974580 h 5974580"/>
              <a:gd name="connsiteX2" fmla="*/ 2028713 w 4948931"/>
              <a:gd name="connsiteY2" fmla="*/ 5974580 h 5974580"/>
              <a:gd name="connsiteX3" fmla="*/ 0 w 4948931"/>
              <a:gd name="connsiteY3" fmla="*/ 3710792 h 59745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8931" h="5974580">
                <a:moveTo>
                  <a:pt x="4948931" y="0"/>
                </a:moveTo>
                <a:lnTo>
                  <a:pt x="4948931" y="5974580"/>
                </a:lnTo>
                <a:lnTo>
                  <a:pt x="2028713" y="5974580"/>
                </a:lnTo>
                <a:lnTo>
                  <a:pt x="0" y="3710792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C4F9D0F6-DE6A-44A3-9D9E-A53D0C22924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34997" y="4574265"/>
            <a:ext cx="5074516" cy="2298983"/>
          </a:xfrm>
          <a:custGeom>
            <a:avLst/>
            <a:gdLst>
              <a:gd name="connsiteX0" fmla="*/ 3034176 w 5074516"/>
              <a:gd name="connsiteY0" fmla="*/ 0 h 2298983"/>
              <a:gd name="connsiteX1" fmla="*/ 5074516 w 5074516"/>
              <a:gd name="connsiteY1" fmla="*/ 2298983 h 2298983"/>
              <a:gd name="connsiteX2" fmla="*/ 0 w 5074516"/>
              <a:gd name="connsiteY2" fmla="*/ 2298983 h 229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074516" h="2298983">
                <a:moveTo>
                  <a:pt x="3034176" y="0"/>
                </a:moveTo>
                <a:lnTo>
                  <a:pt x="5074516" y="2298983"/>
                </a:lnTo>
                <a:lnTo>
                  <a:pt x="0" y="2298983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EE8AE0-4188-4CB6-8BFB-70E163ED7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264" y="2679192"/>
            <a:ext cx="4946904" cy="327355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29810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4024312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483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09775"/>
            <a:ext cx="9906000" cy="2649690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59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23">
            <a:extLst>
              <a:ext uri="{FF2B5EF4-FFF2-40B4-BE49-F238E27FC236}">
                <a16:creationId xmlns:a16="http://schemas.microsoft.com/office/drawing/2014/main" id="{08BDEDEF-6AC9-4ADF-B6AE-83CC82D2A7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-5979"/>
            <a:ext cx="5111086" cy="6877626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  <a:gd name="connsiteX0" fmla="*/ 2023235 w 6699211"/>
              <a:gd name="connsiteY0" fmla="*/ 0 h 6869951"/>
              <a:gd name="connsiteX1" fmla="*/ 6699211 w 6699211"/>
              <a:gd name="connsiteY1" fmla="*/ 11953 h 6869951"/>
              <a:gd name="connsiteX2" fmla="*/ 6699211 w 6699211"/>
              <a:gd name="connsiteY2" fmla="*/ 6869951 h 6869951"/>
              <a:gd name="connsiteX3" fmla="*/ 0 w 6699211"/>
              <a:gd name="connsiteY3" fmla="*/ 6856303 h 6869951"/>
              <a:gd name="connsiteX4" fmla="*/ 2023235 w 6699211"/>
              <a:gd name="connsiteY4" fmla="*/ 0 h 6869951"/>
              <a:gd name="connsiteX0" fmla="*/ 2702995 w 6699211"/>
              <a:gd name="connsiteY0" fmla="*/ 42638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42638 h 6857998"/>
              <a:gd name="connsiteX0" fmla="*/ 2702995 w 6699211"/>
              <a:gd name="connsiteY0" fmla="*/ 56139 h 6857998"/>
              <a:gd name="connsiteX1" fmla="*/ 6699211 w 6699211"/>
              <a:gd name="connsiteY1" fmla="*/ 0 h 6857998"/>
              <a:gd name="connsiteX2" fmla="*/ 6699211 w 6699211"/>
              <a:gd name="connsiteY2" fmla="*/ 6857998 h 6857998"/>
              <a:gd name="connsiteX3" fmla="*/ 0 w 6699211"/>
              <a:gd name="connsiteY3" fmla="*/ 6844350 h 6857998"/>
              <a:gd name="connsiteX4" fmla="*/ 2702995 w 6699211"/>
              <a:gd name="connsiteY4" fmla="*/ 56139 h 6857998"/>
              <a:gd name="connsiteX0" fmla="*/ 2702995 w 6699211"/>
              <a:gd name="connsiteY0" fmla="*/ 29135 h 6830994"/>
              <a:gd name="connsiteX1" fmla="*/ 6681322 w 6699211"/>
              <a:gd name="connsiteY1" fmla="*/ 0 h 6830994"/>
              <a:gd name="connsiteX2" fmla="*/ 6699211 w 6699211"/>
              <a:gd name="connsiteY2" fmla="*/ 6830994 h 6830994"/>
              <a:gd name="connsiteX3" fmla="*/ 0 w 6699211"/>
              <a:gd name="connsiteY3" fmla="*/ 6817346 h 6830994"/>
              <a:gd name="connsiteX4" fmla="*/ 2702995 w 6699211"/>
              <a:gd name="connsiteY4" fmla="*/ 29135 h 6830994"/>
              <a:gd name="connsiteX0" fmla="*/ 2702995 w 6699211"/>
              <a:gd name="connsiteY0" fmla="*/ 2131 h 6803990"/>
              <a:gd name="connsiteX1" fmla="*/ 6699211 w 6699211"/>
              <a:gd name="connsiteY1" fmla="*/ 0 h 6803990"/>
              <a:gd name="connsiteX2" fmla="*/ 6699211 w 6699211"/>
              <a:gd name="connsiteY2" fmla="*/ 6803990 h 6803990"/>
              <a:gd name="connsiteX3" fmla="*/ 0 w 6699211"/>
              <a:gd name="connsiteY3" fmla="*/ 6790342 h 6803990"/>
              <a:gd name="connsiteX4" fmla="*/ 2702995 w 6699211"/>
              <a:gd name="connsiteY4" fmla="*/ 2131 h 6803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99211" h="6803990">
                <a:moveTo>
                  <a:pt x="2702995" y="2131"/>
                </a:moveTo>
                <a:lnTo>
                  <a:pt x="6699211" y="0"/>
                </a:lnTo>
                <a:lnTo>
                  <a:pt x="6699211" y="6803990"/>
                </a:lnTo>
                <a:lnTo>
                  <a:pt x="0" y="6790342"/>
                </a:lnTo>
                <a:lnTo>
                  <a:pt x="2702995" y="213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C0CB336-8515-4565-B747-B4EA83B4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680485"/>
            <a:ext cx="3393440" cy="274851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4F675D-D792-42C0-8961-D2D1D79CD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5329451"/>
            <a:ext cx="6096000" cy="152854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6D2EC4D-FD33-4925-B0A8-68C9818DB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5678" y="533399"/>
            <a:ext cx="3678762" cy="577148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FC7C9F55-A39F-4FB9-BEAD-745EA3E0A2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31096" y="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A480833B-6513-44B8-B08A-6FCB3911FEC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531096" y="2324100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BCCF25F-1246-4BAE-BAA2-FB33719CF5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531096" y="4535424"/>
            <a:ext cx="2660904" cy="2322576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0542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" name="Picture Placeholder 49">
            <a:extLst>
              <a:ext uri="{FF2B5EF4-FFF2-40B4-BE49-F238E27FC236}">
                <a16:creationId xmlns:a16="http://schemas.microsoft.com/office/drawing/2014/main" id="{5496CA69-F288-4538-974D-9A68581F494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43000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1F7CBA7A-8076-4743-AD9E-CB0B2B1D185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5421" y="4319521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8B03D9A7-85A7-4570-ADAF-E43C05B52D0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143000" y="4761768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Picture Placeholder 49">
            <a:extLst>
              <a:ext uri="{FF2B5EF4-FFF2-40B4-BE49-F238E27FC236}">
                <a16:creationId xmlns:a16="http://schemas.microsoft.com/office/drawing/2014/main" id="{ADF2F19D-7D9A-47B3-8711-A71F034693F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846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790A904C-841C-438E-BD4B-C18FC28CBD03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3789781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611759C1-BECA-460C-916A-079B29E05C36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3787360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2" name="Picture Placeholder 49">
            <a:extLst>
              <a:ext uri="{FF2B5EF4-FFF2-40B4-BE49-F238E27FC236}">
                <a16:creationId xmlns:a16="http://schemas.microsoft.com/office/drawing/2014/main" id="{4519A595-9DA0-413B-A1E1-B0F059132DD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3737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20274DC-5128-46D8-9229-02288D264936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6441406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6F92FD73-9CD4-4AB0-8DEF-B9D7B1C5904D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6438985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3" name="Picture Placeholder 49">
            <a:extLst>
              <a:ext uri="{FF2B5EF4-FFF2-40B4-BE49-F238E27FC236}">
                <a16:creationId xmlns:a16="http://schemas.microsoft.com/office/drawing/2014/main" id="{ECF2CB24-2F78-42B5-BEC0-904245F37452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9136" y="2350008"/>
            <a:ext cx="1965960" cy="1801368"/>
          </a:xfrm>
          <a:solidFill>
            <a:schemeClr val="accent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E099301F-F262-4EB4-9AAA-D10A9CF42DC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9090610" y="4319520"/>
            <a:ext cx="1963236" cy="365760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BD5BC820-7DAB-4C8E-A7E4-A885BBE9AB8E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9088189" y="4761767"/>
            <a:ext cx="1963236" cy="741904"/>
          </a:xfrm>
        </p:spPr>
        <p:txBody>
          <a:bodyPr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27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2810" cy="4351338"/>
          </a:xfrm>
        </p:spPr>
        <p:txBody>
          <a:bodyPr/>
          <a:lstStyle>
            <a:lvl1pPr>
              <a:lnSpc>
                <a:spcPct val="100000"/>
              </a:lnSpc>
              <a:buNone/>
              <a:defRPr/>
            </a:lvl1pPr>
            <a:lvl2pPr>
              <a:lnSpc>
                <a:spcPct val="100000"/>
              </a:lnSpc>
              <a:buNone/>
              <a:defRPr/>
            </a:lvl2pPr>
            <a:lvl3pPr>
              <a:lnSpc>
                <a:spcPct val="100000"/>
              </a:lnSpc>
              <a:buNone/>
              <a:defRPr/>
            </a:lvl3pPr>
            <a:lvl4pPr>
              <a:lnSpc>
                <a:spcPct val="100000"/>
              </a:lnSpc>
              <a:buNone/>
              <a:defRPr/>
            </a:lvl4pPr>
            <a:lvl5pPr>
              <a:lnSpc>
                <a:spcPct val="100000"/>
              </a:lnSpc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218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2/7/20XX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36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6" r:id="rId5"/>
    <p:sldLayoutId id="2147483662" r:id="rId6"/>
    <p:sldLayoutId id="2147483679" r:id="rId7"/>
    <p:sldLayoutId id="2147483682" r:id="rId8"/>
    <p:sldLayoutId id="2147483687" r:id="rId9"/>
    <p:sldLayoutId id="2147483665" r:id="rId10"/>
    <p:sldLayoutId id="2147483683" r:id="rId11"/>
    <p:sldLayoutId id="2147483677" r:id="rId12"/>
    <p:sldLayoutId id="2147483678" r:id="rId13"/>
    <p:sldLayoutId id="2147483684" r:id="rId14"/>
    <p:sldLayoutId id="2147483661" r:id="rId15"/>
    <p:sldLayoutId id="2147483663" r:id="rId16"/>
    <p:sldLayoutId id="2147483664" r:id="rId17"/>
    <p:sldLayoutId id="2147483666" r:id="rId18"/>
    <p:sldLayoutId id="2147483667" r:id="rId19"/>
    <p:sldLayoutId id="2147483685" r:id="rId20"/>
    <p:sldLayoutId id="2147483668" r:id="rId21"/>
    <p:sldLayoutId id="2147483669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thanaR/capstone-project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low angle view of buildings in a city">
            <a:extLst>
              <a:ext uri="{FF2B5EF4-FFF2-40B4-BE49-F238E27FC236}">
                <a16:creationId xmlns:a16="http://schemas.microsoft.com/office/drawing/2014/main" id="{3CF2725B-8BAD-4651-8A3F-80E73387133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623279" y="0"/>
            <a:ext cx="9568721" cy="6858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B36C10-A9EA-414E-B3D3-09BAD9FA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697" y="1040001"/>
            <a:ext cx="3338625" cy="3150159"/>
          </a:xfrm>
        </p:spPr>
        <p:txBody>
          <a:bodyPr>
            <a:normAutofit/>
          </a:bodyPr>
          <a:lstStyle/>
          <a:p>
            <a:r>
              <a:rPr lang="en-US" dirty="0"/>
              <a:t>Twitter hate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140D27-0E15-4434-A8B8-FC32761449B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90538" y="4240213"/>
            <a:ext cx="3497262" cy="1801812"/>
          </a:xfrm>
        </p:spPr>
        <p:txBody>
          <a:bodyPr/>
          <a:lstStyle/>
          <a:p>
            <a:r>
              <a:rPr lang="en-US" dirty="0"/>
              <a:t>Sathana Ramesh </a:t>
            </a:r>
          </a:p>
        </p:txBody>
      </p:sp>
    </p:spTree>
    <p:extLst>
      <p:ext uri="{BB962C8B-B14F-4D97-AF65-F5344CB8AC3E}">
        <p14:creationId xmlns:p14="http://schemas.microsoft.com/office/powerpoint/2010/main" val="170963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15E37-3C95-4E35-8624-CC190CC12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485" y="675167"/>
            <a:ext cx="3761862" cy="3055078"/>
          </a:xfrm>
        </p:spPr>
        <p:txBody>
          <a:bodyPr/>
          <a:lstStyle/>
          <a:p>
            <a:r>
              <a:rPr lang="en-US" sz="4000" dirty="0"/>
              <a:t>Objective</a:t>
            </a:r>
            <a:r>
              <a:rPr lang="en-US" dirty="0"/>
              <a:t>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16715-277D-4042-B401-03CD007D7C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32" y="1420906"/>
            <a:ext cx="3794512" cy="5797237"/>
          </a:xfrm>
        </p:spPr>
        <p:txBody>
          <a:bodyPr/>
          <a:lstStyle/>
          <a:p>
            <a:pPr marL="0" indent="0" algn="just"/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Natural Language Processing Problem where Sentiment Analysis is done by Classifying the tweets by machine learning models for classification, text mining, text analysis, data analysis and data visualization as 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OFFENSIVE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or 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NO HATE AND OFFENSIVE </a:t>
            </a:r>
            <a:r>
              <a:rPr lang="en-US" b="0" i="0" dirty="0">
                <a:solidFill>
                  <a:srgbClr val="24292F"/>
                </a:solidFill>
                <a:effectLst/>
                <a:latin typeface="-apple-system"/>
              </a:rPr>
              <a:t>or </a:t>
            </a:r>
            <a:r>
              <a:rPr lang="en-US" b="0" i="0" dirty="0">
                <a:solidFill>
                  <a:srgbClr val="FF0000"/>
                </a:solidFill>
                <a:effectLst/>
                <a:latin typeface="-apple-system"/>
              </a:rPr>
              <a:t>HATE SPEECH </a:t>
            </a:r>
            <a:r>
              <a:rPr lang="en-US" b="0" i="0" dirty="0">
                <a:solidFill>
                  <a:schemeClr val="tx1"/>
                </a:solidFill>
                <a:effectLst/>
                <a:latin typeface="-apple-system"/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8" name="Date Placeholder 37">
            <a:extLst>
              <a:ext uri="{FF2B5EF4-FFF2-40B4-BE49-F238E27FC236}">
                <a16:creationId xmlns:a16="http://schemas.microsoft.com/office/drawing/2014/main" id="{4F07F2C9-B12E-4D08-B90F-5E6AA687A5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D3141030-4F7D-4526-B0FC-1EA787D5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A01EECD5-B798-4572-EF7B-2575C0E3885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2185" r="1395"/>
          <a:stretch/>
        </p:blipFill>
        <p:spPr>
          <a:xfrm>
            <a:off x="6096000" y="93997"/>
            <a:ext cx="4968888" cy="3429000"/>
          </a:xfr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F9C097DC-893E-9930-7DF1-4476E3E168C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l="-643" t="-1316" r="755" b="1316"/>
          <a:stretch/>
        </p:blipFill>
        <p:spPr>
          <a:xfrm>
            <a:off x="5746403" y="3269297"/>
            <a:ext cx="5963651" cy="3342749"/>
          </a:xfrm>
        </p:spPr>
      </p:pic>
    </p:spTree>
    <p:extLst>
      <p:ext uri="{BB962C8B-B14F-4D97-AF65-F5344CB8AC3E}">
        <p14:creationId xmlns:p14="http://schemas.microsoft.com/office/powerpoint/2010/main" val="297629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B7DCE3-A62E-497E-8A96-DF8D1A49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836" y="93997"/>
            <a:ext cx="9906000" cy="1382156"/>
          </a:xfrm>
        </p:spPr>
        <p:txBody>
          <a:bodyPr>
            <a:normAutofit/>
          </a:bodyPr>
          <a:lstStyle/>
          <a:p>
            <a:r>
              <a:rPr lang="en-US" sz="2400" dirty="0"/>
              <a:t>Flow chart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B3C1C-0A06-4533-8DA4-50514E5F9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A4C2F-12B6-403A-AAD2-73AC2A19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8EAF4-7E41-4FEA-B534-06CE0882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B65146E-5672-B3CB-068A-308D3D30E9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5855621"/>
              </p:ext>
            </p:extLst>
          </p:nvPr>
        </p:nvGraphicFramePr>
        <p:xfrm>
          <a:off x="1990164" y="1304365"/>
          <a:ext cx="8576889" cy="4531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263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92A4-0D40-4A0F-BB3B-3E1AE6C3B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</p:spPr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C1BD91-A502-4CE9-B6CB-FBA31C818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4CEA1C-DE10-4AAF-865D-450C0AEE11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0B6AB-E9B1-4B7E-BD4C-74C93ABF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440735B-47DB-1579-65B9-3ED0532647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87" t="14413" r="6372" b="49228"/>
          <a:stretch/>
        </p:blipFill>
        <p:spPr>
          <a:xfrm>
            <a:off x="1143000" y="1680883"/>
            <a:ext cx="9851673" cy="2178423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6A390B3-8E9B-C590-2286-4DC85D59B3A6}"/>
              </a:ext>
            </a:extLst>
          </p:cNvPr>
          <p:cNvSpPr txBox="1"/>
          <p:nvPr/>
        </p:nvSpPr>
        <p:spPr>
          <a:xfrm>
            <a:off x="1385047" y="4128247"/>
            <a:ext cx="9453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Based  on the scores after the testing the </a:t>
            </a:r>
            <a:r>
              <a:rPr lang="en-IN" dirty="0" err="1"/>
              <a:t>svm</a:t>
            </a:r>
            <a:r>
              <a:rPr lang="en-IN" dirty="0"/>
              <a:t> is selected as the best fit</a:t>
            </a:r>
          </a:p>
        </p:txBody>
      </p:sp>
    </p:spTree>
    <p:extLst>
      <p:ext uri="{BB962C8B-B14F-4D97-AF65-F5344CB8AC3E}">
        <p14:creationId xmlns:p14="http://schemas.microsoft.com/office/powerpoint/2010/main" val="2694395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79F08F-6890-4E7D-8F3F-47657269E4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3790" y="1064715"/>
            <a:ext cx="6153912" cy="1369203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BD4CE57B-A125-4D72-839E-A7A6A044F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79751" y="2290138"/>
            <a:ext cx="6157951" cy="263148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NLP and classifiers are used to build the model.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model is used to classify the tweets as offensive or not offensive or hate speech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This mechanism can be used to block the hate and offensive tweets from the users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ADD0E-60C9-4DBB-AFBA-7492513A4C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8C04B-250D-4AE1-9F65-682FB4830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B0AEB-C993-4B3B-B038-0B905739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A732965E-E001-D3F2-1098-3CC97C58099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l="3843" t="-360" r="48919" b="360"/>
          <a:stretch/>
        </p:blipFill>
        <p:spPr>
          <a:xfrm>
            <a:off x="-359829" y="-24691"/>
            <a:ext cx="4811317" cy="6857998"/>
          </a:xfrm>
        </p:spPr>
      </p:pic>
    </p:spTree>
    <p:extLst>
      <p:ext uri="{BB962C8B-B14F-4D97-AF65-F5344CB8AC3E}">
        <p14:creationId xmlns:p14="http://schemas.microsoft.com/office/powerpoint/2010/main" val="718815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2718-615D-445E-861C-ADF040C4B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6158" y="3622157"/>
            <a:ext cx="6238688" cy="138223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Picture Placeholder 5" descr="A view of a bridge from below">
            <a:extLst>
              <a:ext uri="{FF2B5EF4-FFF2-40B4-BE49-F238E27FC236}">
                <a16:creationId xmlns:a16="http://schemas.microsoft.com/office/drawing/2014/main" id="{610B39E1-AAA7-4199-8B7C-D12DD364E6D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7444"/>
            <a:ext cx="4966447" cy="6846394"/>
          </a:xfrm>
        </p:spPr>
      </p:pic>
      <p:sp>
        <p:nvSpPr>
          <p:cNvPr id="35" name="Footer Placeholder 2">
            <a:extLst>
              <a:ext uri="{FF2B5EF4-FFF2-40B4-BE49-F238E27FC236}">
                <a16:creationId xmlns:a16="http://schemas.microsoft.com/office/drawing/2014/main" id="{B7DBC9F7-37C7-4A2D-ACBC-EBDA3588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4429" y="6398878"/>
            <a:ext cx="44973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E6E0-B242-46D9-ABE6-B318CABC4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6158" y="2301949"/>
            <a:ext cx="6238687" cy="4022650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https://github.com/SathanaR/capstone-project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14FC5E-CD12-447F-80A6-B27D3009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37102" y="6398878"/>
            <a:ext cx="4193908" cy="365125"/>
          </a:xfrm>
        </p:spPr>
        <p:txBody>
          <a:bodyPr/>
          <a:lstStyle/>
          <a:p>
            <a:r>
              <a:rPr lang="en-US" dirty="0"/>
              <a:t>2/7/20XX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9C547C-C2F1-493E-9B64-E089F9DB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2477" y="6398878"/>
            <a:ext cx="470887" cy="365125"/>
          </a:xfrm>
        </p:spPr>
        <p:txBody>
          <a:bodyPr/>
          <a:lstStyle/>
          <a:p>
            <a:fld id="{312CC964-A50B-4C29-B4E4-2C30BB34CCF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70934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1E8BDE-7A03-4563-82F6-53B214F8956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5CABE4-909F-4611-A0E1-6E45080B3C9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07C1F5B-A1D0-429A-8E7C-3E271353D1E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Angle lines design</Template>
  <TotalTime>146</TotalTime>
  <Words>215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-apple-system</vt:lpstr>
      <vt:lpstr>Arial</vt:lpstr>
      <vt:lpstr>Calibri</vt:lpstr>
      <vt:lpstr>Univers Condensed Light</vt:lpstr>
      <vt:lpstr>Walbaum Display Light</vt:lpstr>
      <vt:lpstr>AngleLinesVTI</vt:lpstr>
      <vt:lpstr>Twitter hate detection</vt:lpstr>
      <vt:lpstr>Objective  </vt:lpstr>
      <vt:lpstr>Flow chart</vt:lpstr>
      <vt:lpstr>Table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Twitter hate detection</dc:title>
  <dc:creator>Sathana Ramesh</dc:creator>
  <cp:lastModifiedBy>Sathana Ramesh</cp:lastModifiedBy>
  <cp:revision>11</cp:revision>
  <dcterms:created xsi:type="dcterms:W3CDTF">2022-07-26T14:07:05Z</dcterms:created>
  <dcterms:modified xsi:type="dcterms:W3CDTF">2022-07-26T16:33:36Z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