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11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1158240" y="3732925"/>
            <a:ext cx="9875519"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		           :	</a:t>
            </a:r>
            <a:r>
              <a:rPr lang="en-US" sz="2000" b="1" dirty="0" err="1">
                <a:solidFill>
                  <a:schemeClr val="bg1"/>
                </a:solidFill>
                <a:latin typeface="Arial" pitchFamily="34" charset="0"/>
                <a:cs typeface="Arial" pitchFamily="34" charset="0"/>
              </a:rPr>
              <a:t>Satharla</a:t>
            </a:r>
            <a:r>
              <a:rPr lang="en-US" sz="2000" b="1" dirty="0">
                <a:solidFill>
                  <a:schemeClr val="bg1"/>
                </a:solidFill>
                <a:latin typeface="Arial" pitchFamily="34" charset="0"/>
                <a:cs typeface="Arial" pitchFamily="34" charset="0"/>
              </a:rPr>
              <a:t> </a:t>
            </a:r>
            <a:r>
              <a:rPr lang="en-US" sz="2000" b="1" dirty="0" err="1">
                <a:solidFill>
                  <a:schemeClr val="bg1"/>
                </a:solidFill>
                <a:latin typeface="Arial" pitchFamily="34" charset="0"/>
                <a:cs typeface="Arial" pitchFamily="34" charset="0"/>
              </a:rPr>
              <a:t>Punith</a:t>
            </a:r>
            <a:r>
              <a:rPr lang="en-US" sz="2000" b="1" dirty="0">
                <a:solidFill>
                  <a:schemeClr val="bg1"/>
                </a:solidFill>
                <a:latin typeface="Arial" pitchFamily="34" charset="0"/>
                <a:cs typeface="Arial" pitchFamily="34" charset="0"/>
              </a:rPr>
              <a:t> Kumar</a:t>
            </a:r>
          </a:p>
          <a:p>
            <a:r>
              <a:rPr lang="en-US" sz="2000" b="1" dirty="0">
                <a:solidFill>
                  <a:schemeClr val="bg1"/>
                </a:solidFill>
                <a:latin typeface="Arial"/>
                <a:cs typeface="Arial"/>
              </a:rPr>
              <a:t>Student Name		           </a:t>
            </a:r>
            <a:r>
              <a:rPr lang="en-US" sz="2000" b="1">
                <a:solidFill>
                  <a:schemeClr val="bg1"/>
                </a:solidFill>
                <a:latin typeface="Arial"/>
                <a:cs typeface="Arial"/>
              </a:rPr>
              <a:t>: Satharla</a:t>
            </a:r>
            <a:r>
              <a:rPr lang="en-US" sz="2000" b="1" dirty="0">
                <a:solidFill>
                  <a:schemeClr val="bg1"/>
                </a:solidFill>
                <a:latin typeface="Arial"/>
                <a:cs typeface="Arial"/>
              </a:rPr>
              <a:t> </a:t>
            </a:r>
            <a:r>
              <a:rPr lang="en-US" sz="2000" b="1" dirty="0" err="1">
                <a:solidFill>
                  <a:schemeClr val="bg1"/>
                </a:solidFill>
                <a:latin typeface="Arial"/>
                <a:cs typeface="Arial"/>
              </a:rPr>
              <a:t>Punith</a:t>
            </a:r>
            <a:r>
              <a:rPr lang="en-US" sz="2000" b="1" dirty="0">
                <a:solidFill>
                  <a:schemeClr val="bg1"/>
                </a:solidFill>
                <a:latin typeface="Arial"/>
                <a:cs typeface="Arial"/>
              </a:rPr>
              <a:t> Kumar</a:t>
            </a:r>
          </a:p>
          <a:p>
            <a:r>
              <a:rPr lang="en-US" sz="2000" b="1" dirty="0">
                <a:solidFill>
                  <a:schemeClr val="bg1"/>
                </a:solidFill>
                <a:latin typeface="Arial"/>
                <a:cs typeface="Arial"/>
              </a:rPr>
              <a:t>College Name &amp; Department :  Anantha Lakshmi Institute Of 	Technology And 				Sciences, Computer Science And Engineering</a:t>
            </a:r>
          </a:p>
          <a:p>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126974"/>
          </a:xfrm>
        </p:spPr>
        <p:txBody>
          <a:bodyPr>
            <a:normAutofit/>
          </a:bodyPr>
          <a:lstStyle/>
          <a:p>
            <a:pPr marL="1971400" lvl="6" indent="0">
              <a:buNone/>
            </a:pPr>
            <a:r>
              <a:rPr lang="en-IN" sz="2200" dirty="0"/>
              <a:t>https://github.com/SatharlaPunithKumar/edunet-project-2025.git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07011D0-4108-009B-C5AC-349752BAEA7D}"/>
              </a:ext>
            </a:extLst>
          </p:cNvPr>
          <p:cNvSpPr>
            <a:spLocks noGrp="1" noChangeArrowheads="1"/>
          </p:cNvSpPr>
          <p:nvPr>
            <p:ph idx="1"/>
          </p:nvPr>
        </p:nvSpPr>
        <p:spPr bwMode="auto">
          <a:xfrm>
            <a:off x="581192" y="1930530"/>
            <a:ext cx="116365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the image steganography project can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Blockchain</a:t>
            </a:r>
            <a:r>
              <a:rPr kumimoji="0" lang="en-US" altLang="en-US" sz="1800" b="0" i="0" u="none" strike="noStrike" cap="none" normalizeH="0" baseline="0" dirty="0">
                <a:ln>
                  <a:noFill/>
                </a:ln>
                <a:solidFill>
                  <a:schemeClr val="tx1"/>
                </a:solidFill>
                <a:effectLst/>
                <a:latin typeface="Arial" panose="020B0604020202020204" pitchFamily="34" charset="0"/>
              </a:rPr>
              <a:t>: Using blockchain for verifying and tracking the integrity of hidden data to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ensure authenticity and prevent tampering.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AI-based Detection Avoidance</a:t>
            </a:r>
            <a:r>
              <a:rPr kumimoji="0" lang="en-US" altLang="en-US" sz="1800" b="0" i="0" u="none" strike="noStrike" cap="none" normalizeH="0" baseline="0" dirty="0">
                <a:ln>
                  <a:noFill/>
                </a:ln>
                <a:solidFill>
                  <a:schemeClr val="tx1"/>
                </a:solidFill>
                <a:effectLst/>
                <a:latin typeface="Arial" panose="020B0604020202020204" pitchFamily="34" charset="0"/>
              </a:rPr>
              <a:t>: Developing AI algorithms to dynamically adjust encoding methods, making</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it harder for advanced detection tools to identify hidden data.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800" b="0" i="0" u="none" strike="noStrike" cap="none" normalizeH="0" baseline="0" dirty="0">
                <a:ln>
                  <a:noFill/>
                </a:ln>
                <a:solidFill>
                  <a:schemeClr val="tx1"/>
                </a:solidFill>
                <a:effectLst/>
                <a:latin typeface="Arial" panose="020B0604020202020204" pitchFamily="34" charset="0"/>
              </a:rPr>
              <a:t>: Creating a mobile application for on-the-go secure communication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and data sharing via steganography.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Multi-modal Steganography</a:t>
            </a:r>
            <a:r>
              <a:rPr kumimoji="0" lang="en-US" altLang="en-US" sz="1800" b="0" i="0" u="none" strike="noStrike" cap="none" normalizeH="0" baseline="0" dirty="0">
                <a:ln>
                  <a:noFill/>
                </a:ln>
                <a:solidFill>
                  <a:schemeClr val="tx1"/>
                </a:solidFill>
                <a:effectLst/>
                <a:latin typeface="Arial" panose="020B0604020202020204" pitchFamily="34" charset="0"/>
              </a:rPr>
              <a:t>: Expanding the project to hide data in other media types,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such as audio and video, alongside images.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a:t>
            </a:r>
            <a:r>
              <a:rPr kumimoji="0" lang="en-US" altLang="en-US" sz="1800" b="0" i="0" u="none" strike="noStrike" cap="none" normalizeH="0" baseline="0" dirty="0">
                <a:ln>
                  <a:noFill/>
                </a:ln>
                <a:solidFill>
                  <a:schemeClr val="tx1"/>
                </a:solidFill>
                <a:effectLst/>
                <a:latin typeface="Arial" panose="020B0604020202020204" pitchFamily="34" charset="0"/>
              </a:rPr>
              <a:t>: Enabling users to securely upload and share steganographic content via cloud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platforms with enhanced encryption methods.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a:bodyPr>
          <a:lstStyle/>
          <a:p>
            <a:r>
              <a:rPr lang="en-US"/>
              <a:t>Problem Statement</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02026"/>
            <a:ext cx="11029615" cy="4673324"/>
          </a:xfrm>
        </p:spPr>
        <p:txBody>
          <a:bodyPr/>
          <a:lstStyle/>
          <a:p>
            <a:r>
              <a:rPr lang="en-US" dirty="0"/>
              <a:t>Objective:</a:t>
            </a:r>
          </a:p>
          <a:p>
            <a:r>
              <a:rPr lang="en-US" dirty="0"/>
              <a:t>To design and implement an advanced image steganography algorithm that improves payload capacity, maintains image quality, and enhances resistance to detection. The project will explore both spatial and frequency domain techniques, such as LSB (Least Significant Bit) and DCT (Discrete Cosine Transform), to achieve optimal results.</a:t>
            </a:r>
          </a:p>
          <a:p>
            <a:r>
              <a:rPr lang="en-US" dirty="0"/>
              <a:t>Expected Outcome:</a:t>
            </a:r>
          </a:p>
          <a:p>
            <a:r>
              <a:rPr lang="en-US" dirty="0"/>
              <a:t>By the end of the internship, the goal is to develop a robust steganography tool that can be used for secure data transmission, ensuring high levels of confidentiality and integrity while minimizing the risk of detection.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Python:</a:t>
            </a:r>
            <a:endParaRPr lang="en-US" dirty="0"/>
          </a:p>
          <a:p>
            <a:pPr>
              <a:buFont typeface="Arial" panose="020B0604020202020204" pitchFamily="34" charset="0"/>
              <a:buChar char="•"/>
            </a:pPr>
            <a:r>
              <a:rPr lang="en-US" b="1" dirty="0"/>
              <a:t>Pillow</a:t>
            </a:r>
            <a:r>
              <a:rPr lang="en-US" dirty="0"/>
              <a:t>: A Python Imaging Library (PIL) fork used to manipulate images and embed hidden data in image files.</a:t>
            </a:r>
          </a:p>
          <a:p>
            <a:pPr>
              <a:buFont typeface="Arial" panose="020B0604020202020204" pitchFamily="34" charset="0"/>
              <a:buChar char="•"/>
            </a:pPr>
            <a:r>
              <a:rPr lang="en-US" b="1" dirty="0"/>
              <a:t>OpenCV</a:t>
            </a:r>
            <a:r>
              <a:rPr lang="en-US" dirty="0"/>
              <a:t>: A popular computer vision library that can be used for image processing tasks, including steganography.</a:t>
            </a:r>
          </a:p>
          <a:p>
            <a:pPr>
              <a:buFont typeface="Arial" panose="020B0604020202020204" pitchFamily="34" charset="0"/>
              <a:buChar char="•"/>
            </a:pPr>
            <a:r>
              <a:rPr lang="en-US" b="1" dirty="0"/>
              <a:t>Stegano </a:t>
            </a:r>
            <a:r>
              <a:rPr lang="en-US" dirty="0"/>
              <a:t>: A Python library specifically designed for image steganography. It supports hiding text in images using LSB (Least Significant Bit) encoding.</a:t>
            </a:r>
          </a:p>
          <a:p>
            <a:pPr>
              <a:buFont typeface="Arial" panose="020B0604020202020204" pitchFamily="34" charset="0"/>
              <a:buChar char="•"/>
            </a:pPr>
            <a:r>
              <a:rPr lang="en-US" b="1" dirty="0"/>
              <a:t>Cryptosteganography </a:t>
            </a:r>
            <a:r>
              <a:rPr lang="en-US" dirty="0"/>
              <a:t>: A Python library that combines cryptography and steganography to provide a secure way of embedding hidden messages inside images.</a:t>
            </a:r>
          </a:p>
          <a:p>
            <a:pPr>
              <a:buFont typeface="Arial" panose="020B0604020202020204" pitchFamily="34" charset="0"/>
              <a:buChar char="•"/>
            </a:pPr>
            <a:r>
              <a:rPr lang="en-US" b="1" dirty="0"/>
              <a:t>PyCrypto </a:t>
            </a:r>
            <a:r>
              <a:rPr lang="en-US" dirty="0"/>
              <a:t>: For encrypting the data before embedding it in the image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BECD0BC-694F-1B16-5A8D-7522DB8E6373}"/>
              </a:ext>
            </a:extLst>
          </p:cNvPr>
          <p:cNvSpPr>
            <a:spLocks noGrp="1" noChangeArrowheads="1"/>
          </p:cNvSpPr>
          <p:nvPr>
            <p:ph idx="1"/>
          </p:nvPr>
        </p:nvSpPr>
        <p:spPr bwMode="auto">
          <a:xfrm>
            <a:off x="581192" y="2761525"/>
            <a:ext cx="81698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Combines encryption and steganography for double-layered security.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Preserves image quality while embedding hidden data.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Supports embedding multiple files in a single image.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Features resistance to common steganalysis detection tools.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Provides a user-friendly, cross-platform interface for seamless data transfer.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D3CDDAB-E5A6-7595-3276-B15132E3C67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end users of an image steganography project can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a:ln>
                  <a:noFill/>
                </a:ln>
                <a:solidFill>
                  <a:schemeClr val="tx1"/>
                </a:solidFill>
                <a:effectLst/>
                <a:latin typeface="Arial" panose="020B0604020202020204" pitchFamily="34" charset="0"/>
              </a:rPr>
              <a:t>: To securely transmit sensitive information without detection.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in intelligence and defense.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a:ln>
                  <a:noFill/>
                </a:ln>
                <a:solidFill>
                  <a:schemeClr val="tx1"/>
                </a:solidFill>
                <a:effectLst/>
                <a:latin typeface="Arial" panose="020B0604020202020204" pitchFamily="34" charset="0"/>
              </a:rPr>
              <a:t>: Users who want to protect personal data and maintain privacy.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Businesses</a:t>
            </a:r>
            <a:r>
              <a:rPr kumimoji="0" lang="en-US" altLang="en-US" sz="1800" b="0" i="0" u="none" strike="noStrike" cap="none" normalizeH="0" baseline="0">
                <a:ln>
                  <a:noFill/>
                </a:ln>
                <a:solidFill>
                  <a:schemeClr val="tx1"/>
                </a:solidFill>
                <a:effectLst/>
                <a:latin typeface="Arial" panose="020B0604020202020204" pitchFamily="34" charset="0"/>
              </a:rPr>
              <a:t>: To securely exchange proprietary data and confidential documents.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in regions with restricted information freedom.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 IMAGES</a:t>
            </a:r>
          </a:p>
        </p:txBody>
      </p:sp>
      <p:pic>
        <p:nvPicPr>
          <p:cNvPr id="5" name="Content Placeholder 4">
            <a:extLst>
              <a:ext uri="{FF2B5EF4-FFF2-40B4-BE49-F238E27FC236}">
                <a16:creationId xmlns:a16="http://schemas.microsoft.com/office/drawing/2014/main" id="{910702FF-4321-07C7-BD47-23789E9A53EF}"/>
              </a:ext>
            </a:extLst>
          </p:cNvPr>
          <p:cNvPicPr>
            <a:picLocks noGrp="1" noChangeAspect="1"/>
          </p:cNvPicPr>
          <p:nvPr>
            <p:ph idx="1"/>
          </p:nvPr>
        </p:nvPicPr>
        <p:blipFill>
          <a:blip r:embed="rId2"/>
          <a:stretch>
            <a:fillRect/>
          </a:stretch>
        </p:blipFill>
        <p:spPr>
          <a:xfrm>
            <a:off x="773288" y="1482243"/>
            <a:ext cx="8919351" cy="501713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3F2C-C592-689B-00E0-9899E4C7A4D6}"/>
              </a:ext>
            </a:extLst>
          </p:cNvPr>
          <p:cNvSpPr>
            <a:spLocks noGrp="1"/>
          </p:cNvSpPr>
          <p:nvPr>
            <p:ph type="title"/>
          </p:nvPr>
        </p:nvSpPr>
        <p:spPr>
          <a:xfrm>
            <a:off x="581192" y="702156"/>
            <a:ext cx="11029616" cy="166206"/>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736B893-71BE-30DE-5E4C-F75767481E10}"/>
              </a:ext>
            </a:extLst>
          </p:cNvPr>
          <p:cNvPicPr>
            <a:picLocks noGrp="1" noChangeAspect="1"/>
          </p:cNvPicPr>
          <p:nvPr>
            <p:ph idx="1"/>
          </p:nvPr>
        </p:nvPicPr>
        <p:blipFill>
          <a:blip r:embed="rId2"/>
          <a:stretch>
            <a:fillRect/>
          </a:stretch>
        </p:blipFill>
        <p:spPr>
          <a:xfrm>
            <a:off x="457201" y="702157"/>
            <a:ext cx="5843286" cy="3981603"/>
          </a:xfrm>
        </p:spPr>
      </p:pic>
      <p:pic>
        <p:nvPicPr>
          <p:cNvPr id="7" name="Picture 6">
            <a:extLst>
              <a:ext uri="{FF2B5EF4-FFF2-40B4-BE49-F238E27FC236}">
                <a16:creationId xmlns:a16="http://schemas.microsoft.com/office/drawing/2014/main" id="{126C8575-31BE-3111-7DE2-568753073731}"/>
              </a:ext>
            </a:extLst>
          </p:cNvPr>
          <p:cNvPicPr>
            <a:picLocks noChangeAspect="1"/>
          </p:cNvPicPr>
          <p:nvPr/>
        </p:nvPicPr>
        <p:blipFill>
          <a:blip r:embed="rId3"/>
          <a:stretch>
            <a:fillRect/>
          </a:stretch>
        </p:blipFill>
        <p:spPr>
          <a:xfrm>
            <a:off x="6424478" y="702155"/>
            <a:ext cx="5493202" cy="3981603"/>
          </a:xfrm>
          <a:prstGeom prst="rect">
            <a:avLst/>
          </a:prstGeom>
        </p:spPr>
      </p:pic>
    </p:spTree>
    <p:extLst>
      <p:ext uri="{BB962C8B-B14F-4D97-AF65-F5344CB8AC3E}">
        <p14:creationId xmlns:p14="http://schemas.microsoft.com/office/powerpoint/2010/main" val="115185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84B0D7F6-1A7C-ECDE-FEE2-66063BCA81AC}"/>
              </a:ext>
            </a:extLst>
          </p:cNvPr>
          <p:cNvSpPr>
            <a:spLocks noGrp="1" noChangeArrowheads="1"/>
          </p:cNvSpPr>
          <p:nvPr>
            <p:ph idx="1"/>
          </p:nvPr>
        </p:nvSpPr>
        <p:spPr bwMode="auto">
          <a:xfrm>
            <a:off x="256072" y="1397675"/>
            <a:ext cx="115254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image steganography project effectively addresses the problem of secure data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transmission by embedding sensitive information within image files, ensuring that the data remains concealed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from unauthorized detection. By combining cryptographic techniques with steganography, it provides a double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layer of security, safeguarding the confidentiality and integrity of the data. The project also preserves the quality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of the image, making it undetectable to the human eye. With its potential for future advancements, such as AI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detection resistance and multi-modal support, this project offers a promising solution for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across various sectors.</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661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 IMAGES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SATHARLA PUNITH KUMAR</cp:lastModifiedBy>
  <cp:revision>33</cp:revision>
  <dcterms:created xsi:type="dcterms:W3CDTF">2021-05-26T16:50:10Z</dcterms:created>
  <dcterms:modified xsi:type="dcterms:W3CDTF">2025-02-19T12:12:02Z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