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5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59B36B-A8DA-4A94-B313-FD28DB1827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1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Arrondissements_of_Par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ondissements_of_Pa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CE76-4532-4A94-A95B-B08F4A65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The Battle of Neighborhood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take a glimpse at different neighborhoods of Paris. </a:t>
            </a:r>
          </a:p>
          <a:p>
            <a:r>
              <a:rPr lang="en-US" sz="2800" i="1" dirty="0"/>
              <a:t>Travelers </a:t>
            </a:r>
            <a:r>
              <a:rPr lang="en-US" dirty="0"/>
              <a:t>from inside and outside of area who want to decide where to visit and </a:t>
            </a:r>
            <a:r>
              <a:rPr lang="en-US" sz="2800" i="1" dirty="0"/>
              <a:t>business owners </a:t>
            </a:r>
            <a:r>
              <a:rPr lang="en-US" dirty="0"/>
              <a:t>may be interested in the project.</a:t>
            </a:r>
          </a:p>
          <a:p>
            <a:r>
              <a:rPr lang="en-US" dirty="0"/>
              <a:t>Paris is a tourist destination. Entire Paris is broken into 20 arrondissements (politically divided). Let’s explore Paris and understand which arrondissements are good for travelers &amp; business owners and also have a look at highly populated areas too.</a:t>
            </a:r>
          </a:p>
        </p:txBody>
      </p:sp>
    </p:spTree>
    <p:extLst>
      <p:ext uri="{BB962C8B-B14F-4D97-AF65-F5344CB8AC3E}">
        <p14:creationId xmlns:p14="http://schemas.microsoft.com/office/powerpoint/2010/main" val="28614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63A4-D554-4F0F-9A38-AA0557EB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4" y="738114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F5E6-F7F8-44FF-9A4F-EBBBED97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3" y="2203079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Paris is divided into 20</a:t>
            </a:r>
            <a:r>
              <a:rPr lang="en-US" sz="2000" b="1" dirty="0"/>
              <a:t> </a:t>
            </a:r>
            <a:r>
              <a:rPr lang="en-US" sz="2000" b="1" i="1" dirty="0">
                <a:solidFill>
                  <a:srgbClr val="00B0F0"/>
                </a:solidFill>
              </a:rPr>
              <a:t>Arrondissement </a:t>
            </a:r>
            <a:r>
              <a:rPr lang="en-US" sz="2000" i="1" dirty="0"/>
              <a:t>(municipal areas). We are going to explore these 20 arrondissements and find out what are the highly visited places. 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Also, we will pick up the highly populated areas and explore the venues in these areas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B9D37-D9A1-4D25-A95B-04E88D947326}"/>
              </a:ext>
            </a:extLst>
          </p:cNvPr>
          <p:cNvSpPr/>
          <p:nvPr/>
        </p:nvSpPr>
        <p:spPr>
          <a:xfrm>
            <a:off x="0" y="6175564"/>
            <a:ext cx="546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https://en.wikipedia.org/wiki/Arrondissements_of_Paris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8AEEA-DD25-4EFD-B111-B753A787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62" y="2274966"/>
            <a:ext cx="5791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CFA6-9CAA-45CC-A09F-A7E04B1E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83" y="885693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Methodology</a:t>
            </a:r>
            <a:br>
              <a:rPr lang="en-US" sz="3800" b="1" dirty="0"/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4322-EA45-4A38-9CA7-B31D2288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54" y="2389218"/>
            <a:ext cx="10143668" cy="343553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1. Data scraping from Wikipedia. Pull out the 20 arrondissements, population.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https://en.wikipedia.org/wiki/Arrondissements_of_Paris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Use </a:t>
            </a:r>
            <a:r>
              <a:rPr lang="en-US" sz="2400" b="1" u="sng" dirty="0" err="1"/>
              <a:t>Geopy</a:t>
            </a:r>
            <a:r>
              <a:rPr lang="en-US" sz="2400" b="1" u="sng" dirty="0"/>
              <a:t> </a:t>
            </a:r>
            <a:r>
              <a:rPr lang="en-US" sz="2400" dirty="0"/>
              <a:t>to get Longitude and Latitude of all the 20 arrondissements</a:t>
            </a:r>
          </a:p>
          <a:p>
            <a:pPr marL="0" indent="0">
              <a:buNone/>
            </a:pPr>
            <a:r>
              <a:rPr lang="en-US" sz="2400" dirty="0"/>
              <a:t>3. Use </a:t>
            </a:r>
            <a:r>
              <a:rPr lang="en-US" sz="2400" b="1" u="sng" dirty="0" err="1"/>
              <a:t>FourSquare</a:t>
            </a:r>
            <a:r>
              <a:rPr lang="en-US" sz="2400" b="1" dirty="0"/>
              <a:t> </a:t>
            </a:r>
            <a:r>
              <a:rPr lang="en-US" sz="2400" dirty="0"/>
              <a:t>API to get nearby venues </a:t>
            </a:r>
          </a:p>
          <a:p>
            <a:pPr marL="0" indent="0">
              <a:buNone/>
            </a:pPr>
            <a:r>
              <a:rPr lang="en-US" sz="2400" dirty="0"/>
              <a:t>4. Use </a:t>
            </a:r>
            <a:r>
              <a:rPr lang="en-US" sz="2400" b="1" u="sng" dirty="0" err="1"/>
              <a:t>KMeans</a:t>
            </a:r>
            <a:r>
              <a:rPr lang="en-US" sz="2400" b="1" u="sng" dirty="0"/>
              <a:t> </a:t>
            </a:r>
            <a:r>
              <a:rPr lang="en-US" sz="2400" dirty="0"/>
              <a:t>clustering from </a:t>
            </a:r>
            <a:r>
              <a:rPr lang="en-US" sz="2400" dirty="0" err="1"/>
              <a:t>sklearn</a:t>
            </a:r>
            <a:r>
              <a:rPr lang="en-US" sz="2400" dirty="0"/>
              <a:t> to cluster 20 arrondissements based on their most visited venues and group them into 4 clusters. I can take 5 or more clusters. It becomes too diluted. Hence, I am sticking to 4 clusters only.</a:t>
            </a:r>
          </a:p>
          <a:p>
            <a:pPr marL="0" indent="0">
              <a:buNone/>
            </a:pPr>
            <a:r>
              <a:rPr lang="en-US" sz="2400" dirty="0"/>
              <a:t>5. Explore these 4 clusters and provide analysis</a:t>
            </a:r>
          </a:p>
        </p:txBody>
      </p:sp>
    </p:spTree>
    <p:extLst>
      <p:ext uri="{BB962C8B-B14F-4D97-AF65-F5344CB8AC3E}">
        <p14:creationId xmlns:p14="http://schemas.microsoft.com/office/powerpoint/2010/main" val="37432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45" y="432887"/>
            <a:ext cx="3638143" cy="565490"/>
          </a:xfrm>
        </p:spPr>
        <p:txBody>
          <a:bodyPr>
            <a:normAutofit/>
          </a:bodyPr>
          <a:lstStyle/>
          <a:p>
            <a:r>
              <a:rPr lang="en-US" sz="2000" dirty="0"/>
              <a:t>1. Snapshot of Data from </a:t>
            </a:r>
            <a:r>
              <a:rPr lang="en-US" sz="2000" dirty="0" err="1"/>
              <a:t>Wikepidea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46531-5C00-4F6C-83E8-B1F199ED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" y="832714"/>
            <a:ext cx="353377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9FEA6-BB86-4594-B7C2-CF145B66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32" y="1040364"/>
            <a:ext cx="4848225" cy="16478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FF02DA-DD74-4030-9B7F-9B87EF6C0844}"/>
              </a:ext>
            </a:extLst>
          </p:cNvPr>
          <p:cNvSpPr txBox="1">
            <a:spLocks/>
          </p:cNvSpPr>
          <p:nvPr/>
        </p:nvSpPr>
        <p:spPr>
          <a:xfrm>
            <a:off x="4712755" y="432887"/>
            <a:ext cx="6316029" cy="56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2. Snapshot of Data with Lat &amp; Long from </a:t>
            </a:r>
            <a:r>
              <a:rPr lang="en-US" sz="2000" dirty="0" err="1"/>
              <a:t>Geopy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71E3B-C51C-45C5-9330-E1182C7A0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8" y="3443728"/>
            <a:ext cx="4943573" cy="32481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AEAA802-05EA-4A5D-AB6B-7664333F32D0}"/>
              </a:ext>
            </a:extLst>
          </p:cNvPr>
          <p:cNvSpPr txBox="1">
            <a:spLocks/>
          </p:cNvSpPr>
          <p:nvPr/>
        </p:nvSpPr>
        <p:spPr>
          <a:xfrm>
            <a:off x="290045" y="2848783"/>
            <a:ext cx="4748486" cy="56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3. Snapshot of Data with Venue Category (from </a:t>
            </a:r>
            <a:r>
              <a:rPr lang="en-US" sz="2000" dirty="0" err="1"/>
              <a:t>FourSquare</a:t>
            </a:r>
            <a:r>
              <a:rPr lang="en-US" sz="2000" dirty="0"/>
              <a:t> API)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24253-16CE-4AAE-A8CD-9584963F0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19" y="3443728"/>
            <a:ext cx="1847850" cy="6572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4C3164-4234-4EFE-9C0F-82023FB744BC}"/>
              </a:ext>
            </a:extLst>
          </p:cNvPr>
          <p:cNvSpPr txBox="1">
            <a:spLocks/>
          </p:cNvSpPr>
          <p:nvPr/>
        </p:nvSpPr>
        <p:spPr>
          <a:xfrm>
            <a:off x="5818008" y="2848783"/>
            <a:ext cx="5210775" cy="56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4. Shape of the data : 1508 venues collected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1275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62" y="828518"/>
            <a:ext cx="11210925" cy="74483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Most commonly visited areas in 20 Arrondissements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CED6412-EDF5-47EF-B74C-BCE3FF6B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45" y="2090590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96" y="809721"/>
            <a:ext cx="11210925" cy="74483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 Arrondissements grouped into 4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3DEBF-F6CF-4F42-9BE1-550520AC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83867"/>
            <a:ext cx="11296073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 Clusters on the choropleth map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CBEEA-C94A-4FCF-AA20-0D9F8930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3" y="1622389"/>
            <a:ext cx="10224655" cy="50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652"/>
            <a:ext cx="10515600" cy="1325563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18D8-A8C2-4BAC-A540-76221EF4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79443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For travelers: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Cluster 0 &gt; </a:t>
            </a:r>
            <a:r>
              <a:rPr lang="en-US" dirty="0"/>
              <a:t>Arrondissement (1, 2, 3, 4, 6, 9, 10): Good for French, Italian, and Asian restaurants. Great place to try some pizza and visit café. Good place to try French cuisine as there a lot of options available.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Cluster 1&gt; </a:t>
            </a:r>
            <a:r>
              <a:rPr lang="en-US" dirty="0"/>
              <a:t>Arrondissement (5, 7, 8, 14, 15): Lot of hotels surrounded by Restaurants, Plaza and Cafes. Good place to stay.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Cluster 2&gt; </a:t>
            </a:r>
            <a:r>
              <a:rPr lang="en-US" dirty="0"/>
              <a:t>Arrondissement (12 and 16): They are away from central Paris. Residential / </a:t>
            </a:r>
            <a:r>
              <a:rPr lang="en-US" dirty="0" err="1"/>
              <a:t>Offical</a:t>
            </a:r>
            <a:r>
              <a:rPr lang="en-US" dirty="0"/>
              <a:t> areas with supermarkets, restaurants, hotels, bakery.  Secluded place and mostly not crowded.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Cluster 3&gt; </a:t>
            </a:r>
            <a:r>
              <a:rPr lang="en-US" dirty="0"/>
              <a:t>Arrondissement (11, 13, 17, 18, 19, 20): Bars, Pubs and Restaurants. Good place for some good breweries.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For business owners: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Food &amp; Restaurant</a:t>
            </a:r>
            <a:r>
              <a:rPr lang="en-US" dirty="0"/>
              <a:t>: Cluster 0. Normally crowded. Around 25k people per </a:t>
            </a:r>
            <a:r>
              <a:rPr lang="en-US" dirty="0" err="1"/>
              <a:t>sqkm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Hotel/Cafe</a:t>
            </a:r>
            <a:r>
              <a:rPr lang="en-US" dirty="0"/>
              <a:t>: Cluster 1. Normally crowded. Around 22k people per </a:t>
            </a:r>
            <a:r>
              <a:rPr lang="en-US" dirty="0" err="1"/>
              <a:t>sqkm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Bar/Pub/Brewery: </a:t>
            </a:r>
            <a:r>
              <a:rPr lang="en-US" dirty="0"/>
              <a:t>Cluster 3. Heavily crowded. Around 30K people per </a:t>
            </a:r>
            <a:r>
              <a:rPr lang="en-US" dirty="0" err="1"/>
              <a:t>sqkm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Office / Apartments: </a:t>
            </a:r>
            <a:r>
              <a:rPr lang="en-US" dirty="0"/>
              <a:t>Cluster 2. Less crowded. Around 9K people per </a:t>
            </a:r>
            <a:r>
              <a:rPr lang="en-US" dirty="0" err="1"/>
              <a:t>sqkm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The Battle of Neighborhood</vt:lpstr>
      <vt:lpstr>Introduction</vt:lpstr>
      <vt:lpstr>Data </vt:lpstr>
      <vt:lpstr>Methodology </vt:lpstr>
      <vt:lpstr>1. Snapshot of Data from Wikepidea</vt:lpstr>
      <vt:lpstr>10 Most commonly visited areas in 20 Arrondissements</vt:lpstr>
      <vt:lpstr>20 Arrondissements grouped into 4 Clusters</vt:lpstr>
      <vt:lpstr>4 Clusters on the choropleth map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BM, Sathisha</dc:creator>
  <cp:lastModifiedBy>BM, Sathisha</cp:lastModifiedBy>
  <cp:revision>6</cp:revision>
  <dcterms:created xsi:type="dcterms:W3CDTF">2020-06-25T17:16:28Z</dcterms:created>
  <dcterms:modified xsi:type="dcterms:W3CDTF">2020-06-25T17:22:19Z</dcterms:modified>
</cp:coreProperties>
</file>