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8"/>
  </p:notes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9" d="100"/>
          <a:sy n="89" d="100"/>
        </p:scale>
        <p:origin x="-120" y="-3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DB6D7-3623-468A-8B98-D5C37D870878}" type="datetimeFigureOut">
              <a:rPr lang="en-US" smtClean="0"/>
              <a:t>2/2/2017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4F4970-DBED-4784-95E8-5AF4F5880A4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6060FE3-A600-4D24-88BF-26AF9764CB93}" type="datetime1">
              <a:rPr lang="en-US" smtClean="0"/>
              <a:t>2/2/2017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4BB44B9-3429-4FE7-9085-CF647232392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083F29-2AAA-43FC-9AB1-2BFAE7C7ECFE}" type="datetime1">
              <a:rPr lang="en-US" smtClean="0"/>
              <a:t>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B44B9-3429-4FE7-9085-CF647232392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BEB08D-0630-47FB-B4FD-1188CE7EE032}" type="datetime1">
              <a:rPr lang="en-US" smtClean="0"/>
              <a:t>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B44B9-3429-4FE7-9085-CF647232392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211920D-E7A6-4403-B313-458CBAB04A06}" type="datetime1">
              <a:rPr lang="en-US" smtClean="0"/>
              <a:t>2/2/2017</a:t>
            </a:fld>
            <a:endParaRPr lang="en-IN"/>
          </a:p>
        </p:txBody>
      </p:sp>
      <p:sp>
        <p:nvSpPr>
          <p:cNvPr id="9" name="Slide Number Placeholder 8"/>
          <p:cNvSpPr>
            <a:spLocks noGrp="1"/>
          </p:cNvSpPr>
          <p:nvPr>
            <p:ph type="sldNum" sz="quarter" idx="15"/>
          </p:nvPr>
        </p:nvSpPr>
        <p:spPr/>
        <p:txBody>
          <a:bodyPr rtlCol="0"/>
          <a:lstStyle/>
          <a:p>
            <a:fld id="{A4BB44B9-3429-4FE7-9085-CF6472323920}"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E7EA358-90A9-4BB1-A33F-909D11D7325E}" type="datetime1">
              <a:rPr lang="en-US" smtClean="0"/>
              <a:t>2/2/2017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4BB44B9-3429-4FE7-9085-CF647232392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78F81C-0AB1-4980-ABC9-EBBF5EA3C901}" type="datetime1">
              <a:rPr lang="en-US" smtClean="0"/>
              <a:t>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B44B9-3429-4FE7-9085-CF6472323920}"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47543EA-F974-4C7C-A3F4-30EAC65F347D}" type="datetime1">
              <a:rPr lang="en-US" smtClean="0"/>
              <a:t>2/2/2017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BB44B9-3429-4FE7-9085-CF6472323920}"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792D9A2-C992-46AC-907E-7C7DC305A23E}" type="datetime1">
              <a:rPr lang="en-US" smtClean="0"/>
              <a:t>2/2/2017</a:t>
            </a:fld>
            <a:endParaRPr lang="en-IN"/>
          </a:p>
        </p:txBody>
      </p:sp>
      <p:sp>
        <p:nvSpPr>
          <p:cNvPr id="7" name="Slide Number Placeholder 6"/>
          <p:cNvSpPr>
            <a:spLocks noGrp="1"/>
          </p:cNvSpPr>
          <p:nvPr>
            <p:ph type="sldNum" sz="quarter" idx="11"/>
          </p:nvPr>
        </p:nvSpPr>
        <p:spPr/>
        <p:txBody>
          <a:bodyPr rtlCol="0"/>
          <a:lstStyle/>
          <a:p>
            <a:fld id="{A4BB44B9-3429-4FE7-9085-CF6472323920}"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765E9-FEE2-431E-AD44-B4B6C80C53BB}" type="datetime1">
              <a:rPr lang="en-US" smtClean="0"/>
              <a:t>2/2/2017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BB44B9-3429-4FE7-9085-CF647232392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56E5C78-DBB3-4839-80A3-316A91CD70A3}" type="datetime1">
              <a:rPr lang="en-US" smtClean="0"/>
              <a:t>2/2/2017</a:t>
            </a:fld>
            <a:endParaRPr lang="en-IN"/>
          </a:p>
        </p:txBody>
      </p:sp>
      <p:sp>
        <p:nvSpPr>
          <p:cNvPr id="22" name="Slide Number Placeholder 21"/>
          <p:cNvSpPr>
            <a:spLocks noGrp="1"/>
          </p:cNvSpPr>
          <p:nvPr>
            <p:ph type="sldNum" sz="quarter" idx="15"/>
          </p:nvPr>
        </p:nvSpPr>
        <p:spPr/>
        <p:txBody>
          <a:bodyPr rtlCol="0"/>
          <a:lstStyle/>
          <a:p>
            <a:fld id="{A4BB44B9-3429-4FE7-9085-CF6472323920}"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7AF20EE-BBBD-4C80-9650-F91B9D28376A}" type="datetime1">
              <a:rPr lang="en-US" smtClean="0"/>
              <a:t>2/2/2017</a:t>
            </a:fld>
            <a:endParaRPr lang="en-IN"/>
          </a:p>
        </p:txBody>
      </p:sp>
      <p:sp>
        <p:nvSpPr>
          <p:cNvPr id="18" name="Slide Number Placeholder 17"/>
          <p:cNvSpPr>
            <a:spLocks noGrp="1"/>
          </p:cNvSpPr>
          <p:nvPr>
            <p:ph type="sldNum" sz="quarter" idx="11"/>
          </p:nvPr>
        </p:nvSpPr>
        <p:spPr/>
        <p:txBody>
          <a:bodyPr rtlCol="0"/>
          <a:lstStyle/>
          <a:p>
            <a:fld id="{A4BB44B9-3429-4FE7-9085-CF6472323920}"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1BA764C-80E4-4A6E-818E-CA1148D601E7}" type="datetime1">
              <a:rPr lang="en-US" smtClean="0"/>
              <a:t>2/2/2017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BB44B9-3429-4FE7-9085-CF647232392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8992" y="1643050"/>
            <a:ext cx="4557690" cy="971544"/>
          </a:xfrm>
        </p:spPr>
        <p:txBody>
          <a:bodyPr>
            <a:normAutofit/>
          </a:bodyPr>
          <a:lstStyle/>
          <a:p>
            <a:r>
              <a:rPr lang="en-US" sz="4800" dirty="0" smtClean="0">
                <a:solidFill>
                  <a:schemeClr val="accent1"/>
                </a:solidFill>
                <a:latin typeface="Imprint MT Shadow" pitchFamily="82" charset="0"/>
                <a:ea typeface="MingLiU_HKSCS-ExtB" pitchFamily="18" charset="-120"/>
                <a:cs typeface="Aharoni" pitchFamily="2" charset="-79"/>
              </a:rPr>
              <a:t>LDAP  Basics</a:t>
            </a:r>
            <a:endParaRPr lang="en-IN" sz="4800" dirty="0"/>
          </a:p>
        </p:txBody>
      </p:sp>
      <p:sp>
        <p:nvSpPr>
          <p:cNvPr id="3" name="Subtitle 2"/>
          <p:cNvSpPr>
            <a:spLocks noGrp="1"/>
          </p:cNvSpPr>
          <p:nvPr>
            <p:ph type="subTitle" idx="1"/>
          </p:nvPr>
        </p:nvSpPr>
        <p:spPr/>
        <p:txBody>
          <a:bodyPr/>
          <a:lstStyle/>
          <a:p>
            <a:r>
              <a:rPr lang="en-US" dirty="0" smtClean="0"/>
              <a:t>Migration -  PDDA HONDA</a:t>
            </a:r>
          </a:p>
          <a:p>
            <a:r>
              <a:rPr lang="en-US" dirty="0" err="1" smtClean="0"/>
              <a:t>Kumaran</a:t>
            </a:r>
            <a:r>
              <a:rPr lang="en-US" dirty="0" smtClean="0"/>
              <a:t> Systems</a:t>
            </a:r>
          </a:p>
          <a:p>
            <a:r>
              <a:rPr lang="en-US" dirty="0" smtClean="0"/>
              <a:t>Date : 02 FEB 2017</a:t>
            </a:r>
          </a:p>
          <a:p>
            <a:endParaRPr lang="en-IN" dirty="0"/>
          </a:p>
        </p:txBody>
      </p:sp>
      <p:sp>
        <p:nvSpPr>
          <p:cNvPr id="4" name="Date Placeholder 3"/>
          <p:cNvSpPr>
            <a:spLocks noGrp="1"/>
          </p:cNvSpPr>
          <p:nvPr>
            <p:ph type="dt" sz="half" idx="10"/>
          </p:nvPr>
        </p:nvSpPr>
        <p:spPr/>
        <p:txBody>
          <a:bodyPr/>
          <a:lstStyle/>
          <a:p>
            <a:fld id="{8F58915B-686A-4FA5-9A44-508FA06D6BCE}" type="datetime1">
              <a:rPr lang="en-US" smtClean="0"/>
              <a:t>2/2/2017</a:t>
            </a:fld>
            <a:endParaRPr lang="en-IN"/>
          </a:p>
        </p:txBody>
      </p:sp>
      <p:sp>
        <p:nvSpPr>
          <p:cNvPr id="5" name="Slide Number Placeholder 4"/>
          <p:cNvSpPr>
            <a:spLocks noGrp="1"/>
          </p:cNvSpPr>
          <p:nvPr>
            <p:ph type="sldNum" sz="quarter" idx="12"/>
          </p:nvPr>
        </p:nvSpPr>
        <p:spPr/>
        <p:txBody>
          <a:bodyPr/>
          <a:lstStyle/>
          <a:p>
            <a:fld id="{A4BB44B9-3429-4FE7-9085-CF6472323920}" type="slidenum">
              <a:rPr lang="en-IN" smtClean="0"/>
              <a:t>1</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7467600" cy="703282"/>
          </a:xfrm>
        </p:spPr>
        <p:txBody>
          <a:bodyPr/>
          <a:lstStyle/>
          <a:p>
            <a:r>
              <a:rPr lang="en-US" sz="3200" b="1" dirty="0" smtClean="0">
                <a:solidFill>
                  <a:schemeClr val="accent1"/>
                </a:solidFill>
                <a:latin typeface="GungsuhChe" pitchFamily="49" charset="-127"/>
                <a:ea typeface="GungsuhChe" pitchFamily="49" charset="-127"/>
                <a:cs typeface="FrankRuehl" pitchFamily="34" charset="-79"/>
              </a:rPr>
              <a:t>Agenda</a:t>
            </a:r>
            <a:endParaRPr lang="en-IN" dirty="0">
              <a:latin typeface="GungsuhChe" pitchFamily="49" charset="-127"/>
              <a:ea typeface="GungsuhChe" pitchFamily="49" charset="-127"/>
              <a:cs typeface="FrankRuehl" pitchFamily="34" charset="-79"/>
            </a:endParaRPr>
          </a:p>
        </p:txBody>
      </p:sp>
      <p:sp>
        <p:nvSpPr>
          <p:cNvPr id="3" name="Content Placeholder 2"/>
          <p:cNvSpPr>
            <a:spLocks noGrp="1"/>
          </p:cNvSpPr>
          <p:nvPr>
            <p:ph sz="quarter" idx="1"/>
          </p:nvPr>
        </p:nvSpPr>
        <p:spPr>
          <a:xfrm>
            <a:off x="428596" y="1142984"/>
            <a:ext cx="7467600" cy="4873752"/>
          </a:xfrm>
        </p:spPr>
        <p:txBody>
          <a:bodyPr>
            <a:normAutofit/>
          </a:bodyPr>
          <a:lstStyle/>
          <a:p>
            <a:pPr>
              <a:lnSpc>
                <a:spcPct val="150000"/>
              </a:lnSpc>
              <a:buFont typeface="Wingdings" pitchFamily="2" charset="2"/>
              <a:buChar char="v"/>
            </a:pPr>
            <a:r>
              <a:rPr lang="en-US" dirty="0" smtClean="0">
                <a:latin typeface="Calibri" pitchFamily="34" charset="0"/>
                <a:cs typeface="Calibri" pitchFamily="34" charset="0"/>
              </a:rPr>
              <a:t>Understanding LDAP</a:t>
            </a:r>
          </a:p>
          <a:p>
            <a:pPr>
              <a:lnSpc>
                <a:spcPct val="150000"/>
              </a:lnSpc>
              <a:buFont typeface="Wingdings" pitchFamily="2" charset="2"/>
              <a:buChar char="v"/>
            </a:pPr>
            <a:r>
              <a:rPr lang="en-US" dirty="0" smtClean="0">
                <a:latin typeface="Calibri" pitchFamily="34" charset="0"/>
                <a:cs typeface="Calibri" pitchFamily="34" charset="0"/>
              </a:rPr>
              <a:t>Information Structure</a:t>
            </a:r>
          </a:p>
          <a:p>
            <a:pPr>
              <a:lnSpc>
                <a:spcPct val="150000"/>
              </a:lnSpc>
              <a:buFont typeface="Wingdings" pitchFamily="2" charset="2"/>
              <a:buChar char="v"/>
            </a:pPr>
            <a:r>
              <a:rPr lang="en-US" dirty="0" smtClean="0">
                <a:latin typeface="Calibri" pitchFamily="34" charset="0"/>
                <a:cs typeface="Calibri" pitchFamily="34" charset="0"/>
              </a:rPr>
              <a:t>LDAP Servers</a:t>
            </a:r>
          </a:p>
          <a:p>
            <a:pPr>
              <a:lnSpc>
                <a:spcPct val="150000"/>
              </a:lnSpc>
              <a:buFont typeface="Wingdings" pitchFamily="2" charset="2"/>
              <a:buChar char="v"/>
            </a:pPr>
            <a:r>
              <a:rPr lang="en-US" dirty="0" smtClean="0">
                <a:latin typeface="Calibri" pitchFamily="34" charset="0"/>
                <a:cs typeface="Calibri" pitchFamily="34" charset="0"/>
              </a:rPr>
              <a:t>LDAP Security</a:t>
            </a:r>
          </a:p>
          <a:p>
            <a:pPr>
              <a:lnSpc>
                <a:spcPct val="150000"/>
              </a:lnSpc>
              <a:buFont typeface="Wingdings" pitchFamily="2" charset="2"/>
              <a:buChar char="v"/>
            </a:pPr>
            <a:r>
              <a:rPr lang="en-US" dirty="0" smtClean="0">
                <a:latin typeface="Calibri" pitchFamily="34" charset="0"/>
                <a:cs typeface="Calibri" pitchFamily="34" charset="0"/>
              </a:rPr>
              <a:t>LDAP Operations</a:t>
            </a:r>
          </a:p>
          <a:p>
            <a:pPr>
              <a:lnSpc>
                <a:spcPct val="150000"/>
              </a:lnSpc>
              <a:buFont typeface="Wingdings" pitchFamily="2" charset="2"/>
              <a:buChar char="v"/>
            </a:pPr>
            <a:r>
              <a:rPr lang="en-US" dirty="0" smtClean="0">
                <a:latin typeface="Calibri" pitchFamily="34" charset="0"/>
                <a:cs typeface="Calibri" pitchFamily="34" charset="0"/>
              </a:rPr>
              <a:t>How to use LDAP?</a:t>
            </a:r>
          </a:p>
          <a:p>
            <a:pPr>
              <a:lnSpc>
                <a:spcPct val="150000"/>
              </a:lnSpc>
              <a:buFont typeface="Wingdings" pitchFamily="2" charset="2"/>
              <a:buChar char="v"/>
            </a:pPr>
            <a:r>
              <a:rPr lang="en-US" dirty="0" smtClean="0">
                <a:latin typeface="Calibri" pitchFamily="34" charset="0"/>
                <a:cs typeface="Calibri" pitchFamily="34" charset="0"/>
              </a:rPr>
              <a:t>Implementation</a:t>
            </a:r>
            <a:endParaRPr lang="en-IN" dirty="0">
              <a:latin typeface="Calibri" pitchFamily="34" charset="0"/>
              <a:cs typeface="Calibri" pitchFamily="34" charset="0"/>
            </a:endParaRPr>
          </a:p>
        </p:txBody>
      </p:sp>
      <p:sp>
        <p:nvSpPr>
          <p:cNvPr id="4" name="Date Placeholder 3"/>
          <p:cNvSpPr>
            <a:spLocks noGrp="1"/>
          </p:cNvSpPr>
          <p:nvPr>
            <p:ph type="dt" sz="half" idx="14"/>
          </p:nvPr>
        </p:nvSpPr>
        <p:spPr/>
        <p:txBody>
          <a:bodyPr/>
          <a:lstStyle/>
          <a:p>
            <a:fld id="{AA8BFEC6-96C1-4B64-B28F-DF2EF5D5F87C}" type="datetime1">
              <a:rPr lang="en-US" smtClean="0"/>
              <a:t>2/2/2017</a:t>
            </a:fld>
            <a:endParaRPr lang="en-IN" dirty="0"/>
          </a:p>
        </p:txBody>
      </p:sp>
      <p:sp>
        <p:nvSpPr>
          <p:cNvPr id="5" name="Slide Number Placeholder 4"/>
          <p:cNvSpPr>
            <a:spLocks noGrp="1"/>
          </p:cNvSpPr>
          <p:nvPr>
            <p:ph type="sldNum" sz="quarter" idx="15"/>
          </p:nvPr>
        </p:nvSpPr>
        <p:spPr/>
        <p:txBody>
          <a:bodyPr/>
          <a:lstStyle/>
          <a:p>
            <a:fld id="{A4BB44B9-3429-4FE7-9085-CF6472323920}" type="slidenum">
              <a:rPr lang="en-IN" smtClean="0"/>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631844"/>
          </a:xfrm>
        </p:spPr>
        <p:txBody>
          <a:bodyPr/>
          <a:lstStyle/>
          <a:p>
            <a:r>
              <a:rPr lang="en-US" sz="2800" b="1" dirty="0" smtClean="0">
                <a:solidFill>
                  <a:schemeClr val="accent1"/>
                </a:solidFill>
                <a:latin typeface="GungsuhChe" pitchFamily="49" charset="-127"/>
                <a:ea typeface="GungsuhChe" pitchFamily="49" charset="-127"/>
                <a:cs typeface="FrankRuehl" pitchFamily="34" charset="-79"/>
              </a:rPr>
              <a:t>Understanding LDAP</a:t>
            </a:r>
            <a:endParaRPr lang="en-IN" dirty="0"/>
          </a:p>
        </p:txBody>
      </p:sp>
      <p:sp>
        <p:nvSpPr>
          <p:cNvPr id="3" name="Content Placeholder 2"/>
          <p:cNvSpPr>
            <a:spLocks noGrp="1"/>
          </p:cNvSpPr>
          <p:nvPr>
            <p:ph sz="quarter" idx="1"/>
          </p:nvPr>
        </p:nvSpPr>
        <p:spPr>
          <a:xfrm>
            <a:off x="457200" y="1142984"/>
            <a:ext cx="7467600" cy="5330968"/>
          </a:xfrm>
        </p:spPr>
        <p:txBody>
          <a:bodyPr>
            <a:noAutofit/>
          </a:bodyPr>
          <a:lstStyle/>
          <a:p>
            <a:r>
              <a:rPr lang="en-US" sz="2000" u="sng" dirty="0" smtClean="0">
                <a:latin typeface="Calibri" pitchFamily="34" charset="0"/>
                <a:cs typeface="Calibri" pitchFamily="34" charset="0"/>
              </a:rPr>
              <a:t>L</a:t>
            </a:r>
            <a:r>
              <a:rPr lang="en-US" sz="2000" dirty="0" smtClean="0">
                <a:latin typeface="Calibri" pitchFamily="34" charset="0"/>
                <a:cs typeface="Calibri" pitchFamily="34" charset="0"/>
              </a:rPr>
              <a:t>ightweight </a:t>
            </a:r>
            <a:r>
              <a:rPr lang="en-US" sz="2000" u="sng" dirty="0" smtClean="0">
                <a:latin typeface="Calibri" pitchFamily="34" charset="0"/>
                <a:cs typeface="Calibri" pitchFamily="34" charset="0"/>
              </a:rPr>
              <a:t>D</a:t>
            </a:r>
            <a:r>
              <a:rPr lang="en-US" sz="2000" dirty="0" smtClean="0">
                <a:latin typeface="Calibri" pitchFamily="34" charset="0"/>
                <a:cs typeface="Calibri" pitchFamily="34" charset="0"/>
              </a:rPr>
              <a:t>irectory </a:t>
            </a:r>
            <a:r>
              <a:rPr lang="en-US" sz="2000" u="sng" dirty="0" smtClean="0">
                <a:latin typeface="Calibri" pitchFamily="34" charset="0"/>
                <a:cs typeface="Calibri" pitchFamily="34" charset="0"/>
              </a:rPr>
              <a:t>A</a:t>
            </a:r>
            <a:r>
              <a:rPr lang="en-US" sz="2000" dirty="0" smtClean="0">
                <a:latin typeface="Calibri" pitchFamily="34" charset="0"/>
                <a:cs typeface="Calibri" pitchFamily="34" charset="0"/>
              </a:rPr>
              <a:t>ccess </a:t>
            </a:r>
            <a:r>
              <a:rPr lang="en-US" sz="2000" u="sng" dirty="0" smtClean="0">
                <a:latin typeface="Calibri" pitchFamily="34" charset="0"/>
                <a:cs typeface="Calibri" pitchFamily="34" charset="0"/>
              </a:rPr>
              <a:t>P</a:t>
            </a:r>
            <a:r>
              <a:rPr lang="en-US" sz="2000" dirty="0" smtClean="0">
                <a:latin typeface="Calibri" pitchFamily="34" charset="0"/>
                <a:cs typeface="Calibri" pitchFamily="34" charset="0"/>
              </a:rPr>
              <a:t>rotocol</a:t>
            </a:r>
          </a:p>
          <a:p>
            <a:r>
              <a:rPr lang="en-US" sz="2000" dirty="0" smtClean="0">
                <a:latin typeface="Calibri" pitchFamily="34" charset="0"/>
                <a:cs typeface="Calibri" pitchFamily="34" charset="0"/>
              </a:rPr>
              <a:t>An LDAP server is a </a:t>
            </a:r>
            <a:r>
              <a:rPr lang="en-IN" sz="2000" dirty="0" smtClean="0">
                <a:latin typeface="Calibri" pitchFamily="34" charset="0"/>
                <a:cs typeface="Calibri" pitchFamily="34" charset="0"/>
              </a:rPr>
              <a:t>database with some special attributes which make it a </a:t>
            </a:r>
            <a:r>
              <a:rPr lang="en-IN" sz="2000" i="1" dirty="0" smtClean="0">
                <a:latin typeface="Calibri" pitchFamily="34" charset="0"/>
                <a:cs typeface="Calibri" pitchFamily="34" charset="0"/>
              </a:rPr>
              <a:t>directory</a:t>
            </a:r>
            <a:r>
              <a:rPr lang="en-IN" sz="2000" dirty="0" smtClean="0">
                <a:latin typeface="Calibri" pitchFamily="34" charset="0"/>
                <a:cs typeface="Calibri" pitchFamily="34" charset="0"/>
              </a:rPr>
              <a:t>. </a:t>
            </a:r>
          </a:p>
          <a:p>
            <a:r>
              <a:rPr lang="en-IN" sz="2000" dirty="0" smtClean="0">
                <a:latin typeface="Calibri" pitchFamily="34" charset="0"/>
                <a:cs typeface="Calibri" pitchFamily="34" charset="0"/>
              </a:rPr>
              <a:t>This database consists of </a:t>
            </a:r>
            <a:r>
              <a:rPr lang="en-IN" sz="2000" i="1" dirty="0" smtClean="0">
                <a:latin typeface="Calibri" pitchFamily="34" charset="0"/>
                <a:cs typeface="Calibri" pitchFamily="34" charset="0"/>
              </a:rPr>
              <a:t>objects</a:t>
            </a:r>
            <a:r>
              <a:rPr lang="en-IN" sz="2000" dirty="0" smtClean="0">
                <a:latin typeface="Calibri" pitchFamily="34" charset="0"/>
                <a:cs typeface="Calibri" pitchFamily="34" charset="0"/>
              </a:rPr>
              <a:t>, which have </a:t>
            </a:r>
            <a:r>
              <a:rPr lang="en-IN" sz="2000" i="1" dirty="0" smtClean="0">
                <a:latin typeface="Calibri" pitchFamily="34" charset="0"/>
                <a:cs typeface="Calibri" pitchFamily="34" charset="0"/>
              </a:rPr>
              <a:t>attributes</a:t>
            </a:r>
            <a:r>
              <a:rPr lang="en-IN" sz="2000" dirty="0" smtClean="0">
                <a:latin typeface="Calibri" pitchFamily="34" charset="0"/>
                <a:cs typeface="Calibri" pitchFamily="34" charset="0"/>
              </a:rPr>
              <a:t>.</a:t>
            </a:r>
          </a:p>
          <a:p>
            <a:r>
              <a:rPr lang="en-IN" sz="2000" dirty="0" smtClean="0">
                <a:latin typeface="Calibri" pitchFamily="34" charset="0"/>
                <a:cs typeface="Calibri" pitchFamily="34" charset="0"/>
              </a:rPr>
              <a:t> It is (or should be) highly optimized for </a:t>
            </a:r>
            <a:r>
              <a:rPr lang="en-IN" sz="2000" i="1" dirty="0" smtClean="0">
                <a:latin typeface="Calibri" pitchFamily="34" charset="0"/>
                <a:cs typeface="Calibri" pitchFamily="34" charset="0"/>
              </a:rPr>
              <a:t>reading.</a:t>
            </a:r>
          </a:p>
          <a:p>
            <a:r>
              <a:rPr lang="en-IN" sz="2000" dirty="0" smtClean="0">
                <a:latin typeface="Calibri" pitchFamily="34" charset="0"/>
                <a:cs typeface="Calibri" pitchFamily="34" charset="0"/>
              </a:rPr>
              <a:t>Mostly known for the usage as a centralized address book or for authenticating.</a:t>
            </a:r>
          </a:p>
          <a:p>
            <a:r>
              <a:rPr lang="en-IN" sz="2000" dirty="0" smtClean="0">
                <a:latin typeface="Calibri" pitchFamily="34" charset="0"/>
                <a:cs typeface="Calibri" pitchFamily="34" charset="0"/>
              </a:rPr>
              <a:t>LDAP directories are heavil02 February 2017</a:t>
            </a:r>
            <a:fld id="{A9071D03-2867-43BE-8A97-261B9449B1DB}" type="datetime4">
              <a:rPr lang="en-IN" sz="2000" smtClean="0">
                <a:latin typeface="Calibri" pitchFamily="34" charset="0"/>
                <a:cs typeface="Calibri" pitchFamily="34" charset="0"/>
              </a:rPr>
              <a:t>02 February 2017</a:t>
            </a:fld>
            <a:r>
              <a:rPr lang="en-IN" sz="2000" dirty="0" smtClean="0">
                <a:latin typeface="Calibri" pitchFamily="34" charset="0"/>
                <a:cs typeface="Calibri" pitchFamily="34" charset="0"/>
              </a:rPr>
              <a:t>y optimized for read performance.</a:t>
            </a:r>
          </a:p>
          <a:p>
            <a:r>
              <a:rPr lang="en-IN" sz="2000" dirty="0" smtClean="0">
                <a:latin typeface="Calibri" pitchFamily="34" charset="0"/>
                <a:cs typeface="Calibri" pitchFamily="34" charset="0"/>
              </a:rPr>
              <a:t>LDAP directories are not well suited for storing data where changes are frequent.</a:t>
            </a:r>
          </a:p>
          <a:p>
            <a:r>
              <a:rPr lang="en-IN" sz="2000" dirty="0" smtClean="0">
                <a:latin typeface="Calibri" pitchFamily="34" charset="0"/>
                <a:cs typeface="Calibri" pitchFamily="34" charset="0"/>
              </a:rPr>
              <a:t>All entries stored in an LDAP directory have a unique "Distinguished Name“.</a:t>
            </a:r>
          </a:p>
          <a:p>
            <a:r>
              <a:rPr lang="en-IN" sz="2000" dirty="0" smtClean="0">
                <a:latin typeface="Calibri" pitchFamily="34" charset="0"/>
                <a:cs typeface="Calibri" pitchFamily="34" charset="0"/>
              </a:rPr>
              <a:t>Can </a:t>
            </a:r>
            <a:r>
              <a:rPr lang="en-IN" sz="2000" dirty="0" smtClean="0">
                <a:latin typeface="Calibri" pitchFamily="34" charset="0"/>
                <a:cs typeface="Calibri" pitchFamily="34" charset="0"/>
              </a:rPr>
              <a:t>use LDAP to store data on almost any type of </a:t>
            </a:r>
            <a:r>
              <a:rPr lang="en-IN" sz="2000" dirty="0" smtClean="0">
                <a:latin typeface="Calibri" pitchFamily="34" charset="0"/>
                <a:cs typeface="Calibri" pitchFamily="34" charset="0"/>
              </a:rPr>
              <a:t>object.</a:t>
            </a:r>
            <a:endParaRPr lang="en-IN" sz="2000" dirty="0">
              <a:latin typeface="Calibri" pitchFamily="34" charset="0"/>
              <a:cs typeface="Calibri" pitchFamily="34" charset="0"/>
            </a:endParaRPr>
          </a:p>
        </p:txBody>
      </p:sp>
      <p:sp>
        <p:nvSpPr>
          <p:cNvPr id="4" name="Date Placeholder 3"/>
          <p:cNvSpPr>
            <a:spLocks noGrp="1"/>
          </p:cNvSpPr>
          <p:nvPr>
            <p:ph type="dt" sz="half" idx="14"/>
          </p:nvPr>
        </p:nvSpPr>
        <p:spPr/>
        <p:txBody>
          <a:bodyPr/>
          <a:lstStyle/>
          <a:p>
            <a:fld id="{9211920D-E7A6-4403-B313-458CBAB04A06}" type="datetime1">
              <a:rPr lang="en-US" smtClean="0"/>
              <a:t>2/2/2017</a:t>
            </a:fld>
            <a:endParaRPr lang="en-IN"/>
          </a:p>
        </p:txBody>
      </p:sp>
      <p:sp>
        <p:nvSpPr>
          <p:cNvPr id="5" name="Slide Number Placeholder 4"/>
          <p:cNvSpPr>
            <a:spLocks noGrp="1"/>
          </p:cNvSpPr>
          <p:nvPr>
            <p:ph type="sldNum" sz="quarter" idx="15"/>
          </p:nvPr>
        </p:nvSpPr>
        <p:spPr/>
        <p:txBody>
          <a:bodyPr/>
          <a:lstStyle/>
          <a:p>
            <a:fld id="{A4BB44B9-3429-4FE7-9085-CF6472323920}" type="slidenum">
              <a:rPr lang="en-IN" smtClean="0"/>
              <a:t>3</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631844"/>
          </a:xfrm>
        </p:spPr>
        <p:txBody>
          <a:bodyPr/>
          <a:lstStyle/>
          <a:p>
            <a:r>
              <a:rPr lang="en-US" sz="2800" b="1" dirty="0" smtClean="0">
                <a:solidFill>
                  <a:schemeClr val="accent1"/>
                </a:solidFill>
                <a:latin typeface="GungsuhChe" pitchFamily="49" charset="-127"/>
                <a:ea typeface="GungsuhChe" pitchFamily="49" charset="-127"/>
                <a:cs typeface="FrankRuehl" pitchFamily="34" charset="-79"/>
              </a:rPr>
              <a:t>Understanding LDAP (Cont..)</a:t>
            </a:r>
            <a:endParaRPr lang="en-IN" dirty="0"/>
          </a:p>
        </p:txBody>
      </p:sp>
      <p:sp>
        <p:nvSpPr>
          <p:cNvPr id="3" name="Content Placeholder 2"/>
          <p:cNvSpPr>
            <a:spLocks noGrp="1"/>
          </p:cNvSpPr>
          <p:nvPr>
            <p:ph sz="quarter" idx="1"/>
          </p:nvPr>
        </p:nvSpPr>
        <p:spPr>
          <a:xfrm>
            <a:off x="457200" y="1142984"/>
            <a:ext cx="7467600" cy="5330968"/>
          </a:xfrm>
        </p:spPr>
        <p:txBody>
          <a:bodyPr>
            <a:noAutofit/>
          </a:bodyPr>
          <a:lstStyle/>
          <a:p>
            <a:r>
              <a:rPr lang="en-IN" sz="2000" dirty="0" smtClean="0">
                <a:latin typeface="Calibri" pitchFamily="34" charset="0"/>
                <a:cs typeface="Calibri" pitchFamily="34" charset="0"/>
              </a:rPr>
              <a:t>The main benefit of using LDAP is that information for an entire organization can be consolidated into a central </a:t>
            </a:r>
            <a:r>
              <a:rPr lang="en-IN" sz="2000" dirty="0" smtClean="0">
                <a:latin typeface="Calibri" pitchFamily="34" charset="0"/>
                <a:cs typeface="Calibri" pitchFamily="34" charset="0"/>
              </a:rPr>
              <a:t>repository</a:t>
            </a:r>
          </a:p>
          <a:p>
            <a:r>
              <a:rPr lang="en-IN" sz="2000" dirty="0" smtClean="0">
                <a:latin typeface="Calibri" pitchFamily="34" charset="0"/>
                <a:cs typeface="Calibri" pitchFamily="34" charset="0"/>
              </a:rPr>
              <a:t>Rather </a:t>
            </a:r>
            <a:r>
              <a:rPr lang="en-IN" sz="2000" dirty="0" smtClean="0">
                <a:latin typeface="Calibri" pitchFamily="34" charset="0"/>
                <a:cs typeface="Calibri" pitchFamily="34" charset="0"/>
              </a:rPr>
              <a:t>than managing user lists for each group within an organization, LDAP can be used as a central directory accessible from anywhere on the </a:t>
            </a:r>
            <a:r>
              <a:rPr lang="en-IN" sz="2000" dirty="0" smtClean="0">
                <a:latin typeface="Calibri" pitchFamily="34" charset="0"/>
                <a:cs typeface="Calibri" pitchFamily="34" charset="0"/>
              </a:rPr>
              <a:t>network.</a:t>
            </a:r>
          </a:p>
          <a:p>
            <a:r>
              <a:rPr lang="en-IN" sz="2000" dirty="0" smtClean="0">
                <a:latin typeface="Calibri" pitchFamily="34" charset="0"/>
                <a:cs typeface="Calibri" pitchFamily="34" charset="0"/>
              </a:rPr>
              <a:t>Because </a:t>
            </a:r>
            <a:r>
              <a:rPr lang="en-IN" sz="2000" dirty="0" smtClean="0">
                <a:latin typeface="Calibri" pitchFamily="34" charset="0"/>
                <a:cs typeface="Calibri" pitchFamily="34" charset="0"/>
              </a:rPr>
              <a:t>LDAP supports Secure Sockets Layer (SSL) and Transport Layer Security (TLS), sensitive data can be protected from prying </a:t>
            </a:r>
            <a:r>
              <a:rPr lang="en-IN" sz="2000" dirty="0" smtClean="0">
                <a:latin typeface="Calibri" pitchFamily="34" charset="0"/>
                <a:cs typeface="Calibri" pitchFamily="34" charset="0"/>
              </a:rPr>
              <a:t>eyes.</a:t>
            </a:r>
          </a:p>
          <a:p>
            <a:r>
              <a:rPr lang="en-IN" sz="2000" dirty="0" smtClean="0">
                <a:latin typeface="Calibri" pitchFamily="34" charset="0"/>
                <a:cs typeface="Calibri" pitchFamily="34" charset="0"/>
              </a:rPr>
              <a:t>LDAP also supports a number of back-end databases in which to store directories</a:t>
            </a:r>
            <a:r>
              <a:rPr lang="en-IN" sz="2000" dirty="0" smtClean="0">
                <a:latin typeface="Calibri" pitchFamily="34" charset="0"/>
                <a:cs typeface="Calibri" pitchFamily="34" charset="0"/>
              </a:rPr>
              <a:t>.</a:t>
            </a:r>
          </a:p>
          <a:p>
            <a:r>
              <a:rPr lang="en-US" sz="2000" b="1" dirty="0" err="1" smtClean="0">
                <a:latin typeface="Calibri" pitchFamily="34" charset="0"/>
                <a:cs typeface="Calibri" pitchFamily="34" charset="0"/>
              </a:rPr>
              <a:t>Eg</a:t>
            </a:r>
            <a:r>
              <a:rPr lang="en-US" sz="2000" b="1" dirty="0" smtClean="0">
                <a:latin typeface="Calibri" pitchFamily="34" charset="0"/>
                <a:cs typeface="Calibri" pitchFamily="34" charset="0"/>
              </a:rPr>
              <a:t>: </a:t>
            </a:r>
            <a:r>
              <a:rPr lang="en-IN" sz="2000" dirty="0" smtClean="0">
                <a:latin typeface="Calibri" pitchFamily="34" charset="0"/>
                <a:cs typeface="Calibri" pitchFamily="34" charset="0"/>
              </a:rPr>
              <a:t>Imagine each country as a child domain of the root (e.g., usa.root.com, england.root.com). You can break each child domain into several organizations, and you can break the organizations into organizational units (OUs). Various privileges and policies apply to each OU. Each OU has several objects, such as users, computers, and groups.</a:t>
            </a:r>
            <a:endParaRPr lang="en-IN" sz="2000" b="1" dirty="0">
              <a:latin typeface="Calibri" pitchFamily="34" charset="0"/>
              <a:cs typeface="Calibri" pitchFamily="34" charset="0"/>
            </a:endParaRPr>
          </a:p>
        </p:txBody>
      </p:sp>
      <p:sp>
        <p:nvSpPr>
          <p:cNvPr id="4" name="Date Placeholder 3"/>
          <p:cNvSpPr>
            <a:spLocks noGrp="1"/>
          </p:cNvSpPr>
          <p:nvPr>
            <p:ph type="dt" sz="half" idx="14"/>
          </p:nvPr>
        </p:nvSpPr>
        <p:spPr/>
        <p:txBody>
          <a:bodyPr/>
          <a:lstStyle/>
          <a:p>
            <a:fld id="{9211920D-E7A6-4403-B313-458CBAB04A06}" type="datetime1">
              <a:rPr lang="en-US" smtClean="0"/>
              <a:t>2/2/2017</a:t>
            </a:fld>
            <a:endParaRPr lang="en-IN" dirty="0"/>
          </a:p>
        </p:txBody>
      </p:sp>
      <p:sp>
        <p:nvSpPr>
          <p:cNvPr id="5" name="Slide Number Placeholder 4"/>
          <p:cNvSpPr>
            <a:spLocks noGrp="1"/>
          </p:cNvSpPr>
          <p:nvPr>
            <p:ph type="sldNum" sz="quarter" idx="15"/>
          </p:nvPr>
        </p:nvSpPr>
        <p:spPr/>
        <p:txBody>
          <a:bodyPr/>
          <a:lstStyle/>
          <a:p>
            <a:fld id="{A4BB44B9-3429-4FE7-9085-CF6472323920}" type="slidenum">
              <a:rPr lang="en-IN" smtClean="0"/>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631844"/>
          </a:xfrm>
        </p:spPr>
        <p:txBody>
          <a:bodyPr>
            <a:normAutofit/>
          </a:bodyPr>
          <a:lstStyle/>
          <a:p>
            <a:r>
              <a:rPr lang="en-US" sz="2800" b="1" dirty="0" smtClean="0">
                <a:solidFill>
                  <a:schemeClr val="accent1"/>
                </a:solidFill>
                <a:latin typeface="GungsuhChe" pitchFamily="49" charset="-127"/>
                <a:ea typeface="GungsuhChe" pitchFamily="49" charset="-127"/>
                <a:cs typeface="FrankRuehl" pitchFamily="34" charset="-79"/>
              </a:rPr>
              <a:t>LDAP Acronyms</a:t>
            </a:r>
            <a:endParaRPr lang="en-IN" dirty="0"/>
          </a:p>
        </p:txBody>
      </p:sp>
      <p:sp>
        <p:nvSpPr>
          <p:cNvPr id="3" name="Content Placeholder 2"/>
          <p:cNvSpPr>
            <a:spLocks noGrp="1"/>
          </p:cNvSpPr>
          <p:nvPr>
            <p:ph sz="quarter" idx="1"/>
          </p:nvPr>
        </p:nvSpPr>
        <p:spPr>
          <a:xfrm>
            <a:off x="457200" y="1142984"/>
            <a:ext cx="7467600" cy="5330968"/>
          </a:xfrm>
        </p:spPr>
        <p:txBody>
          <a:bodyPr>
            <a:noAutofit/>
          </a:bodyPr>
          <a:lstStyle/>
          <a:p>
            <a:pPr fontAlgn="base"/>
            <a:r>
              <a:rPr lang="en-IN" sz="2000" b="1" dirty="0" smtClean="0">
                <a:latin typeface="Calibri" pitchFamily="34" charset="0"/>
                <a:cs typeface="Calibri" pitchFamily="34" charset="0"/>
              </a:rPr>
              <a:t>DIT: Directory Information Tree </a:t>
            </a:r>
            <a:r>
              <a:rPr lang="en-IN" sz="2000" dirty="0" smtClean="0">
                <a:latin typeface="Calibri" pitchFamily="34" charset="0"/>
                <a:cs typeface="Calibri" pitchFamily="34" charset="0"/>
              </a:rPr>
              <a:t>- A DIT is hierarchical tree structure which has Distinguished Names (DNs) for directory service </a:t>
            </a:r>
            <a:r>
              <a:rPr lang="en-IN" sz="2000" dirty="0" smtClean="0">
                <a:latin typeface="Calibri" pitchFamily="34" charset="0"/>
                <a:cs typeface="Calibri" pitchFamily="34" charset="0"/>
              </a:rPr>
              <a:t>entries.</a:t>
            </a:r>
            <a:endParaRPr lang="en-IN" sz="2000" dirty="0" smtClean="0">
              <a:latin typeface="Calibri" pitchFamily="34" charset="0"/>
              <a:cs typeface="Calibri" pitchFamily="34" charset="0"/>
            </a:endParaRPr>
          </a:p>
          <a:p>
            <a:pPr fontAlgn="base"/>
            <a:r>
              <a:rPr lang="en-IN" sz="2000" b="1" dirty="0" smtClean="0">
                <a:latin typeface="Calibri" pitchFamily="34" charset="0"/>
                <a:cs typeface="Calibri" pitchFamily="34" charset="0"/>
              </a:rPr>
              <a:t>LDIF: LDAP Data Interchange Format </a:t>
            </a:r>
            <a:r>
              <a:rPr lang="en-IN" sz="2000" dirty="0" smtClean="0">
                <a:latin typeface="Calibri" pitchFamily="34" charset="0"/>
                <a:cs typeface="Calibri" pitchFamily="34" charset="0"/>
              </a:rPr>
              <a:t>- A simple data format that can be used for representing information stored in DIT. LDIF is commonly used for export and import operations on DIT.</a:t>
            </a:r>
          </a:p>
          <a:p>
            <a:pPr fontAlgn="base"/>
            <a:r>
              <a:rPr lang="en-IN" sz="2000" b="1" dirty="0" smtClean="0">
                <a:latin typeface="Calibri" pitchFamily="34" charset="0"/>
                <a:cs typeface="Calibri" pitchFamily="34" charset="0"/>
              </a:rPr>
              <a:t>DN: Distinguished NAME </a:t>
            </a:r>
            <a:r>
              <a:rPr lang="en-IN" sz="2000" dirty="0" smtClean="0">
                <a:latin typeface="Calibri" pitchFamily="34" charset="0"/>
                <a:cs typeface="Calibri" pitchFamily="34" charset="0"/>
              </a:rPr>
              <a:t>- An unique identifier for each entry in the DIT. A DN is composed of series of RDNs found by walking up the directory tree.</a:t>
            </a:r>
          </a:p>
          <a:p>
            <a:pPr fontAlgn="base"/>
            <a:r>
              <a:rPr lang="en-IN" sz="2000" b="1" dirty="0" smtClean="0">
                <a:latin typeface="Calibri" pitchFamily="34" charset="0"/>
                <a:cs typeface="Calibri" pitchFamily="34" charset="0"/>
              </a:rPr>
              <a:t>RDN: Relative Distinguished Name </a:t>
            </a:r>
            <a:r>
              <a:rPr lang="en-IN" sz="2000" dirty="0" smtClean="0">
                <a:latin typeface="Calibri" pitchFamily="34" charset="0"/>
                <a:cs typeface="Calibri" pitchFamily="34" charset="0"/>
              </a:rPr>
              <a:t>- A relative distinguished name (RDN) represents a single node of a DN. Thus if you combine RDNs walking up DIT you can form DN.</a:t>
            </a:r>
            <a:endParaRPr lang="en-IN" sz="2000" dirty="0">
              <a:latin typeface="Calibri" pitchFamily="34" charset="0"/>
              <a:cs typeface="Calibri" pitchFamily="34" charset="0"/>
            </a:endParaRPr>
          </a:p>
        </p:txBody>
      </p:sp>
      <p:sp>
        <p:nvSpPr>
          <p:cNvPr id="4" name="Date Placeholder 3"/>
          <p:cNvSpPr>
            <a:spLocks noGrp="1"/>
          </p:cNvSpPr>
          <p:nvPr>
            <p:ph type="dt" sz="half" idx="14"/>
          </p:nvPr>
        </p:nvSpPr>
        <p:spPr/>
        <p:txBody>
          <a:bodyPr/>
          <a:lstStyle/>
          <a:p>
            <a:fld id="{9211920D-E7A6-4403-B313-458CBAB04A06}" type="datetime1">
              <a:rPr lang="en-US" smtClean="0"/>
              <a:t>2/2/2017</a:t>
            </a:fld>
            <a:endParaRPr lang="en-IN"/>
          </a:p>
        </p:txBody>
      </p:sp>
      <p:sp>
        <p:nvSpPr>
          <p:cNvPr id="5" name="Slide Number Placeholder 4"/>
          <p:cNvSpPr>
            <a:spLocks noGrp="1"/>
          </p:cNvSpPr>
          <p:nvPr>
            <p:ph type="sldNum" sz="quarter" idx="15"/>
          </p:nvPr>
        </p:nvSpPr>
        <p:spPr/>
        <p:txBody>
          <a:bodyPr/>
          <a:lstStyle/>
          <a:p>
            <a:fld id="{A4BB44B9-3429-4FE7-9085-CF6472323920}" type="slidenum">
              <a:rPr lang="en-IN" smtClean="0"/>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631844"/>
          </a:xfrm>
        </p:spPr>
        <p:txBody>
          <a:bodyPr>
            <a:normAutofit/>
          </a:bodyPr>
          <a:lstStyle/>
          <a:p>
            <a:r>
              <a:rPr lang="en-US" sz="2800" b="1" dirty="0" smtClean="0">
                <a:solidFill>
                  <a:schemeClr val="accent1"/>
                </a:solidFill>
                <a:latin typeface="GungsuhChe" pitchFamily="49" charset="-127"/>
                <a:ea typeface="GungsuhChe" pitchFamily="49" charset="-127"/>
                <a:cs typeface="FrankRuehl" pitchFamily="34" charset="-79"/>
              </a:rPr>
              <a:t>LDAP Terminology</a:t>
            </a:r>
            <a:endParaRPr lang="en-IN" dirty="0"/>
          </a:p>
        </p:txBody>
      </p:sp>
      <p:sp>
        <p:nvSpPr>
          <p:cNvPr id="3" name="Content Placeholder 2"/>
          <p:cNvSpPr>
            <a:spLocks noGrp="1"/>
          </p:cNvSpPr>
          <p:nvPr>
            <p:ph sz="quarter" idx="1"/>
          </p:nvPr>
        </p:nvSpPr>
        <p:spPr>
          <a:xfrm>
            <a:off x="457200" y="1142984"/>
            <a:ext cx="7467600" cy="5330968"/>
          </a:xfrm>
        </p:spPr>
        <p:txBody>
          <a:bodyPr>
            <a:noAutofit/>
          </a:bodyPr>
          <a:lstStyle/>
          <a:p>
            <a:pPr fontAlgn="base"/>
            <a:r>
              <a:rPr lang="en-IN" sz="2000" b="1" dirty="0" smtClean="0">
                <a:latin typeface="Calibri" pitchFamily="34" charset="0"/>
                <a:cs typeface="Calibri" pitchFamily="34" charset="0"/>
              </a:rPr>
              <a:t>Entry </a:t>
            </a:r>
            <a:r>
              <a:rPr lang="en-IN" sz="2000" dirty="0" smtClean="0">
                <a:latin typeface="Calibri" pitchFamily="34" charset="0"/>
                <a:cs typeface="Calibri" pitchFamily="34" charset="0"/>
              </a:rPr>
              <a:t>- A single unit within an LDAP directory. Each entry is identified by its unique </a:t>
            </a:r>
            <a:r>
              <a:rPr lang="en-IN" sz="2000" i="1" dirty="0" smtClean="0">
                <a:latin typeface="Calibri" pitchFamily="34" charset="0"/>
                <a:cs typeface="Calibri" pitchFamily="34" charset="0"/>
              </a:rPr>
              <a:t>Distinguished Name (DN</a:t>
            </a:r>
            <a:r>
              <a:rPr lang="en-IN" sz="2000" i="1" dirty="0" smtClean="0">
                <a:latin typeface="Calibri" pitchFamily="34" charset="0"/>
                <a:cs typeface="Calibri" pitchFamily="34" charset="0"/>
              </a:rPr>
              <a:t>)</a:t>
            </a:r>
            <a:r>
              <a:rPr lang="en-IN" sz="2000" dirty="0" smtClean="0">
                <a:latin typeface="Calibri" pitchFamily="34" charset="0"/>
                <a:cs typeface="Calibri" pitchFamily="34" charset="0"/>
              </a:rPr>
              <a:t>.</a:t>
            </a:r>
            <a:endParaRPr lang="en-IN" sz="2000" dirty="0" smtClean="0">
              <a:latin typeface="Calibri" pitchFamily="34" charset="0"/>
              <a:cs typeface="Calibri" pitchFamily="34" charset="0"/>
            </a:endParaRPr>
          </a:p>
          <a:p>
            <a:pPr fontAlgn="base"/>
            <a:r>
              <a:rPr lang="en-IN" sz="2000" b="1" dirty="0" smtClean="0">
                <a:latin typeface="Calibri" pitchFamily="34" charset="0"/>
                <a:cs typeface="Calibri" pitchFamily="34" charset="0"/>
              </a:rPr>
              <a:t>Attributes</a:t>
            </a:r>
            <a:r>
              <a:rPr lang="en-IN" sz="2000" dirty="0" smtClean="0">
                <a:latin typeface="Calibri" pitchFamily="34" charset="0"/>
                <a:cs typeface="Calibri" pitchFamily="34" charset="0"/>
              </a:rPr>
              <a:t>- </a:t>
            </a:r>
            <a:r>
              <a:rPr lang="en-US" sz="2000" dirty="0" smtClean="0">
                <a:latin typeface="Calibri" pitchFamily="34" charset="0"/>
                <a:cs typeface="Calibri" pitchFamily="34" charset="0"/>
              </a:rPr>
              <a:t>Each entry is made up of a collection of key/value pairs called </a:t>
            </a:r>
            <a:r>
              <a:rPr lang="en-US" sz="2000" b="1" dirty="0" smtClean="0">
                <a:latin typeface="Calibri" pitchFamily="34" charset="0"/>
                <a:cs typeface="Calibri" pitchFamily="34" charset="0"/>
              </a:rPr>
              <a:t>attributes</a:t>
            </a:r>
            <a:r>
              <a:rPr lang="en-US" sz="2000" dirty="0" smtClean="0">
                <a:latin typeface="Calibri" pitchFamily="34" charset="0"/>
                <a:cs typeface="Calibri" pitchFamily="34" charset="0"/>
              </a:rPr>
              <a:t>.</a:t>
            </a:r>
            <a:endParaRPr lang="en-IN" sz="2000" dirty="0" smtClean="0">
              <a:latin typeface="Calibri" pitchFamily="34" charset="0"/>
              <a:cs typeface="Calibri" pitchFamily="34" charset="0"/>
            </a:endParaRPr>
          </a:p>
          <a:p>
            <a:pPr fontAlgn="base"/>
            <a:r>
              <a:rPr lang="en-IN" sz="2000" b="1" dirty="0" smtClean="0">
                <a:latin typeface="Calibri" pitchFamily="34" charset="0"/>
                <a:cs typeface="Calibri" pitchFamily="34" charset="0"/>
              </a:rPr>
              <a:t>Object class</a:t>
            </a:r>
            <a:r>
              <a:rPr lang="en-IN" sz="2000" dirty="0" smtClean="0">
                <a:latin typeface="Calibri" pitchFamily="34" charset="0"/>
                <a:cs typeface="Calibri" pitchFamily="34" charset="0"/>
              </a:rPr>
              <a:t>- </a:t>
            </a:r>
            <a:r>
              <a:rPr lang="en-IN" sz="2000" dirty="0" smtClean="0">
                <a:latin typeface="Calibri" pitchFamily="34" charset="0"/>
                <a:cs typeface="Calibri" pitchFamily="34" charset="0"/>
              </a:rPr>
              <a:t> An </a:t>
            </a:r>
            <a:r>
              <a:rPr lang="en-IN" sz="2000" i="1" dirty="0" err="1" smtClean="0">
                <a:latin typeface="Calibri" pitchFamily="34" charset="0"/>
                <a:cs typeface="Calibri" pitchFamily="34" charset="0"/>
              </a:rPr>
              <a:t>objectclass</a:t>
            </a:r>
            <a:r>
              <a:rPr lang="en-IN" sz="2000" dirty="0" smtClean="0">
                <a:latin typeface="Calibri" pitchFamily="34" charset="0"/>
                <a:cs typeface="Calibri" pitchFamily="34" charset="0"/>
              </a:rPr>
              <a:t> definition sets which attributes are required for each entry</a:t>
            </a:r>
            <a:r>
              <a:rPr lang="en-IN" sz="2000" dirty="0" smtClean="0">
                <a:latin typeface="Calibri" pitchFamily="34" charset="0"/>
                <a:cs typeface="Calibri" pitchFamily="34" charset="0"/>
              </a:rPr>
              <a:t>.</a:t>
            </a:r>
            <a:r>
              <a:rPr lang="en-IN" sz="2000" dirty="0" smtClean="0">
                <a:latin typeface="Calibri" pitchFamily="34" charset="0"/>
                <a:cs typeface="Calibri" pitchFamily="34" charset="0"/>
              </a:rPr>
              <a:t> </a:t>
            </a:r>
            <a:r>
              <a:rPr lang="en-IN" sz="2000" dirty="0" smtClean="0">
                <a:latin typeface="Calibri" pitchFamily="34" charset="0"/>
                <a:cs typeface="Calibri" pitchFamily="34" charset="0"/>
              </a:rPr>
              <a:t>In other words defines </a:t>
            </a:r>
            <a:r>
              <a:rPr lang="en-IN" sz="2000" dirty="0" smtClean="0">
                <a:latin typeface="Calibri" pitchFamily="34" charset="0"/>
                <a:cs typeface="Calibri" pitchFamily="34" charset="0"/>
              </a:rPr>
              <a:t>a set of attributes for a type of directory entry. </a:t>
            </a:r>
          </a:p>
          <a:p>
            <a:pPr fontAlgn="base"/>
            <a:r>
              <a:rPr lang="en-IN" sz="2000" b="1" dirty="0" smtClean="0">
                <a:latin typeface="Calibri" pitchFamily="34" charset="0"/>
                <a:cs typeface="Calibri" pitchFamily="34" charset="0"/>
              </a:rPr>
              <a:t>Schema</a:t>
            </a:r>
            <a:r>
              <a:rPr lang="en-IN" sz="2000" dirty="0" smtClean="0">
                <a:latin typeface="Calibri" pitchFamily="34" charset="0"/>
                <a:cs typeface="Calibri" pitchFamily="34" charset="0"/>
              </a:rPr>
              <a:t>- </a:t>
            </a:r>
            <a:r>
              <a:rPr lang="en-IN" sz="2000" dirty="0" smtClean="0">
                <a:latin typeface="Calibri" pitchFamily="34" charset="0"/>
                <a:cs typeface="Calibri" pitchFamily="34" charset="0"/>
              </a:rPr>
              <a:t>An LDAP schema is a set of rules that define what can be stored as entries in an LDAP directory. Each LDAP directory has a default schema, which organizations can customize, or "extend," by adding elements to it. The elements of a schema are attributes, syntaxes, and object classes.</a:t>
            </a:r>
            <a:endParaRPr lang="en-IN" sz="2000" dirty="0">
              <a:latin typeface="Calibri" pitchFamily="34" charset="0"/>
              <a:cs typeface="Calibri" pitchFamily="34" charset="0"/>
            </a:endParaRPr>
          </a:p>
        </p:txBody>
      </p:sp>
      <p:sp>
        <p:nvSpPr>
          <p:cNvPr id="4" name="Date Placeholder 3"/>
          <p:cNvSpPr>
            <a:spLocks noGrp="1"/>
          </p:cNvSpPr>
          <p:nvPr>
            <p:ph type="dt" sz="half" idx="14"/>
          </p:nvPr>
        </p:nvSpPr>
        <p:spPr/>
        <p:txBody>
          <a:bodyPr/>
          <a:lstStyle/>
          <a:p>
            <a:fld id="{9211920D-E7A6-4403-B313-458CBAB04A06}" type="datetime1">
              <a:rPr lang="en-US" smtClean="0"/>
              <a:t>2/2/2017</a:t>
            </a:fld>
            <a:endParaRPr lang="en-IN"/>
          </a:p>
        </p:txBody>
      </p:sp>
      <p:sp>
        <p:nvSpPr>
          <p:cNvPr id="5" name="Slide Number Placeholder 4"/>
          <p:cNvSpPr>
            <a:spLocks noGrp="1"/>
          </p:cNvSpPr>
          <p:nvPr>
            <p:ph type="sldNum" sz="quarter" idx="15"/>
          </p:nvPr>
        </p:nvSpPr>
        <p:spPr/>
        <p:txBody>
          <a:bodyPr/>
          <a:lstStyle/>
          <a:p>
            <a:fld id="{A4BB44B9-3429-4FE7-9085-CF6472323920}" type="slidenum">
              <a:rPr lang="en-IN" smtClean="0"/>
              <a:t>6</a:t>
            </a:fld>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183</TotalTime>
  <Words>362</Words>
  <Application>Microsoft Office PowerPoint</Application>
  <PresentationFormat>On-screen Show (4:3)</PresentationFormat>
  <Paragraphs>50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LDAP  Basics</vt:lpstr>
      <vt:lpstr>Agenda</vt:lpstr>
      <vt:lpstr>Understanding LDAP</vt:lpstr>
      <vt:lpstr>Understanding LDAP (Cont..)</vt:lpstr>
      <vt:lpstr>LDAP Acronyms</vt:lpstr>
      <vt:lpstr>LDAP Terminology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LDAP  Basics</dc:title>
  <dc:creator>sath2391</dc:creator>
  <cp:lastModifiedBy>sath2391</cp:lastModifiedBy>
  <cp:revision>20</cp:revision>
  <dcterms:created xsi:type="dcterms:W3CDTF">2017-02-02T10:56:33Z</dcterms:created>
  <dcterms:modified xsi:type="dcterms:W3CDTF">2017-02-02T13:59:58Z</dcterms:modified>
</cp:coreProperties>
</file>