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Layouts/slideLayout49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805" r:id="rId5"/>
  </p:sldMasterIdLst>
  <p:notesMasterIdLst>
    <p:notesMasterId r:id="rId23"/>
  </p:notesMasterIdLst>
  <p:sldIdLst>
    <p:sldId id="256" r:id="rId6"/>
    <p:sldId id="257" r:id="rId7"/>
    <p:sldId id="274" r:id="rId8"/>
    <p:sldId id="275" r:id="rId9"/>
    <p:sldId id="258" r:id="rId10"/>
    <p:sldId id="260" r:id="rId11"/>
    <p:sldId id="276" r:id="rId12"/>
    <p:sldId id="261" r:id="rId13"/>
    <p:sldId id="262" r:id="rId14"/>
    <p:sldId id="265" r:id="rId15"/>
    <p:sldId id="264" r:id="rId16"/>
    <p:sldId id="266" r:id="rId17"/>
    <p:sldId id="267" r:id="rId18"/>
    <p:sldId id="268" r:id="rId19"/>
    <p:sldId id="269" r:id="rId20"/>
    <p:sldId id="277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4717" autoAdjust="0"/>
  </p:normalViewPr>
  <p:slideViewPr>
    <p:cSldViewPr>
      <p:cViewPr>
        <p:scale>
          <a:sx n="66" d="100"/>
          <a:sy n="66" d="100"/>
        </p:scale>
        <p:origin x="-1284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EB5E6-AEAA-44C2-9D7F-3DE7F570DE57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2FE68-FCA5-456E-90E0-5EC25EC40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00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2FE68-FCA5-456E-90E0-5EC25EC409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53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2FE68-FCA5-456E-90E0-5EC25EC409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53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2FE68-FCA5-456E-90E0-5EC25EC409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53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2FE68-FCA5-456E-90E0-5EC25EC409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53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2FE68-FCA5-456E-90E0-5EC25EC409E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53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2FE68-FCA5-456E-90E0-5EC25EC409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53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2FE68-FCA5-456E-90E0-5EC25EC409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53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2FE68-FCA5-456E-90E0-5EC25EC409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53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2FE68-FCA5-456E-90E0-5EC25EC409E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53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07366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62592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63614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0025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04331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569594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27211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53266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622497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04648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035616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886386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783334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150301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533400"/>
            <a:ext cx="2062162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975" y="533400"/>
            <a:ext cx="6037263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245908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945887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873766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1257512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744913"/>
            <a:ext cx="3584575" cy="93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4175" y="3744913"/>
            <a:ext cx="3586163" cy="93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53992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197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0886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09589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6918645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1912346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0268199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85198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706438"/>
            <a:ext cx="1893888" cy="3973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613" y="706438"/>
            <a:ext cx="5532437" cy="3973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73168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914" name="Rectangle 18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3388" y="3741738"/>
            <a:ext cx="4570412" cy="9144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000">
                <a:solidFill>
                  <a:schemeClr val="accent1"/>
                </a:solidFill>
                <a:latin typeface="Futura Hv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232915" name="Rectangle 19"/>
          <p:cNvSpPr>
            <a:spLocks noGrp="1" noChangeArrowheads="1"/>
          </p:cNvSpPr>
          <p:nvPr>
            <p:ph type="ctrTitle"/>
          </p:nvPr>
        </p:nvSpPr>
        <p:spPr bwMode="gray">
          <a:xfrm>
            <a:off x="441325" y="274638"/>
            <a:ext cx="4551363" cy="305911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Futura Lt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32916" name="Text Box 20"/>
          <p:cNvSpPr txBox="1">
            <a:spLocks noChangeArrowheads="1"/>
          </p:cNvSpPr>
          <p:nvPr/>
        </p:nvSpPr>
        <p:spPr bwMode="white">
          <a:xfrm>
            <a:off x="465138" y="6376988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900">
                <a:solidFill>
                  <a:srgbClr val="848589"/>
                </a:solidFill>
              </a:rPr>
              <a:t>©2009 Hewlett-Packard Development Company, L.P.</a:t>
            </a:r>
            <a:br>
              <a:rPr lang="en-US" sz="900">
                <a:solidFill>
                  <a:srgbClr val="848589"/>
                </a:solidFill>
              </a:rPr>
            </a:br>
            <a:r>
              <a:rPr lang="en-US" sz="900">
                <a:solidFill>
                  <a:srgbClr val="848589"/>
                </a:solidFill>
              </a:rPr>
              <a:t>The information contained herein is subject to change without notice. </a:t>
            </a:r>
          </a:p>
        </p:txBody>
      </p:sp>
      <p:sp>
        <p:nvSpPr>
          <p:cNvPr id="1232926" name="Freeform 30"/>
          <p:cNvSpPr>
            <a:spLocks/>
          </p:cNvSpPr>
          <p:nvPr userDrawn="1"/>
        </p:nvSpPr>
        <p:spPr bwMode="auto">
          <a:xfrm>
            <a:off x="-12700" y="4848225"/>
            <a:ext cx="7799388" cy="790575"/>
          </a:xfrm>
          <a:custGeom>
            <a:avLst/>
            <a:gdLst>
              <a:gd name="T0" fmla="*/ 2451 w 2454"/>
              <a:gd name="T1" fmla="*/ 0 h 249"/>
              <a:gd name="T2" fmla="*/ 0 w 2454"/>
              <a:gd name="T3" fmla="*/ 0 h 249"/>
              <a:gd name="T4" fmla="*/ 0 w 2454"/>
              <a:gd name="T5" fmla="*/ 249 h 249"/>
              <a:gd name="T6" fmla="*/ 2446 w 2454"/>
              <a:gd name="T7" fmla="*/ 249 h 249"/>
              <a:gd name="T8" fmla="*/ 2454 w 2454"/>
              <a:gd name="T9" fmla="*/ 229 h 249"/>
              <a:gd name="T10" fmla="*/ 2375 w 2454"/>
              <a:gd name="T11" fmla="*/ 122 h 249"/>
              <a:gd name="T12" fmla="*/ 2445 w 2454"/>
              <a:gd name="T13" fmla="*/ 18 h 249"/>
              <a:gd name="T14" fmla="*/ 2451 w 2454"/>
              <a:gd name="T15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4" h="249">
                <a:moveTo>
                  <a:pt x="2451" y="0"/>
                </a:moveTo>
                <a:cubicBezTo>
                  <a:pt x="1336" y="0"/>
                  <a:pt x="0" y="0"/>
                  <a:pt x="0" y="0"/>
                </a:cubicBezTo>
                <a:cubicBezTo>
                  <a:pt x="0" y="249"/>
                  <a:pt x="0" y="249"/>
                  <a:pt x="0" y="249"/>
                </a:cubicBezTo>
                <a:cubicBezTo>
                  <a:pt x="1110" y="249"/>
                  <a:pt x="2446" y="249"/>
                  <a:pt x="2446" y="249"/>
                </a:cubicBezTo>
                <a:cubicBezTo>
                  <a:pt x="2454" y="229"/>
                  <a:pt x="2454" y="229"/>
                  <a:pt x="2454" y="229"/>
                </a:cubicBezTo>
                <a:cubicBezTo>
                  <a:pt x="2408" y="219"/>
                  <a:pt x="2375" y="175"/>
                  <a:pt x="2375" y="122"/>
                </a:cubicBezTo>
                <a:cubicBezTo>
                  <a:pt x="2375" y="73"/>
                  <a:pt x="2404" y="32"/>
                  <a:pt x="2445" y="18"/>
                </a:cubicBezTo>
                <a:cubicBezTo>
                  <a:pt x="2451" y="0"/>
                  <a:pt x="2451" y="0"/>
                  <a:pt x="24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927" name="Freeform 31"/>
          <p:cNvSpPr>
            <a:spLocks/>
          </p:cNvSpPr>
          <p:nvPr userDrawn="1"/>
        </p:nvSpPr>
        <p:spPr bwMode="auto">
          <a:xfrm>
            <a:off x="7932738" y="4848225"/>
            <a:ext cx="1211262" cy="790575"/>
          </a:xfrm>
          <a:custGeom>
            <a:avLst/>
            <a:gdLst>
              <a:gd name="T0" fmla="*/ 6 w 379"/>
              <a:gd name="T1" fmla="*/ 231 h 249"/>
              <a:gd name="T2" fmla="*/ 106 w 379"/>
              <a:gd name="T3" fmla="*/ 124 h 249"/>
              <a:gd name="T4" fmla="*/ 6 w 379"/>
              <a:gd name="T5" fmla="*/ 17 h 249"/>
              <a:gd name="T6" fmla="*/ 0 w 379"/>
              <a:gd name="T7" fmla="*/ 17 h 249"/>
              <a:gd name="T8" fmla="*/ 5 w 379"/>
              <a:gd name="T9" fmla="*/ 0 h 249"/>
              <a:gd name="T10" fmla="*/ 379 w 379"/>
              <a:gd name="T11" fmla="*/ 0 h 249"/>
              <a:gd name="T12" fmla="*/ 379 w 379"/>
              <a:gd name="T13" fmla="*/ 249 h 249"/>
              <a:gd name="T14" fmla="*/ 0 w 379"/>
              <a:gd name="T15" fmla="*/ 249 h 249"/>
              <a:gd name="T16" fmla="*/ 6 w 379"/>
              <a:gd name="T17" fmla="*/ 231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249">
                <a:moveTo>
                  <a:pt x="6" y="231"/>
                </a:moveTo>
                <a:cubicBezTo>
                  <a:pt x="62" y="231"/>
                  <a:pt x="106" y="183"/>
                  <a:pt x="106" y="124"/>
                </a:cubicBezTo>
                <a:cubicBezTo>
                  <a:pt x="106" y="65"/>
                  <a:pt x="62" y="17"/>
                  <a:pt x="6" y="17"/>
                </a:cubicBezTo>
                <a:cubicBezTo>
                  <a:pt x="4" y="17"/>
                  <a:pt x="2" y="17"/>
                  <a:pt x="0" y="17"/>
                </a:cubicBezTo>
                <a:cubicBezTo>
                  <a:pt x="5" y="0"/>
                  <a:pt x="5" y="0"/>
                  <a:pt x="5" y="0"/>
                </a:cubicBezTo>
                <a:cubicBezTo>
                  <a:pt x="231" y="0"/>
                  <a:pt x="379" y="0"/>
                  <a:pt x="379" y="0"/>
                </a:cubicBezTo>
                <a:cubicBezTo>
                  <a:pt x="379" y="249"/>
                  <a:pt x="379" y="249"/>
                  <a:pt x="379" y="249"/>
                </a:cubicBezTo>
                <a:cubicBezTo>
                  <a:pt x="148" y="249"/>
                  <a:pt x="0" y="249"/>
                  <a:pt x="0" y="249"/>
                </a:cubicBezTo>
                <a:cubicBezTo>
                  <a:pt x="6" y="231"/>
                  <a:pt x="6" y="231"/>
                  <a:pt x="6" y="2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232928" name="Group 32"/>
          <p:cNvGrpSpPr>
            <a:grpSpLocks/>
          </p:cNvGrpSpPr>
          <p:nvPr userDrawn="1"/>
        </p:nvGrpSpPr>
        <p:grpSpPr bwMode="auto">
          <a:xfrm>
            <a:off x="7631113" y="4848225"/>
            <a:ext cx="568325" cy="790575"/>
            <a:chOff x="4807" y="3054"/>
            <a:chExt cx="358" cy="498"/>
          </a:xfrm>
        </p:grpSpPr>
        <p:sp>
          <p:nvSpPr>
            <p:cNvPr id="1232929" name="Freeform 33"/>
            <p:cNvSpPr>
              <a:spLocks noEditPoints="1"/>
            </p:cNvSpPr>
            <p:nvPr userDrawn="1"/>
          </p:nvSpPr>
          <p:spPr bwMode="auto">
            <a:xfrm>
              <a:off x="4915" y="3204"/>
              <a:ext cx="250" cy="348"/>
            </a:xfrm>
            <a:custGeom>
              <a:avLst/>
              <a:gdLst>
                <a:gd name="T0" fmla="*/ 105 w 125"/>
                <a:gd name="T1" fmla="*/ 0 h 174"/>
                <a:gd name="T2" fmla="*/ 62 w 125"/>
                <a:gd name="T3" fmla="*/ 0 h 174"/>
                <a:gd name="T4" fmla="*/ 0 w 125"/>
                <a:gd name="T5" fmla="*/ 174 h 174"/>
                <a:gd name="T6" fmla="*/ 27 w 125"/>
                <a:gd name="T7" fmla="*/ 174 h 174"/>
                <a:gd name="T8" fmla="*/ 53 w 125"/>
                <a:gd name="T9" fmla="*/ 100 h 174"/>
                <a:gd name="T10" fmla="*/ 79 w 125"/>
                <a:gd name="T11" fmla="*/ 100 h 174"/>
                <a:gd name="T12" fmla="*/ 96 w 125"/>
                <a:gd name="T13" fmla="*/ 89 h 174"/>
                <a:gd name="T14" fmla="*/ 120 w 125"/>
                <a:gd name="T15" fmla="*/ 20 h 174"/>
                <a:gd name="T16" fmla="*/ 105 w 125"/>
                <a:gd name="T17" fmla="*/ 0 h 174"/>
                <a:gd name="T18" fmla="*/ 71 w 125"/>
                <a:gd name="T19" fmla="*/ 86 h 174"/>
                <a:gd name="T20" fmla="*/ 58 w 125"/>
                <a:gd name="T21" fmla="*/ 86 h 174"/>
                <a:gd name="T22" fmla="*/ 83 w 125"/>
                <a:gd name="T23" fmla="*/ 15 h 174"/>
                <a:gd name="T24" fmla="*/ 97 w 125"/>
                <a:gd name="T25" fmla="*/ 15 h 174"/>
                <a:gd name="T26" fmla="*/ 71 w 125"/>
                <a:gd name="T27" fmla="*/ 8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74">
                  <a:moveTo>
                    <a:pt x="10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5" y="100"/>
                    <a:pt x="93" y="98"/>
                    <a:pt x="96" y="89"/>
                  </a:cubicBezTo>
                  <a:cubicBezTo>
                    <a:pt x="99" y="80"/>
                    <a:pt x="116" y="34"/>
                    <a:pt x="120" y="20"/>
                  </a:cubicBezTo>
                  <a:cubicBezTo>
                    <a:pt x="125" y="6"/>
                    <a:pt x="114" y="0"/>
                    <a:pt x="105" y="0"/>
                  </a:cubicBezTo>
                  <a:close/>
                  <a:moveTo>
                    <a:pt x="71" y="86"/>
                  </a:moveTo>
                  <a:cubicBezTo>
                    <a:pt x="58" y="86"/>
                    <a:pt x="58" y="86"/>
                    <a:pt x="58" y="8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71" y="86"/>
                    <a:pt x="71" y="86"/>
                    <a:pt x="71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30" name="Freeform 34"/>
            <p:cNvSpPr>
              <a:spLocks/>
            </p:cNvSpPr>
            <p:nvPr userDrawn="1"/>
          </p:nvSpPr>
          <p:spPr bwMode="auto">
            <a:xfrm>
              <a:off x="4807" y="3054"/>
              <a:ext cx="192" cy="344"/>
            </a:xfrm>
            <a:custGeom>
              <a:avLst/>
              <a:gdLst>
                <a:gd name="T0" fmla="*/ 92 w 96"/>
                <a:gd name="T1" fmla="*/ 97 h 172"/>
                <a:gd name="T2" fmla="*/ 66 w 96"/>
                <a:gd name="T3" fmla="*/ 172 h 172"/>
                <a:gd name="T4" fmla="*/ 40 w 96"/>
                <a:gd name="T5" fmla="*/ 172 h 172"/>
                <a:gd name="T6" fmla="*/ 68 w 96"/>
                <a:gd name="T7" fmla="*/ 90 h 172"/>
                <a:gd name="T8" fmla="*/ 55 w 96"/>
                <a:gd name="T9" fmla="*/ 90 h 172"/>
                <a:gd name="T10" fmla="*/ 26 w 96"/>
                <a:gd name="T11" fmla="*/ 172 h 172"/>
                <a:gd name="T12" fmla="*/ 0 w 96"/>
                <a:gd name="T13" fmla="*/ 172 h 172"/>
                <a:gd name="T14" fmla="*/ 60 w 96"/>
                <a:gd name="T15" fmla="*/ 0 h 172"/>
                <a:gd name="T16" fmla="*/ 86 w 96"/>
                <a:gd name="T17" fmla="*/ 0 h 172"/>
                <a:gd name="T18" fmla="*/ 60 w 96"/>
                <a:gd name="T19" fmla="*/ 75 h 172"/>
                <a:gd name="T20" fmla="*/ 78 w 96"/>
                <a:gd name="T21" fmla="*/ 75 h 172"/>
                <a:gd name="T22" fmla="*/ 92 w 96"/>
                <a:gd name="T23" fmla="*/ 9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72">
                  <a:moveTo>
                    <a:pt x="92" y="97"/>
                  </a:moveTo>
                  <a:cubicBezTo>
                    <a:pt x="66" y="172"/>
                    <a:pt x="66" y="172"/>
                    <a:pt x="66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90" y="75"/>
                    <a:pt x="96" y="86"/>
                    <a:pt x="92" y="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3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00"/>
                                        <p:tgtEl>
                                          <p:spTgt spid="123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23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2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29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329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2915" grpId="0"/>
      <p:bldP spid="1232916" grpId="0"/>
      <p:bldP spid="1232926" grpId="0" animBg="1"/>
      <p:bldP spid="123292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33235A-D59C-41D4-B849-F9B3079E32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F0D7058-41B7-49E8-95CC-4C2B6934BE9A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xmlns="" val="7283245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4A782E-D4DD-4979-AD21-4CC7AA24BE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3E5EE92-6089-4ACE-9C4A-0EC815AFCBC7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xmlns="" val="322356748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170046-BF10-4FAA-AB44-5E1366F0B7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C3C17B-6F95-4E18-8B9D-BCFE31E2C548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xmlns="" val="305159109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686500-B069-4519-B2CB-00D5549E45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D36D453-89CD-41AC-9B20-02B65312FDAC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xmlns="" val="329463833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0C214-7D6B-46A5-AFFB-BB02366F3D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F330EEE-5794-4832-A710-39539E9BDD28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xmlns="" val="21344854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620581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9FA854-F8A3-4F5A-80E0-951B8BDA86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EDC8CD5-DCA4-4D11-8444-4557B652C17F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xmlns="" val="58572455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6B8095-EEC5-49F3-BC11-A47D62DFA9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AC52A8D-C5D6-490D-9CA9-83EA7784D0AD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xmlns="" val="267376791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27E137-5547-40C3-91E9-203EE0050A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9D841CE-C713-42FB-9F64-46B6241B19FD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xmlns="" val="34258264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93C2B7-B3A5-4E9F-948C-EB7E8E77DBD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4CF2E9B-6045-41AE-BADE-D7C2908661A8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xmlns="" val="248915184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8512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81F02B-B602-45CE-B1BA-62F3A9627B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4A36E6B-6A0C-4D21-9204-8C07EDF1B6CF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xmlns="" val="350359142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447800"/>
            <a:ext cx="4060825" cy="2239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840163"/>
            <a:ext cx="4060825" cy="2239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8150" y="6550025"/>
            <a:ext cx="387350" cy="219075"/>
          </a:xfrm>
        </p:spPr>
        <p:txBody>
          <a:bodyPr/>
          <a:lstStyle>
            <a:lvl1pPr>
              <a:defRPr/>
            </a:lvl1pPr>
          </a:lstStyle>
          <a:p>
            <a:fld id="{7698C5A5-DCCF-4D90-BE35-F5FC3EADCCC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836613" y="6550025"/>
            <a:ext cx="1441450" cy="219075"/>
          </a:xfrm>
        </p:spPr>
        <p:txBody>
          <a:bodyPr/>
          <a:lstStyle>
            <a:lvl1pPr>
              <a:defRPr/>
            </a:lvl1pPr>
          </a:lstStyle>
          <a:p>
            <a:fld id="{B6F12C13-9BE2-44F5-BF1C-0F850F85353B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2590800" y="6550025"/>
            <a:ext cx="4222750" cy="2190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xmlns="" val="86027961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99CB88-5E1A-4FAC-892A-60949ACB1F6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304564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99CB88-5E1A-4FAC-892A-60949ACB1F6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99CB88-5E1A-4FAC-892A-60949ACB1F6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99CB88-5E1A-4FAC-892A-60949ACB1F6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92371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552947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288178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96276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042" name="Picture 3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84"/>
          <a:stretch>
            <a:fillRect/>
          </a:stretch>
        </p:blipFill>
        <p:spPr bwMode="auto">
          <a:xfrm>
            <a:off x="0" y="3992563"/>
            <a:ext cx="91440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rgbClr val="B2B3B5"/>
        </a:buClr>
        <a:buSzPct val="75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64" name="Rectangle 12"/>
          <p:cNvSpPr>
            <a:spLocks noGrp="1" noChangeArrowheads="1"/>
          </p:cNvSpPr>
          <p:nvPr>
            <p:ph type="title"/>
          </p:nvPr>
        </p:nvSpPr>
        <p:spPr bwMode="white">
          <a:xfrm>
            <a:off x="434975" y="533400"/>
            <a:ext cx="4776788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49992" name="Freeform 40"/>
          <p:cNvSpPr>
            <a:spLocks/>
          </p:cNvSpPr>
          <p:nvPr/>
        </p:nvSpPr>
        <p:spPr bwMode="auto">
          <a:xfrm>
            <a:off x="-12700" y="4848225"/>
            <a:ext cx="7799388" cy="790575"/>
          </a:xfrm>
          <a:custGeom>
            <a:avLst/>
            <a:gdLst>
              <a:gd name="T0" fmla="*/ 2451 w 2454"/>
              <a:gd name="T1" fmla="*/ 0 h 249"/>
              <a:gd name="T2" fmla="*/ 0 w 2454"/>
              <a:gd name="T3" fmla="*/ 0 h 249"/>
              <a:gd name="T4" fmla="*/ 0 w 2454"/>
              <a:gd name="T5" fmla="*/ 249 h 249"/>
              <a:gd name="T6" fmla="*/ 2446 w 2454"/>
              <a:gd name="T7" fmla="*/ 249 h 249"/>
              <a:gd name="T8" fmla="*/ 2454 w 2454"/>
              <a:gd name="T9" fmla="*/ 229 h 249"/>
              <a:gd name="T10" fmla="*/ 2375 w 2454"/>
              <a:gd name="T11" fmla="*/ 122 h 249"/>
              <a:gd name="T12" fmla="*/ 2445 w 2454"/>
              <a:gd name="T13" fmla="*/ 18 h 249"/>
              <a:gd name="T14" fmla="*/ 2451 w 2454"/>
              <a:gd name="T15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4" h="249">
                <a:moveTo>
                  <a:pt x="2451" y="0"/>
                </a:moveTo>
                <a:cubicBezTo>
                  <a:pt x="1336" y="0"/>
                  <a:pt x="0" y="0"/>
                  <a:pt x="0" y="0"/>
                </a:cubicBezTo>
                <a:cubicBezTo>
                  <a:pt x="0" y="249"/>
                  <a:pt x="0" y="249"/>
                  <a:pt x="0" y="249"/>
                </a:cubicBezTo>
                <a:cubicBezTo>
                  <a:pt x="1110" y="249"/>
                  <a:pt x="2446" y="249"/>
                  <a:pt x="2446" y="249"/>
                </a:cubicBezTo>
                <a:cubicBezTo>
                  <a:pt x="2454" y="229"/>
                  <a:pt x="2454" y="229"/>
                  <a:pt x="2454" y="229"/>
                </a:cubicBezTo>
                <a:cubicBezTo>
                  <a:pt x="2408" y="219"/>
                  <a:pt x="2375" y="175"/>
                  <a:pt x="2375" y="122"/>
                </a:cubicBezTo>
                <a:cubicBezTo>
                  <a:pt x="2375" y="73"/>
                  <a:pt x="2404" y="32"/>
                  <a:pt x="2445" y="18"/>
                </a:cubicBezTo>
                <a:cubicBezTo>
                  <a:pt x="2451" y="0"/>
                  <a:pt x="2451" y="0"/>
                  <a:pt x="24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9993" name="Freeform 41"/>
          <p:cNvSpPr>
            <a:spLocks/>
          </p:cNvSpPr>
          <p:nvPr/>
        </p:nvSpPr>
        <p:spPr bwMode="auto">
          <a:xfrm>
            <a:off x="7932738" y="4848225"/>
            <a:ext cx="1211262" cy="790575"/>
          </a:xfrm>
          <a:custGeom>
            <a:avLst/>
            <a:gdLst>
              <a:gd name="T0" fmla="*/ 6 w 379"/>
              <a:gd name="T1" fmla="*/ 231 h 249"/>
              <a:gd name="T2" fmla="*/ 106 w 379"/>
              <a:gd name="T3" fmla="*/ 124 h 249"/>
              <a:gd name="T4" fmla="*/ 6 w 379"/>
              <a:gd name="T5" fmla="*/ 17 h 249"/>
              <a:gd name="T6" fmla="*/ 0 w 379"/>
              <a:gd name="T7" fmla="*/ 17 h 249"/>
              <a:gd name="T8" fmla="*/ 5 w 379"/>
              <a:gd name="T9" fmla="*/ 0 h 249"/>
              <a:gd name="T10" fmla="*/ 379 w 379"/>
              <a:gd name="T11" fmla="*/ 0 h 249"/>
              <a:gd name="T12" fmla="*/ 379 w 379"/>
              <a:gd name="T13" fmla="*/ 249 h 249"/>
              <a:gd name="T14" fmla="*/ 0 w 379"/>
              <a:gd name="T15" fmla="*/ 249 h 249"/>
              <a:gd name="T16" fmla="*/ 6 w 379"/>
              <a:gd name="T17" fmla="*/ 231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249">
                <a:moveTo>
                  <a:pt x="6" y="231"/>
                </a:moveTo>
                <a:cubicBezTo>
                  <a:pt x="62" y="231"/>
                  <a:pt x="106" y="183"/>
                  <a:pt x="106" y="124"/>
                </a:cubicBezTo>
                <a:cubicBezTo>
                  <a:pt x="106" y="65"/>
                  <a:pt x="62" y="17"/>
                  <a:pt x="6" y="17"/>
                </a:cubicBezTo>
                <a:cubicBezTo>
                  <a:pt x="4" y="17"/>
                  <a:pt x="2" y="17"/>
                  <a:pt x="0" y="17"/>
                </a:cubicBezTo>
                <a:cubicBezTo>
                  <a:pt x="5" y="0"/>
                  <a:pt x="5" y="0"/>
                  <a:pt x="5" y="0"/>
                </a:cubicBezTo>
                <a:cubicBezTo>
                  <a:pt x="231" y="0"/>
                  <a:pt x="379" y="0"/>
                  <a:pt x="379" y="0"/>
                </a:cubicBezTo>
                <a:cubicBezTo>
                  <a:pt x="379" y="249"/>
                  <a:pt x="379" y="249"/>
                  <a:pt x="379" y="249"/>
                </a:cubicBezTo>
                <a:cubicBezTo>
                  <a:pt x="148" y="249"/>
                  <a:pt x="0" y="249"/>
                  <a:pt x="0" y="249"/>
                </a:cubicBezTo>
                <a:cubicBezTo>
                  <a:pt x="6" y="231"/>
                  <a:pt x="6" y="231"/>
                  <a:pt x="6" y="2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49994" name="Group 42"/>
          <p:cNvGrpSpPr>
            <a:grpSpLocks/>
          </p:cNvGrpSpPr>
          <p:nvPr/>
        </p:nvGrpSpPr>
        <p:grpSpPr bwMode="auto">
          <a:xfrm>
            <a:off x="7631113" y="4848225"/>
            <a:ext cx="568325" cy="790575"/>
            <a:chOff x="4807" y="3054"/>
            <a:chExt cx="358" cy="498"/>
          </a:xfrm>
        </p:grpSpPr>
        <p:sp>
          <p:nvSpPr>
            <p:cNvPr id="1149995" name="Freeform 43"/>
            <p:cNvSpPr>
              <a:spLocks noEditPoints="1"/>
            </p:cNvSpPr>
            <p:nvPr userDrawn="1"/>
          </p:nvSpPr>
          <p:spPr bwMode="auto">
            <a:xfrm>
              <a:off x="4915" y="3204"/>
              <a:ext cx="250" cy="348"/>
            </a:xfrm>
            <a:custGeom>
              <a:avLst/>
              <a:gdLst>
                <a:gd name="T0" fmla="*/ 105 w 125"/>
                <a:gd name="T1" fmla="*/ 0 h 174"/>
                <a:gd name="T2" fmla="*/ 62 w 125"/>
                <a:gd name="T3" fmla="*/ 0 h 174"/>
                <a:gd name="T4" fmla="*/ 0 w 125"/>
                <a:gd name="T5" fmla="*/ 174 h 174"/>
                <a:gd name="T6" fmla="*/ 27 w 125"/>
                <a:gd name="T7" fmla="*/ 174 h 174"/>
                <a:gd name="T8" fmla="*/ 53 w 125"/>
                <a:gd name="T9" fmla="*/ 100 h 174"/>
                <a:gd name="T10" fmla="*/ 79 w 125"/>
                <a:gd name="T11" fmla="*/ 100 h 174"/>
                <a:gd name="T12" fmla="*/ 96 w 125"/>
                <a:gd name="T13" fmla="*/ 89 h 174"/>
                <a:gd name="T14" fmla="*/ 120 w 125"/>
                <a:gd name="T15" fmla="*/ 20 h 174"/>
                <a:gd name="T16" fmla="*/ 105 w 125"/>
                <a:gd name="T17" fmla="*/ 0 h 174"/>
                <a:gd name="T18" fmla="*/ 71 w 125"/>
                <a:gd name="T19" fmla="*/ 86 h 174"/>
                <a:gd name="T20" fmla="*/ 58 w 125"/>
                <a:gd name="T21" fmla="*/ 86 h 174"/>
                <a:gd name="T22" fmla="*/ 83 w 125"/>
                <a:gd name="T23" fmla="*/ 15 h 174"/>
                <a:gd name="T24" fmla="*/ 97 w 125"/>
                <a:gd name="T25" fmla="*/ 15 h 174"/>
                <a:gd name="T26" fmla="*/ 71 w 125"/>
                <a:gd name="T27" fmla="*/ 8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74">
                  <a:moveTo>
                    <a:pt x="10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5" y="100"/>
                    <a:pt x="93" y="98"/>
                    <a:pt x="96" y="89"/>
                  </a:cubicBezTo>
                  <a:cubicBezTo>
                    <a:pt x="99" y="80"/>
                    <a:pt x="116" y="34"/>
                    <a:pt x="120" y="20"/>
                  </a:cubicBezTo>
                  <a:cubicBezTo>
                    <a:pt x="125" y="6"/>
                    <a:pt x="114" y="0"/>
                    <a:pt x="105" y="0"/>
                  </a:cubicBezTo>
                  <a:close/>
                  <a:moveTo>
                    <a:pt x="71" y="86"/>
                  </a:moveTo>
                  <a:cubicBezTo>
                    <a:pt x="58" y="86"/>
                    <a:pt x="58" y="86"/>
                    <a:pt x="58" y="8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71" y="86"/>
                    <a:pt x="71" y="86"/>
                    <a:pt x="71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9996" name="Freeform 44"/>
            <p:cNvSpPr>
              <a:spLocks/>
            </p:cNvSpPr>
            <p:nvPr userDrawn="1"/>
          </p:nvSpPr>
          <p:spPr bwMode="auto">
            <a:xfrm>
              <a:off x="4807" y="3054"/>
              <a:ext cx="192" cy="344"/>
            </a:xfrm>
            <a:custGeom>
              <a:avLst/>
              <a:gdLst>
                <a:gd name="T0" fmla="*/ 92 w 96"/>
                <a:gd name="T1" fmla="*/ 97 h 172"/>
                <a:gd name="T2" fmla="*/ 66 w 96"/>
                <a:gd name="T3" fmla="*/ 172 h 172"/>
                <a:gd name="T4" fmla="*/ 40 w 96"/>
                <a:gd name="T5" fmla="*/ 172 h 172"/>
                <a:gd name="T6" fmla="*/ 68 w 96"/>
                <a:gd name="T7" fmla="*/ 90 h 172"/>
                <a:gd name="T8" fmla="*/ 55 w 96"/>
                <a:gd name="T9" fmla="*/ 90 h 172"/>
                <a:gd name="T10" fmla="*/ 26 w 96"/>
                <a:gd name="T11" fmla="*/ 172 h 172"/>
                <a:gd name="T12" fmla="*/ 0 w 96"/>
                <a:gd name="T13" fmla="*/ 172 h 172"/>
                <a:gd name="T14" fmla="*/ 60 w 96"/>
                <a:gd name="T15" fmla="*/ 0 h 172"/>
                <a:gd name="T16" fmla="*/ 86 w 96"/>
                <a:gd name="T17" fmla="*/ 0 h 172"/>
                <a:gd name="T18" fmla="*/ 60 w 96"/>
                <a:gd name="T19" fmla="*/ 75 h 172"/>
                <a:gd name="T20" fmla="*/ 78 w 96"/>
                <a:gd name="T21" fmla="*/ 75 h 172"/>
                <a:gd name="T22" fmla="*/ 92 w 96"/>
                <a:gd name="T23" fmla="*/ 9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72">
                  <a:moveTo>
                    <a:pt x="92" y="97"/>
                  </a:moveTo>
                  <a:cubicBezTo>
                    <a:pt x="66" y="172"/>
                    <a:pt x="66" y="172"/>
                    <a:pt x="66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90" y="75"/>
                    <a:pt x="96" y="86"/>
                    <a:pt x="92" y="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1149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114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00" fill="hold"/>
                                        <p:tgtEl>
                                          <p:spTgt spid="114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14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00"/>
                                        <p:tgtEl>
                                          <p:spTgt spid="114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14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64" grpId="0"/>
      <p:bldP spid="1149992" grpId="0" animBg="1"/>
      <p:bldP spid="1149993" grpId="0" animBg="1"/>
    </p:bldLst>
  </p:timing>
  <p:hf hdr="0" ftr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rgbClr val="B2B3B5"/>
        </a:buClr>
        <a:buSzPct val="75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83" name="Rectangle 11"/>
          <p:cNvSpPr>
            <a:spLocks noGrp="1" noChangeArrowheads="1"/>
          </p:cNvSpPr>
          <p:nvPr>
            <p:ph type="body" idx="1"/>
          </p:nvPr>
        </p:nvSpPr>
        <p:spPr bwMode="white">
          <a:xfrm>
            <a:off x="457200" y="3744913"/>
            <a:ext cx="7323138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55080" name="Rectangle 8"/>
          <p:cNvSpPr>
            <a:spLocks noGrp="1" noChangeArrowheads="1"/>
          </p:cNvSpPr>
          <p:nvPr>
            <p:ph type="title"/>
          </p:nvPr>
        </p:nvSpPr>
        <p:spPr bwMode="white">
          <a:xfrm>
            <a:off x="201613" y="706438"/>
            <a:ext cx="7577137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5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5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5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550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5080" grpId="0"/>
    </p:bldLst>
  </p:timing>
  <p:hf hdr="0" ftr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4400">
          <a:solidFill>
            <a:schemeClr val="bg2"/>
          </a:solidFill>
          <a:latin typeface="Futura Lt" pitchFamily="34" charset="0"/>
        </a:defRPr>
      </a:lvl9pPr>
    </p:titleStyle>
    <p:bodyStyle>
      <a:lvl1pPr marL="228600" indent="-228600" algn="l" rtl="0" eaLnBrk="1" fontAlgn="base" hangingPunct="1">
        <a:spcBef>
          <a:spcPct val="25000"/>
        </a:spcBef>
        <a:spcAft>
          <a:spcPct val="0"/>
        </a:spcAft>
        <a:buClr>
          <a:srgbClr val="B2B3B5"/>
        </a:buClr>
        <a:buSzPct val="75000"/>
        <a:defRPr>
          <a:solidFill>
            <a:schemeClr val="accent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defRPr sz="2400">
          <a:solidFill>
            <a:schemeClr val="tx1"/>
          </a:solidFill>
          <a:latin typeface="Futura Bk" pitchFamily="34" charset="0"/>
        </a:defRPr>
      </a:lvl2pPr>
      <a:lvl3pPr marL="914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3pPr>
      <a:lvl4pPr marL="12573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Futura Bk" pitchFamily="34" charset="0"/>
        <a:defRPr sz="2000">
          <a:solidFill>
            <a:schemeClr val="tx1"/>
          </a:solidFill>
          <a:latin typeface="Futura Bk" pitchFamily="34" charset="0"/>
        </a:defRPr>
      </a:lvl4pPr>
      <a:lvl5pPr marL="16002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5pPr>
      <a:lvl6pPr marL="2057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6pPr>
      <a:lvl7pPr marL="25146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7pPr>
      <a:lvl8pPr marL="29718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8pPr>
      <a:lvl9pPr marL="34290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defRPr sz="2000">
          <a:solidFill>
            <a:schemeClr val="tx1"/>
          </a:solidFill>
          <a:latin typeface="Futura Bk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4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31879" name="Rectangle 7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80" name="Rectangle 8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31884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844"/>
          <a:stretch>
            <a:fillRect/>
          </a:stretch>
        </p:blipFill>
        <p:spPr bwMode="auto">
          <a:xfrm>
            <a:off x="8382000" y="6361113"/>
            <a:ext cx="5556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1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900">
                <a:solidFill>
                  <a:srgbClr val="848589"/>
                </a:solidFill>
              </a:defRPr>
            </a:lvl1pPr>
          </a:lstStyle>
          <a:p>
            <a:fld id="{CC2864C0-D559-46D7-88D1-97C68F88A7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318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6613" y="6550025"/>
            <a:ext cx="14414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900">
                <a:solidFill>
                  <a:srgbClr val="848589"/>
                </a:solidFill>
              </a:defRPr>
            </a:lvl1pPr>
          </a:lstStyle>
          <a:p>
            <a:fld id="{43AF1E99-EDDE-471D-81A8-A5911E2A2DF4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12318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50025"/>
            <a:ext cx="42227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900">
                <a:solidFill>
                  <a:srgbClr val="848589"/>
                </a:solidFill>
              </a:defRPr>
            </a:lvl1pPr>
          </a:lstStyle>
          <a:p>
            <a:r>
              <a:rPr lang="en-US"/>
              <a:t>HP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2pPr>
      <a:lvl3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3pPr>
      <a:lvl4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4pPr>
      <a:lvl5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2/2/2017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/>
    </p:bld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source.org/lda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8"/>
          <p:cNvSpPr>
            <a:spLocks noGrp="1" noChangeArrowheads="1"/>
          </p:cNvSpPr>
          <p:nvPr>
            <p:ph type="ctrTitle"/>
          </p:nvPr>
        </p:nvSpPr>
        <p:spPr>
          <a:xfrm>
            <a:off x="3505200" y="2133600"/>
            <a:ext cx="3733800" cy="97155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Imprint MT Shadow" pitchFamily="82" charset="0"/>
                <a:ea typeface="MingLiU_HKSCS-ExtB" pitchFamily="18" charset="-120"/>
                <a:cs typeface="Aharoni" pitchFamily="2" charset="-79"/>
              </a:rPr>
              <a:t>LDAP  Basics</a:t>
            </a:r>
            <a:endParaRPr lang="en-US" sz="5400" b="1" dirty="0">
              <a:solidFill>
                <a:schemeClr val="accent1"/>
              </a:solidFill>
              <a:latin typeface="Imprint MT Shadow" pitchFamily="82" charset="0"/>
              <a:ea typeface="MingLiU_HKSCS-ExtB" pitchFamily="18" charset="-120"/>
              <a:cs typeface="Aharoni" pitchFamily="2" charset="-79"/>
            </a:endParaRPr>
          </a:p>
        </p:txBody>
      </p:sp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2590800" y="4191000"/>
          <a:ext cx="3124200" cy="1364087"/>
        </p:xfrm>
        <a:graphic>
          <a:graphicData uri="http://schemas.openxmlformats.org/presentationml/2006/ole">
            <p:oleObj spid="_x0000_s13313" name="Picture" r:id="rId3" imgW="2028035" imgH="885714" progId="StaticDib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762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Information </a:t>
            </a:r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Structure (con ..)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272463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  <a:cs typeface="Calibri" pitchFamily="34" charset="0"/>
              </a:rPr>
              <a:t>Every entry in the directory has a distinguished name (DN).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  <a:cs typeface="Calibri" pitchFamily="34" charset="0"/>
              </a:rPr>
              <a:t> DN is made up of attribute=value pairs, separated by commas, for example: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cn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Yokesh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TTT,ou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people,dc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pdda.com,o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=Honda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None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Some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keys which are generally used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770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F5CAFB97-71CF-4608-9493-9FC1B0A965B4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4445281"/>
              </p:ext>
            </p:extLst>
          </p:nvPr>
        </p:nvGraphicFramePr>
        <p:xfrm>
          <a:off x="1752600" y="3124200"/>
          <a:ext cx="4953000" cy="2796542"/>
        </p:xfrm>
        <a:graphic>
          <a:graphicData uri="http://schemas.openxmlformats.org/drawingml/2006/table">
            <a:tbl>
              <a:tblPr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{3C2FFA5D-87B4-456A-9821-1D502468CF0F}</a:tableStyleId>
              </a:tblPr>
              <a:tblGrid>
                <a:gridCol w="1600200"/>
                <a:gridCol w="3352800"/>
              </a:tblGrid>
              <a:tr h="399506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9506">
                <a:tc>
                  <a:txBody>
                    <a:bodyPr/>
                    <a:lstStyle/>
                    <a:p>
                      <a:r>
                        <a:rPr lang="en-US" dirty="0" err="1"/>
                        <a:t>ou</a:t>
                      </a:r>
                      <a:endParaRPr lang="en-US" dirty="0"/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Organizational unit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9506">
                <a:tc>
                  <a:txBody>
                    <a:bodyPr/>
                    <a:lstStyle/>
                    <a:p>
                      <a:r>
                        <a:rPr lang="en-US"/>
                        <a:t>cn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name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9506">
                <a:tc>
                  <a:txBody>
                    <a:bodyPr/>
                    <a:lstStyle/>
                    <a:p>
                      <a:r>
                        <a:rPr lang="en-US" dirty="0" err="1"/>
                        <a:t>sn</a:t>
                      </a:r>
                      <a:endParaRPr lang="en-US" dirty="0"/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9506">
                <a:tc>
                  <a:txBody>
                    <a:bodyPr/>
                    <a:lstStyle/>
                    <a:p>
                      <a:r>
                        <a:rPr lang="en-US"/>
                        <a:t>givenname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First name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9506">
                <a:tc>
                  <a:txBody>
                    <a:bodyPr/>
                    <a:lstStyle/>
                    <a:p>
                      <a:r>
                        <a:rPr lang="en-US"/>
                        <a:t>uid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Userid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9506">
                <a:tc>
                  <a:txBody>
                    <a:bodyPr/>
                    <a:lstStyle/>
                    <a:p>
                      <a:r>
                        <a:rPr lang="en-US" dirty="0"/>
                        <a:t>mail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498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Information </a:t>
            </a:r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Structure (con ..)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0050" y="1447800"/>
            <a:ext cx="8272463" cy="5410200"/>
          </a:xfrm>
        </p:spPr>
        <p:txBody>
          <a:bodyPr/>
          <a:lstStyle/>
          <a:p>
            <a:pPr marL="685800" lvl="2" indent="0">
              <a:buNone/>
            </a:pPr>
            <a:endParaRPr lang="en-US" sz="2800" dirty="0">
              <a:latin typeface="Bell MT" pitchFamily="18" charset="0"/>
              <a:ea typeface="+mn-ea"/>
              <a:cs typeface="+mn-cs"/>
            </a:endParaRPr>
          </a:p>
          <a:p>
            <a:pPr marL="685800" lvl="2" indent="0">
              <a:buNone/>
            </a:pPr>
            <a:endParaRPr lang="en-US" sz="2800" dirty="0">
              <a:latin typeface="Bell MT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770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9AD65F38-2B33-46B6-9926-5474483704E8}" type="datetime2">
              <a:rPr lang="en-US" smtClean="0"/>
              <a:pPr/>
              <a:t>Thursday, February 02, 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066800"/>
            <a:ext cx="82724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73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lvl="2" indent="0">
              <a:buFontTx/>
              <a:buNone/>
            </a:pPr>
            <a:r>
              <a:rPr lang="en-US" sz="2800" dirty="0" err="1" smtClean="0">
                <a:latin typeface="Bell MT" pitchFamily="18" charset="0"/>
              </a:rPr>
              <a:t>Planista</a:t>
            </a:r>
            <a:r>
              <a:rPr lang="en-US" sz="2800" dirty="0" smtClean="0">
                <a:latin typeface="Bell MT" pitchFamily="18" charset="0"/>
              </a:rPr>
              <a:t> Tree (DIT).</a:t>
            </a:r>
            <a:endParaRPr lang="en-US" sz="2800" dirty="0">
              <a:latin typeface="Bell MT" pitchFamily="18" charset="0"/>
            </a:endParaRPr>
          </a:p>
          <a:p>
            <a:pPr marL="685800" lvl="2" indent="0">
              <a:buFontTx/>
              <a:buNone/>
            </a:pPr>
            <a:endParaRPr lang="en-US" sz="2800" dirty="0" smtClean="0">
              <a:latin typeface="Bell MT" pitchFamily="18" charset="0"/>
              <a:ea typeface="+mn-ea"/>
              <a:cs typeface="+mn-cs"/>
            </a:endParaRPr>
          </a:p>
          <a:p>
            <a:pPr marL="685800" lvl="2" indent="0">
              <a:buFontTx/>
              <a:buNone/>
            </a:pPr>
            <a:endParaRPr lang="en-US" sz="2800" dirty="0">
              <a:latin typeface="Bell MT" pitchFamily="18" charset="0"/>
              <a:ea typeface="+mn-ea"/>
              <a:cs typeface="+mn-c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005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362200" y="1828800"/>
          <a:ext cx="3985532" cy="3314700"/>
        </p:xfrm>
        <a:graphic>
          <a:graphicData uri="http://schemas.openxmlformats.org/presentationml/2006/ole">
            <p:oleObj spid="_x0000_s1027" name="Picture" r:id="rId4" imgW="1923301" imgH="1600000" progId="StaticDib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28292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LDAP Security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0050" y="1447800"/>
            <a:ext cx="8272463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 smtClean="0"/>
              <a:t>Simple:</a:t>
            </a:r>
            <a:r>
              <a:rPr lang="en-IN" dirty="0" smtClean="0"/>
              <a:t> Authenticates fast using plain text usernames and passwords.</a:t>
            </a:r>
          </a:p>
          <a:p>
            <a:pPr>
              <a:lnSpc>
                <a:spcPct val="200000"/>
              </a:lnSpc>
            </a:pPr>
            <a:r>
              <a:rPr lang="en-IN" b="1" dirty="0" smtClean="0"/>
              <a:t>SSL:</a:t>
            </a:r>
            <a:r>
              <a:rPr lang="en-IN" dirty="0" smtClean="0"/>
              <a:t> Authenticates with SSL encryption over the network.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SASL:</a:t>
            </a:r>
            <a:r>
              <a:rPr lang="en-IN" dirty="0" smtClean="0"/>
              <a:t> Uses MD5/Kerberos mechanisms. SASL is a simple authentication and security layer-based scheme</a:t>
            </a:r>
          </a:p>
          <a:p>
            <a:pPr marL="685800" lvl="2" indent="0">
              <a:buNone/>
            </a:pPr>
            <a:endParaRPr lang="en-US" sz="2800" dirty="0">
              <a:latin typeface="Bell MT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770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9AD65F38-2B33-46B6-9926-5474483704E8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229600" y="5715000"/>
            <a:ext cx="457200" cy="4413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005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762000"/>
            <a:ext cx="827246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73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 smtClean="0">
              <a:latin typeface="Bell MT" pitchFamily="18" charset="0"/>
            </a:endParaRPr>
          </a:p>
          <a:p>
            <a:endParaRPr lang="en-US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1143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LDAP Operations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0050" y="1447800"/>
            <a:ext cx="8272463" cy="5410200"/>
          </a:xfrm>
        </p:spPr>
        <p:txBody>
          <a:bodyPr/>
          <a:lstStyle/>
          <a:p>
            <a:pPr marL="685800" lvl="2" indent="0">
              <a:buNone/>
            </a:pPr>
            <a:endParaRPr lang="en-US" sz="2800" dirty="0">
              <a:latin typeface="Bell MT" pitchFamily="18" charset="0"/>
              <a:ea typeface="+mn-ea"/>
              <a:cs typeface="+mn-cs"/>
            </a:endParaRPr>
          </a:p>
          <a:p>
            <a:pPr marL="685800" lvl="2" indent="0">
              <a:buNone/>
            </a:pPr>
            <a:endParaRPr lang="en-US" sz="2800" dirty="0">
              <a:latin typeface="Bell MT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008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9AD65F38-2B33-46B6-9926-5474483704E8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005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52450" y="1600200"/>
            <a:ext cx="827246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73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>
              <a:latin typeface="Bell MT" pitchFamily="18" charset="0"/>
            </a:endParaRPr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533400" y="990600"/>
          <a:ext cx="7848600" cy="4771020"/>
        </p:xfrm>
        <a:graphic>
          <a:graphicData uri="http://schemas.openxmlformats.org/presentationml/2006/ole">
            <p:oleObj spid="_x0000_s15361" name="Picture" r:id="rId4" imgW="5961905" imgH="3780952" progId="StaticDib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6190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How to use LDAP?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0050" y="1447800"/>
            <a:ext cx="8272463" cy="5410200"/>
          </a:xfrm>
        </p:spPr>
        <p:txBody>
          <a:bodyPr/>
          <a:lstStyle/>
          <a:p>
            <a:pPr marL="685800" lvl="2" indent="0">
              <a:buNone/>
            </a:pPr>
            <a:endParaRPr lang="en-US" sz="2800" dirty="0">
              <a:latin typeface="Bell MT" pitchFamily="18" charset="0"/>
              <a:ea typeface="+mn-ea"/>
              <a:cs typeface="+mn-cs"/>
            </a:endParaRPr>
          </a:p>
          <a:p>
            <a:pPr marL="685800" lvl="2" indent="0">
              <a:buNone/>
            </a:pPr>
            <a:endParaRPr lang="en-US" sz="2800" dirty="0">
              <a:latin typeface="Bell MT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770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9AD65F38-2B33-46B6-9926-5474483704E8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005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838200"/>
            <a:ext cx="827246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73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US" dirty="0" smtClean="0">
              <a:latin typeface="Bell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ell MT" pitchFamily="18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Can use any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Java LDAP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SDK, for example: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JNDI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LDAP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standard .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Spring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LDAP: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>
                <a:latin typeface="Calibri" pitchFamily="34" charset="0"/>
                <a:cs typeface="Calibri" pitchFamily="34" charset="0"/>
                <a:hlinkClick r:id="rId3"/>
              </a:rPr>
              <a:t>http://</a:t>
            </a:r>
            <a:r>
              <a:rPr lang="en-US" sz="2400" dirty="0" smtClean="0">
                <a:latin typeface="Calibri" pitchFamily="34" charset="0"/>
                <a:cs typeface="Calibri" pitchFamily="34" charset="0"/>
                <a:hlinkClick r:id="rId3"/>
              </a:rPr>
              <a:t>www.springsource.org/ldap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3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(it is better to use it when using spring framework)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LDAP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API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from apache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NetScape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LDAP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ell MT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17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Using JNDI For LDAP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0050" y="1447800"/>
            <a:ext cx="8272463" cy="4876800"/>
          </a:xfrm>
        </p:spPr>
        <p:txBody>
          <a:bodyPr>
            <a:normAutofit lnSpcReduction="10000"/>
          </a:bodyPr>
          <a:lstStyle/>
          <a:p>
            <a:pPr marL="685800" lvl="2" indent="0">
              <a:buNone/>
            </a:pPr>
            <a:endParaRPr lang="en-US" sz="2800" dirty="0">
              <a:latin typeface="Bell MT" pitchFamily="18" charset="0"/>
              <a:ea typeface="+mn-ea"/>
              <a:cs typeface="+mn-cs"/>
            </a:endParaRPr>
          </a:p>
          <a:p>
            <a:pPr marL="685800" lvl="2" indent="0">
              <a:buNone/>
            </a:pPr>
            <a:endParaRPr lang="en-US" sz="2800" dirty="0" smtClean="0">
              <a:latin typeface="Bell MT" pitchFamily="18" charset="0"/>
              <a:ea typeface="+mn-ea"/>
              <a:cs typeface="+mn-cs"/>
            </a:endParaRPr>
          </a:p>
          <a:p>
            <a:pPr marL="685800" lvl="2" indent="0">
              <a:buNone/>
            </a:pPr>
            <a:endParaRPr lang="en-US" sz="2800" dirty="0" smtClean="0">
              <a:latin typeface="Bell MT" pitchFamily="18" charset="0"/>
            </a:endParaRPr>
          </a:p>
          <a:p>
            <a:pPr marL="685800" lvl="2" indent="0">
              <a:buNone/>
            </a:pPr>
            <a:endParaRPr lang="en-US" sz="2800" dirty="0" smtClean="0">
              <a:latin typeface="Bell MT" pitchFamily="18" charset="0"/>
              <a:ea typeface="+mn-ea"/>
              <a:cs typeface="+mn-cs"/>
            </a:endParaRPr>
          </a:p>
          <a:p>
            <a:pPr marL="685800" lvl="2" indent="0">
              <a:buNone/>
            </a:pPr>
            <a:endParaRPr lang="en-US" sz="2800" dirty="0" smtClean="0">
              <a:latin typeface="Bell MT" pitchFamily="18" charset="0"/>
            </a:endParaRPr>
          </a:p>
          <a:p>
            <a:pPr marL="685800" lvl="2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685800" lvl="2" indent="0">
              <a:buFont typeface="Wingdings" pitchFamily="2" charset="2"/>
              <a:buChar char="v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Spring LDAP makes it easier to build Spring-based applications that use the Lightweight Directory Access Protocol.</a:t>
            </a:r>
          </a:p>
          <a:p>
            <a:pPr marL="685800" lvl="2" indent="0">
              <a:buFont typeface="Wingdings" pitchFamily="2" charset="2"/>
              <a:buChar char="v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Template-style  and Annotation-based simplifications to LDAP programming.</a:t>
            </a:r>
          </a:p>
          <a:p>
            <a:pPr marL="685800" lvl="2" indent="0">
              <a:buFont typeface="Wingdings" pitchFamily="2" charset="2"/>
              <a:buChar char="v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Spring LDAP framework does not replace JNDI. Rather, it provides wrapper and utility classes over JNDI to simplify LDAP programming on the Java platform.</a:t>
            </a:r>
          </a:p>
          <a:p>
            <a:pPr marL="685800" lvl="2" indent="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770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9AD65F38-2B33-46B6-9926-5474483704E8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005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990600"/>
            <a:ext cx="827246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73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>
              <a:latin typeface="Bell MT" pitchFamily="18" charset="0"/>
            </a:endParaRPr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304800" y="914400"/>
          <a:ext cx="8477250" cy="2209800"/>
        </p:xfrm>
        <a:graphic>
          <a:graphicData uri="http://schemas.openxmlformats.org/presentationml/2006/ole">
            <p:oleObj spid="_x0000_s11265" name="Picture" r:id="rId4" imgW="8114286" imgH="1304762" progId="StaticDib">
              <p:embed/>
            </p:oleObj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57200" y="28194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dern No. 20" pitchFamily="18" charset="0"/>
                <a:ea typeface="+mn-ea"/>
                <a:cs typeface="Aharoni" pitchFamily="2" charset="-79"/>
              </a:rPr>
              <a:t>Using Spring LDAP</a:t>
            </a:r>
            <a:endParaRPr kumimoji="0" lang="en-US" sz="4400" b="1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dern No. 20" pitchFamily="18" charset="0"/>
              <a:ea typeface="+mn-ea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558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With Spring Security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272463" cy="4876800"/>
          </a:xfrm>
        </p:spPr>
        <p:txBody>
          <a:bodyPr>
            <a:normAutofit/>
          </a:bodyPr>
          <a:lstStyle/>
          <a:p>
            <a:pPr marL="685800" lvl="2" indent="0">
              <a:buFont typeface="Wingdings" pitchFamily="2" charset="2"/>
              <a:buChar char="v"/>
            </a:pP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userDetailsService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()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685800" lvl="2" indent="0">
              <a:buFont typeface="Wingdings" pitchFamily="2" charset="2"/>
              <a:buChar char="v"/>
            </a:pP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authenticationProvider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()</a:t>
            </a:r>
          </a:p>
          <a:p>
            <a:pPr marL="685800" lvl="2" indent="0">
              <a:buFont typeface="Wingdings" pitchFamily="2" charset="2"/>
              <a:buChar char="v"/>
            </a:pP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jdbcAuthentication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IN" sz="2000" u="sng" dirty="0" smtClean="0">
                <a:latin typeface="Calibri" pitchFamily="34" charset="0"/>
                <a:cs typeface="Calibri" pitchFamily="34" charset="0"/>
              </a:rPr>
              <a:t>)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685800" lvl="2" indent="0">
              <a:buFont typeface="Wingdings" pitchFamily="2" charset="2"/>
              <a:buChar char="v"/>
            </a:pP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ldapAuthentication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()</a:t>
            </a:r>
          </a:p>
          <a:p>
            <a:pPr marL="685800" lvl="2" indent="0"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Etc..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770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9AD65F38-2B33-46B6-9926-5474483704E8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005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990600"/>
            <a:ext cx="827246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73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pitchFamily="34" charset="0"/>
              <a:buChar char="−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>
              <a:latin typeface="Bell MT" pitchFamily="18" charset="0"/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914400" y="3200400"/>
          <a:ext cx="7239000" cy="3048000"/>
        </p:xfrm>
        <a:graphic>
          <a:graphicData uri="http://schemas.openxmlformats.org/presentationml/2006/ole">
            <p:oleObj spid="_x0000_s93189" name="Picture" r:id="rId4" imgW="5485714" imgH="1828571" progId="StaticDib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13558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0050" y="1447800"/>
            <a:ext cx="8272463" cy="5410200"/>
          </a:xfrm>
        </p:spPr>
        <p:txBody>
          <a:bodyPr/>
          <a:lstStyle/>
          <a:p>
            <a:pPr marL="685800" lvl="2" indent="0">
              <a:buNone/>
            </a:pPr>
            <a:endParaRPr lang="en-US" sz="2800" dirty="0">
              <a:latin typeface="Bell MT" pitchFamily="18" charset="0"/>
              <a:ea typeface="+mn-ea"/>
              <a:cs typeface="+mn-cs"/>
            </a:endParaRPr>
          </a:p>
          <a:p>
            <a:pPr marL="685800" lvl="2" indent="0">
              <a:buNone/>
            </a:pPr>
            <a:endParaRPr lang="en-US" sz="2800" dirty="0">
              <a:latin typeface="Bell MT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008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9AD65F38-2B33-46B6-9926-5474483704E8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005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3800" y="1605784"/>
            <a:ext cx="4004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3428163"/>
            <a:ext cx="1467078" cy="15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9331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67600" cy="1143000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AGENDA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008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D25C6252-0782-49DC-946D-765BE1F746D8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914400" y="1524000"/>
          <a:ext cx="3845282" cy="4495800"/>
        </p:xfrm>
        <a:graphic>
          <a:graphicData uri="http://schemas.openxmlformats.org/presentationml/2006/ole">
            <p:oleObj spid="_x0000_s12289" name="Picture" r:id="rId3" imgW="2533333" imgH="2961905" progId="StaticDib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7416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Modern No. 20" pitchFamily="18" charset="0"/>
              </a:rPr>
              <a:t/>
            </a:r>
            <a:br>
              <a:rPr lang="en-US" dirty="0" smtClean="0">
                <a:latin typeface="Modern No. 20" pitchFamily="18" charset="0"/>
              </a:rPr>
            </a:br>
            <a:r>
              <a:rPr lang="en-US" dirty="0">
                <a:latin typeface="Modern No. 20" pitchFamily="18" charset="0"/>
              </a:rPr>
              <a:t/>
            </a:r>
            <a:br>
              <a:rPr lang="en-US" dirty="0">
                <a:latin typeface="Modern No. 20" pitchFamily="18" charset="0"/>
              </a:rPr>
            </a:br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Understanding LDAP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008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31E4F452-763B-4AD0-BC50-45F5C39E0A93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153400" y="5791200"/>
            <a:ext cx="457200" cy="457200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4993" name="Object 1"/>
          <p:cNvGraphicFramePr>
            <a:graphicFrameLocks noChangeAspect="1"/>
          </p:cNvGraphicFramePr>
          <p:nvPr/>
        </p:nvGraphicFramePr>
        <p:xfrm>
          <a:off x="609600" y="1447800"/>
          <a:ext cx="8123630" cy="3962400"/>
        </p:xfrm>
        <a:graphic>
          <a:graphicData uri="http://schemas.openxmlformats.org/presentationml/2006/ole">
            <p:oleObj spid="_x0000_s84993" name="Picture" r:id="rId3" imgW="5447619" imgH="2657143" progId="StaticDib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78698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Modern No. 20" pitchFamily="18" charset="0"/>
              </a:rPr>
              <a:t/>
            </a:r>
            <a:br>
              <a:rPr lang="en-US" dirty="0" smtClean="0">
                <a:latin typeface="Modern No. 20" pitchFamily="18" charset="0"/>
              </a:rPr>
            </a:br>
            <a:r>
              <a:rPr lang="en-US" dirty="0">
                <a:latin typeface="Modern No. 20" pitchFamily="18" charset="0"/>
              </a:rPr>
              <a:t/>
            </a:r>
            <a:br>
              <a:rPr lang="en-US" dirty="0">
                <a:latin typeface="Modern No. 20" pitchFamily="18" charset="0"/>
              </a:rPr>
            </a:br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Understanding LDAP(Con..)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0050" y="1447800"/>
            <a:ext cx="8272463" cy="5181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LDAP Structured with: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Partition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Entry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Attributes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Object Classes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Schema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DIT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008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31E4F452-763B-4AD0-BC50-45F5C39E0A93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153400" y="5791200"/>
            <a:ext cx="457200" cy="457200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Image result for ldap directory 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828800"/>
            <a:ext cx="5562600" cy="396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78698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Modern No. 20" pitchFamily="18" charset="0"/>
              </a:rPr>
              <a:t/>
            </a:r>
            <a:br>
              <a:rPr lang="en-US" dirty="0" smtClean="0">
                <a:latin typeface="Modern No. 20" pitchFamily="18" charset="0"/>
              </a:rPr>
            </a:br>
            <a:r>
              <a:rPr lang="en-US" dirty="0">
                <a:latin typeface="Modern No. 20" pitchFamily="18" charset="0"/>
              </a:rPr>
              <a:t/>
            </a:r>
            <a:br>
              <a:rPr lang="en-US" dirty="0">
                <a:latin typeface="Modern No. 20" pitchFamily="18" charset="0"/>
              </a:rPr>
            </a:br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When to use LDAP?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008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31E4F452-763B-4AD0-BC50-45F5C39E0A93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153400" y="5791200"/>
            <a:ext cx="533400" cy="457200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990600" y="1219200"/>
          <a:ext cx="4648200" cy="5060066"/>
        </p:xfrm>
        <a:graphic>
          <a:graphicData uri="http://schemas.openxmlformats.org/presentationml/2006/ole">
            <p:oleObj spid="_x0000_s9217" name="Picture" r:id="rId3" imgW="3009524" imgH="3276190" progId="StaticDib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78698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Modern No. 20" pitchFamily="18" charset="0"/>
              </a:rPr>
              <a:t/>
            </a:r>
            <a:br>
              <a:rPr lang="en-US" dirty="0" smtClean="0">
                <a:latin typeface="Modern No. 20" pitchFamily="18" charset="0"/>
              </a:rPr>
            </a:br>
            <a:r>
              <a:rPr lang="en-US" dirty="0">
                <a:latin typeface="Modern No. 20" pitchFamily="18" charset="0"/>
              </a:rPr>
              <a:t/>
            </a:r>
            <a:br>
              <a:rPr lang="en-US" dirty="0">
                <a:latin typeface="Modern No. 20" pitchFamily="18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LDAP </a:t>
            </a:r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Servers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3246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6318975B-D6A2-4895-AC97-E290105509ED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457200" y="838200"/>
          <a:ext cx="7010400" cy="5469500"/>
        </p:xfrm>
        <a:graphic>
          <a:graphicData uri="http://schemas.openxmlformats.org/presentationml/2006/ole">
            <p:oleObj spid="_x0000_s8193" name="Picture" r:id="rId3" imgW="4809524" imgH="3752381" progId="StaticDib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02445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Modern No. 20" pitchFamily="18" charset="0"/>
              </a:rPr>
              <a:t/>
            </a:r>
            <a:br>
              <a:rPr lang="en-US" dirty="0" smtClean="0">
                <a:latin typeface="Modern No. 20" pitchFamily="18" charset="0"/>
              </a:rPr>
            </a:br>
            <a:r>
              <a:rPr lang="en-US" dirty="0">
                <a:latin typeface="Modern No. 20" pitchFamily="18" charset="0"/>
              </a:rPr>
              <a:t/>
            </a:r>
            <a:br>
              <a:rPr lang="en-US" dirty="0">
                <a:latin typeface="Modern No. 20" pitchFamily="18" charset="0"/>
              </a:rPr>
            </a:br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Apache Directory Server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01063" cy="5791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ApacheDS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is an extensible and embeddable directory server entirely written in Java.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ApacheDS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has been written in Java, which makes it easy for developers to embed in their own Java applications.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Modern No. 20"/>
            </a:endParaRPr>
          </a:p>
          <a:p>
            <a:pPr>
              <a:buNone/>
            </a:pPr>
            <a:r>
              <a:rPr lang="en-IN" sz="2000" b="1" dirty="0" smtClean="0"/>
              <a:t>What is Apache Directory Studio?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The Eclipse based LDAP browser and directory client</a:t>
            </a:r>
          </a:p>
          <a:p>
            <a:pPr lvl="2">
              <a:buFont typeface="Wingdings" pitchFamily="2" charset="2"/>
              <a:buChar char="v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Apache Directory Studio is a complete directory tooling platform intended to be used with any LDAP server however it is particularly designed for use with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ApacheDS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These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plugins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can even run within Eclipse itself.</a:t>
            </a:r>
          </a:p>
          <a:p>
            <a:pPr lvl="2">
              <a:buFont typeface="Wingdings" pitchFamily="2" charset="2"/>
              <a:buChar char="v"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000" dirty="0">
              <a:latin typeface="Bell MT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Bell MT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3246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6318975B-D6A2-4895-AC97-E290105509ED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2445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Information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272463" cy="5410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Presents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information in the form of a hierarchical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tree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structure called a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DIT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(Directory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Information Tree).</a:t>
            </a:r>
          </a:p>
          <a:p>
            <a:endParaRPr lang="en-US" dirty="0">
              <a:latin typeface="Bell MT" pitchFamily="18" charset="0"/>
            </a:endParaRPr>
          </a:p>
          <a:p>
            <a:endParaRPr lang="en-US" dirty="0" smtClean="0">
              <a:latin typeface="Bell MT" pitchFamily="18" charset="0"/>
            </a:endParaRPr>
          </a:p>
          <a:p>
            <a:endParaRPr lang="en-US" dirty="0">
              <a:latin typeface="Bell MT" pitchFamily="18" charset="0"/>
            </a:endParaRPr>
          </a:p>
          <a:p>
            <a:endParaRPr lang="en-US" dirty="0" smtClean="0">
              <a:latin typeface="Bell MT" pitchFamily="18" charset="0"/>
            </a:endParaRPr>
          </a:p>
          <a:p>
            <a:endParaRPr lang="en-US" dirty="0">
              <a:latin typeface="Bell MT" pitchFamily="18" charset="0"/>
            </a:endParaRPr>
          </a:p>
          <a:p>
            <a:endParaRPr lang="en-US" dirty="0" smtClean="0">
              <a:latin typeface="Bell MT" pitchFamily="18" charset="0"/>
            </a:endParaRPr>
          </a:p>
          <a:p>
            <a:endParaRPr lang="en-US" dirty="0">
              <a:latin typeface="Bell MT" pitchFamily="18" charset="0"/>
            </a:endParaRPr>
          </a:p>
          <a:p>
            <a:endParaRPr lang="en-US" dirty="0" smtClean="0">
              <a:latin typeface="Bell MT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008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92A74319-78D8-4E90-8FBF-5C1630DECC43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3505200" cy="408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 descr="http://www.openldap.org/doc/admin24/intro_dctr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362200"/>
            <a:ext cx="3914775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14802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Information </a:t>
            </a:r>
            <a:r>
              <a:rPr lang="en-US" sz="4400" b="1" dirty="0" smtClean="0">
                <a:solidFill>
                  <a:schemeClr val="accent1"/>
                </a:solidFill>
                <a:latin typeface="Modern No. 20" pitchFamily="18" charset="0"/>
                <a:ea typeface="+mn-ea"/>
                <a:cs typeface="Aharoni" pitchFamily="2" charset="-79"/>
              </a:rPr>
              <a:t>Structure (con..)</a:t>
            </a:r>
            <a:endParaRPr lang="en-US" sz="4400" b="1" dirty="0">
              <a:solidFill>
                <a:schemeClr val="accent1"/>
              </a:solidFill>
              <a:latin typeface="Modern No. 20" pitchFamily="18" charset="0"/>
              <a:ea typeface="+mn-ea"/>
              <a:cs typeface="Aharoni" pitchFamily="2" charset="-79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400800" y="6492875"/>
            <a:ext cx="2286000" cy="365125"/>
          </a:xfrm>
          <a:prstGeom prst="rect">
            <a:avLst/>
          </a:prstGeom>
        </p:spPr>
        <p:txBody>
          <a:bodyPr/>
          <a:lstStyle/>
          <a:p>
            <a:fld id="{F5CAFB97-71CF-4608-9493-9FC1B0A965B4}" type="datetime2">
              <a:rPr lang="en-US" smtClean="0"/>
              <a:pPr/>
              <a:t>Thursday, February 02,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229600" y="5791200"/>
            <a:ext cx="457200" cy="365125"/>
          </a:xfrm>
          <a:prstGeom prst="rect">
            <a:avLst/>
          </a:prstGeom>
        </p:spPr>
        <p:txBody>
          <a:bodyPr/>
          <a:lstStyle/>
          <a:p>
            <a:fld id="{1533235A-D59C-41D4-B849-F9B3079E3231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609600" y="1210614"/>
          <a:ext cx="7773358" cy="4351986"/>
        </p:xfrm>
        <a:graphic>
          <a:graphicData uri="http://schemas.openxmlformats.org/presentationml/2006/ole">
            <p:oleObj spid="_x0000_s5121" name="Picture" r:id="rId4" imgW="5409524" imgH="3028571" progId="StaticDib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6874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XP images_advanced_52206">
  <a:themeElements>
    <a:clrScheme name="XP images_advanced_52206 1">
      <a:dk1>
        <a:srgbClr val="000000"/>
      </a:dk1>
      <a:lt1>
        <a:srgbClr val="FFFFFF"/>
      </a:lt1>
      <a:dk2>
        <a:srgbClr val="001D58"/>
      </a:dk2>
      <a:lt2>
        <a:srgbClr val="FFFFFF"/>
      </a:lt2>
      <a:accent1>
        <a:srgbClr val="0071B4"/>
      </a:accent1>
      <a:accent2>
        <a:srgbClr val="64B900"/>
      </a:accent2>
      <a:accent3>
        <a:srgbClr val="AAABB4"/>
      </a:accent3>
      <a:accent4>
        <a:srgbClr val="DADADA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XP images_advanced_52206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XP images_advanced_52206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4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ansition1">
  <a:themeElements>
    <a:clrScheme name="Transition1 1">
      <a:dk1>
        <a:srgbClr val="000000"/>
      </a:dk1>
      <a:lt1>
        <a:srgbClr val="FFFFFF"/>
      </a:lt1>
      <a:dk2>
        <a:srgbClr val="001D58"/>
      </a:dk2>
      <a:lt2>
        <a:srgbClr val="FFFFFF"/>
      </a:lt2>
      <a:accent1>
        <a:srgbClr val="0071B4"/>
      </a:accent1>
      <a:accent2>
        <a:srgbClr val="64B900"/>
      </a:accent2>
      <a:accent3>
        <a:srgbClr val="AAABB4"/>
      </a:accent3>
      <a:accent4>
        <a:srgbClr val="DADADA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Transition1">
      <a:majorFont>
        <a:latin typeface="Futura Lt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Transition1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4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Quote">
  <a:themeElements>
    <a:clrScheme name="Quote 1">
      <a:dk1>
        <a:srgbClr val="000000"/>
      </a:dk1>
      <a:lt1>
        <a:srgbClr val="FFFFFF"/>
      </a:lt1>
      <a:dk2>
        <a:srgbClr val="001D58"/>
      </a:dk2>
      <a:lt2>
        <a:srgbClr val="FFFFFF"/>
      </a:lt2>
      <a:accent1>
        <a:srgbClr val="0071B4"/>
      </a:accent1>
      <a:accent2>
        <a:srgbClr val="64B900"/>
      </a:accent2>
      <a:accent3>
        <a:srgbClr val="AAABB4"/>
      </a:accent3>
      <a:accent4>
        <a:srgbClr val="DADADA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Quote">
      <a:majorFont>
        <a:latin typeface="Futura Lt"/>
        <a:ea typeface=""/>
        <a:cs typeface=""/>
      </a:majorFont>
      <a:minorFont>
        <a:latin typeface="Futura Hv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Quote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4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ight">
  <a:themeElements>
    <a:clrScheme name="Ligh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Ligh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Ligh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HP_XP_Template_4x3_light_PRINT_FRIENDLY_TT_v2</Template>
  <TotalTime>2966</TotalTime>
  <Words>334</Words>
  <Application>Microsoft Office PowerPoint</Application>
  <PresentationFormat>On-screen Show (4:3)</PresentationFormat>
  <Paragraphs>132</Paragraphs>
  <Slides>17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XP images_advanced_52206</vt:lpstr>
      <vt:lpstr>Transition1</vt:lpstr>
      <vt:lpstr>Quote</vt:lpstr>
      <vt:lpstr>Light</vt:lpstr>
      <vt:lpstr>Oriel</vt:lpstr>
      <vt:lpstr>Picture</vt:lpstr>
      <vt:lpstr>Picture (Device Independent Bitmap)</vt:lpstr>
      <vt:lpstr>LDAP  Basics</vt:lpstr>
      <vt:lpstr>AGENDA</vt:lpstr>
      <vt:lpstr>  Understanding LDAP</vt:lpstr>
      <vt:lpstr>  Understanding LDAP(Con..)</vt:lpstr>
      <vt:lpstr>  When to use LDAP?</vt:lpstr>
      <vt:lpstr>  LDAP Servers</vt:lpstr>
      <vt:lpstr>  Apache Directory Server</vt:lpstr>
      <vt:lpstr>Information Structure</vt:lpstr>
      <vt:lpstr>Information Structure (con..)</vt:lpstr>
      <vt:lpstr>Information Structure (con ..)</vt:lpstr>
      <vt:lpstr>Information Structure (con ..)</vt:lpstr>
      <vt:lpstr>LDAP Security</vt:lpstr>
      <vt:lpstr>LDAP Operations</vt:lpstr>
      <vt:lpstr>How to use LDAP?</vt:lpstr>
      <vt:lpstr>Using JNDI For LDAP</vt:lpstr>
      <vt:lpstr>With Spring Security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L-DAP</dc:title>
  <dc:creator>Yousry Ibrahim</dc:creator>
  <cp:lastModifiedBy>sath2391</cp:lastModifiedBy>
  <cp:revision>86</cp:revision>
  <dcterms:created xsi:type="dcterms:W3CDTF">2012-04-30T11:27:12Z</dcterms:created>
  <dcterms:modified xsi:type="dcterms:W3CDTF">2017-02-02T09:57:28Z</dcterms:modified>
</cp:coreProperties>
</file>