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4" r:id="rId10"/>
    <p:sldId id="267" r:id="rId11"/>
    <p:sldId id="266" r:id="rId12"/>
    <p:sldId id="269" r:id="rId13"/>
    <p:sldId id="268" r:id="rId14"/>
    <p:sldId id="270" r:id="rId15"/>
    <p:sldId id="271"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7" d="100"/>
          <a:sy n="67" d="100"/>
        </p:scale>
        <p:origin x="1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6444-4544-4B9F-B12C-5CAD496EE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9B55C-C5D4-49CE-9ED2-A634DB59E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5FAE5-5606-470C-8164-A1B648777356}"/>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489267E2-B17B-43D6-9DAB-655C9D0A2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19679-5C9C-4F53-8A31-975A4E5D9587}"/>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57658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AA73-26C4-49D3-A81E-F5D320E4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BFA07-6F0E-4FE3-B769-A9CD798AE2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A120E-3522-4786-9EDF-50D70A20C6D2}"/>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B58C9C50-BB5B-4539-A21F-082FC5408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38AFC-A27B-4977-BA33-5DF5B16E0CC6}"/>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320190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BAB1B-A14E-4139-9752-F1A2FC16AE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1ADEC-200E-40EA-9C85-9DE0EC47A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FC52-3B97-465F-9965-6A2266A4873A}"/>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E7B4D684-0871-492F-BC50-3F12D7483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82FBE-B4D3-45C2-AE79-B28CCDE09173}"/>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288143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5095-BF9A-424D-849F-E978D7E39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A1C43-4252-47A3-B677-7509A2E06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55831-6C02-44F5-B557-5585AF26536D}"/>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15D2CF8F-87B6-4FC1-B4AA-8975855F2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D903-A352-4F66-B266-0EB0BFF96A1D}"/>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425058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97C5-A96A-4A76-B37C-B1F1BB150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C001E-BDD5-4B4E-B1A0-B9A343BA8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ADFAC-3771-4EF3-9740-3D31C3F5E542}"/>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5A5AF4FF-018A-4C57-B7D6-51D3EE52E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247C8-78A6-421C-817B-BEA20D296319}"/>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17235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3F-4523-4DAC-B00A-2D36979C8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5AEC0-C122-4725-A43D-3D4F94E42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548E0-6B0E-48EE-B926-6D439EDAB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E978F-1E11-4EA0-93DD-CBEF939207FF}"/>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6" name="Footer Placeholder 5">
            <a:extLst>
              <a:ext uri="{FF2B5EF4-FFF2-40B4-BE49-F238E27FC236}">
                <a16:creationId xmlns:a16="http://schemas.microsoft.com/office/drawing/2014/main" id="{3EA69DB8-A098-414D-9E64-D5CDA3037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E0F09-3EAC-43A2-BF42-ED93DE3551CE}"/>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18847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BFDB-533C-4D97-A700-17F2BDFF1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3CFD39-6C65-4326-9C3B-9AD3DB879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017E7-FE63-45FE-979F-F04CEBEC3A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1D2E2-242B-4F39-A635-163372825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52969-BB3E-436E-B6C0-4EC95FEBE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6F9EE-ADC4-452A-A802-E5B3F5574A13}"/>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8" name="Footer Placeholder 7">
            <a:extLst>
              <a:ext uri="{FF2B5EF4-FFF2-40B4-BE49-F238E27FC236}">
                <a16:creationId xmlns:a16="http://schemas.microsoft.com/office/drawing/2014/main" id="{A537EEBA-B11D-4B9D-9C43-BB6FEFCF3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927A30-0492-4E94-BBE0-17C046F5C509}"/>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105428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B73B-77DF-47F6-B62C-F42B10B2F6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D3E63D-8963-452A-B8D9-C85EE67A3AF1}"/>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4" name="Footer Placeholder 3">
            <a:extLst>
              <a:ext uri="{FF2B5EF4-FFF2-40B4-BE49-F238E27FC236}">
                <a16:creationId xmlns:a16="http://schemas.microsoft.com/office/drawing/2014/main" id="{3B709819-7156-4152-BC32-C942D7253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C7B483-D952-4C7C-975A-29EBD84E823B}"/>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404377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4E861-03B7-4683-9855-347168602872}"/>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3" name="Footer Placeholder 2">
            <a:extLst>
              <a:ext uri="{FF2B5EF4-FFF2-40B4-BE49-F238E27FC236}">
                <a16:creationId xmlns:a16="http://schemas.microsoft.com/office/drawing/2014/main" id="{2A7F7F44-934E-487F-B8AF-94A759DB5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D4FD7F-4D67-4858-A973-0E8E97B80F03}"/>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164242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A0F3-5C3C-4ACE-864C-8515D7877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9CCB8-E5B4-492A-82FA-970855802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A2717-06CB-406D-A15D-12DA2B551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76A9B-598E-483C-BF12-7053D675968B}"/>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6" name="Footer Placeholder 5">
            <a:extLst>
              <a:ext uri="{FF2B5EF4-FFF2-40B4-BE49-F238E27FC236}">
                <a16:creationId xmlns:a16="http://schemas.microsoft.com/office/drawing/2014/main" id="{106E9296-9AEB-40BC-B8FA-6AACCC591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BCD35-B8AB-4FF0-AE42-B9C24B5B540A}"/>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69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981F-E47F-42BC-A6DE-C1A77D3A8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361805-49B7-4F5F-A520-5BFC3CA63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46FF3B-13B9-4A5D-8A0D-CDD556EE9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6B548-0753-4E01-8B42-3E092BFBC039}"/>
              </a:ext>
            </a:extLst>
          </p:cNvPr>
          <p:cNvSpPr>
            <a:spLocks noGrp="1"/>
          </p:cNvSpPr>
          <p:nvPr>
            <p:ph type="dt" sz="half" idx="10"/>
          </p:nvPr>
        </p:nvSpPr>
        <p:spPr/>
        <p:txBody>
          <a:bodyPr/>
          <a:lstStyle/>
          <a:p>
            <a:fld id="{EEFF7804-A0B7-48E6-9D97-0C82066DB62A}" type="datetimeFigureOut">
              <a:rPr lang="en-US" smtClean="0"/>
              <a:t>6/17/2020</a:t>
            </a:fld>
            <a:endParaRPr lang="en-US"/>
          </a:p>
        </p:txBody>
      </p:sp>
      <p:sp>
        <p:nvSpPr>
          <p:cNvPr id="6" name="Footer Placeholder 5">
            <a:extLst>
              <a:ext uri="{FF2B5EF4-FFF2-40B4-BE49-F238E27FC236}">
                <a16:creationId xmlns:a16="http://schemas.microsoft.com/office/drawing/2014/main" id="{142457D4-14BD-400C-9BEA-DE429BF97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3107D-9B51-4EB2-AFD2-4C24491E8452}"/>
              </a:ext>
            </a:extLst>
          </p:cNvPr>
          <p:cNvSpPr>
            <a:spLocks noGrp="1"/>
          </p:cNvSpPr>
          <p:nvPr>
            <p:ph type="sldNum" sz="quarter" idx="12"/>
          </p:nvPr>
        </p:nvSpPr>
        <p:spPr/>
        <p:txBody>
          <a:bodyPr/>
          <a:lstStyle/>
          <a:p>
            <a:fld id="{3B7B2A34-119B-434E-A517-BB1112FBDC41}" type="slidenum">
              <a:rPr lang="en-US" smtClean="0"/>
              <a:t>‹#›</a:t>
            </a:fld>
            <a:endParaRPr lang="en-US"/>
          </a:p>
        </p:txBody>
      </p:sp>
    </p:spTree>
    <p:extLst>
      <p:ext uri="{BB962C8B-B14F-4D97-AF65-F5344CB8AC3E}">
        <p14:creationId xmlns:p14="http://schemas.microsoft.com/office/powerpoint/2010/main" val="194106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BECE2-A561-40F6-954A-31B241D4A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1EA554-AC7F-423D-BA39-425DDFE9B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B7237-CD35-41F2-A1D2-E3B115D12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F7804-A0B7-48E6-9D97-0C82066DB62A}" type="datetimeFigureOut">
              <a:rPr lang="en-US" smtClean="0"/>
              <a:t>6/17/2020</a:t>
            </a:fld>
            <a:endParaRPr lang="en-US"/>
          </a:p>
        </p:txBody>
      </p:sp>
      <p:sp>
        <p:nvSpPr>
          <p:cNvPr id="5" name="Footer Placeholder 4">
            <a:extLst>
              <a:ext uri="{FF2B5EF4-FFF2-40B4-BE49-F238E27FC236}">
                <a16:creationId xmlns:a16="http://schemas.microsoft.com/office/drawing/2014/main" id="{15985E80-14CF-4C47-8598-C8C3827FEB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2401F0-B946-4EBF-B218-DCDB0BF5F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B2A34-119B-434E-A517-BB1112FBDC41}" type="slidenum">
              <a:rPr lang="en-US" smtClean="0"/>
              <a:t>‹#›</a:t>
            </a:fld>
            <a:endParaRPr lang="en-US"/>
          </a:p>
        </p:txBody>
      </p:sp>
    </p:spTree>
    <p:extLst>
      <p:ext uri="{BB962C8B-B14F-4D97-AF65-F5344CB8AC3E}">
        <p14:creationId xmlns:p14="http://schemas.microsoft.com/office/powerpoint/2010/main" val="293601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hyperlink" Target="https://en.wikipedia.org/wiki/List_of_neighborhoods_in_Seattle" TargetMode="External"/><Relationship Id="rId1" Type="http://schemas.openxmlformats.org/officeDocument/2006/relationships/slideLayout" Target="../slideLayouts/slideLayout3.xml"/><Relationship Id="rId4" Type="http://schemas.openxmlformats.org/officeDocument/2006/relationships/hyperlink" Target="https://developer.foursqua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F86B-2CD4-443B-817B-A6588B194068}"/>
              </a:ext>
            </a:extLst>
          </p:cNvPr>
          <p:cNvSpPr>
            <a:spLocks noGrp="1"/>
          </p:cNvSpPr>
          <p:nvPr>
            <p:ph type="ctrTitle"/>
          </p:nvPr>
        </p:nvSpPr>
        <p:spPr>
          <a:xfrm>
            <a:off x="1524000" y="1355725"/>
            <a:ext cx="9144000" cy="2343150"/>
          </a:xfrm>
        </p:spPr>
        <p:txBody>
          <a:bodyPr>
            <a:normAutofit fontScale="90000"/>
          </a:bodyPr>
          <a:lstStyle/>
          <a:p>
            <a:r>
              <a:rPr lang="en-US" sz="4000" b="1" dirty="0">
                <a:solidFill>
                  <a:srgbClr val="C00000"/>
                </a:solidFill>
                <a:latin typeface="Californian FB" panose="0207040306080B030204" pitchFamily="18" charset="0"/>
              </a:rPr>
              <a:t>COVID 19 – </a:t>
            </a:r>
            <a:br>
              <a:rPr lang="en-US" sz="4000" b="1" dirty="0">
                <a:solidFill>
                  <a:srgbClr val="C00000"/>
                </a:solidFill>
                <a:latin typeface="Californian FB" panose="0207040306080B030204" pitchFamily="18" charset="0"/>
              </a:rPr>
            </a:br>
            <a:r>
              <a:rPr lang="en-US" sz="4000" b="1" dirty="0">
                <a:solidFill>
                  <a:srgbClr val="C00000"/>
                </a:solidFill>
                <a:latin typeface="Californian FB" panose="0207040306080B030204" pitchFamily="18" charset="0"/>
              </a:rPr>
              <a:t>Precautions and Venue Data Analysis of Seattle</a:t>
            </a:r>
            <a:br>
              <a:rPr lang="en-US" dirty="0">
                <a:latin typeface="Californian FB" panose="0207040306080B030204" pitchFamily="18" charset="0"/>
              </a:rPr>
            </a:br>
            <a:endParaRPr lang="en-US" dirty="0">
              <a:latin typeface="Californian FB" panose="0207040306080B030204" pitchFamily="18" charset="0"/>
            </a:endParaRPr>
          </a:p>
        </p:txBody>
      </p:sp>
      <p:sp>
        <p:nvSpPr>
          <p:cNvPr id="3" name="Subtitle 2">
            <a:extLst>
              <a:ext uri="{FF2B5EF4-FFF2-40B4-BE49-F238E27FC236}">
                <a16:creationId xmlns:a16="http://schemas.microsoft.com/office/drawing/2014/main" id="{72ECBDCA-49AF-4731-927A-503FCE9D02EF}"/>
              </a:ext>
            </a:extLst>
          </p:cNvPr>
          <p:cNvSpPr>
            <a:spLocks noGrp="1"/>
          </p:cNvSpPr>
          <p:nvPr>
            <p:ph type="subTitle" idx="1"/>
          </p:nvPr>
        </p:nvSpPr>
        <p:spPr>
          <a:xfrm>
            <a:off x="1524000" y="4716463"/>
            <a:ext cx="9144000" cy="1655762"/>
          </a:xfrm>
        </p:spPr>
        <p:txBody>
          <a:bodyPr/>
          <a:lstStyle/>
          <a:p>
            <a:r>
              <a:rPr lang="en-US" dirty="0">
                <a:latin typeface="Californian FB" panose="0207040306080B030204" pitchFamily="18" charset="0"/>
              </a:rPr>
              <a:t>Sathya Thiruvengadam</a:t>
            </a:r>
          </a:p>
          <a:p>
            <a:r>
              <a:rPr lang="en-US" dirty="0">
                <a:latin typeface="Californian FB" panose="0207040306080B030204" pitchFamily="18" charset="0"/>
              </a:rPr>
              <a:t>Jun 2020</a:t>
            </a:r>
          </a:p>
        </p:txBody>
      </p:sp>
    </p:spTree>
    <p:extLst>
      <p:ext uri="{BB962C8B-B14F-4D97-AF65-F5344CB8AC3E}">
        <p14:creationId xmlns:p14="http://schemas.microsoft.com/office/powerpoint/2010/main" val="255907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652463" y="2175269"/>
            <a:ext cx="3364150" cy="3171826"/>
          </a:xfrm>
        </p:spPr>
        <p:txBody>
          <a:bodyPr vert="horz" lIns="91440" tIns="45720" rIns="91440" bIns="45720" rtlCol="0">
            <a:normAutofit/>
          </a:bodyPr>
          <a:lstStyle/>
          <a:p>
            <a:pPr algn="just"/>
            <a:r>
              <a:rPr lang="en-US" dirty="0">
                <a:solidFill>
                  <a:schemeClr val="tx1"/>
                </a:solidFill>
              </a:rPr>
              <a:t>Then the top 10 venues are plotted individually by neighborhoods using seaborn python library for easy visual reading to see possibility on where to be crowded for each neighborhood.</a:t>
            </a:r>
          </a:p>
        </p:txBody>
      </p:sp>
      <p:pic>
        <p:nvPicPr>
          <p:cNvPr id="5" name="Picture 4">
            <a:extLst>
              <a:ext uri="{FF2B5EF4-FFF2-40B4-BE49-F238E27FC236}">
                <a16:creationId xmlns:a16="http://schemas.microsoft.com/office/drawing/2014/main" id="{CBC00909-13C0-4DBC-B92E-DE05CD7AD030}"/>
              </a:ext>
            </a:extLst>
          </p:cNvPr>
          <p:cNvPicPr/>
          <p:nvPr/>
        </p:nvPicPr>
        <p:blipFill>
          <a:blip r:embed="rId2"/>
          <a:stretch>
            <a:fillRect/>
          </a:stretch>
        </p:blipFill>
        <p:spPr>
          <a:xfrm>
            <a:off x="4572001" y="1735377"/>
            <a:ext cx="6781796" cy="2622614"/>
          </a:xfrm>
          <a:prstGeom prst="rect">
            <a:avLst/>
          </a:prstGeom>
        </p:spPr>
      </p:pic>
      <p:pic>
        <p:nvPicPr>
          <p:cNvPr id="7" name="Picture 6">
            <a:extLst>
              <a:ext uri="{FF2B5EF4-FFF2-40B4-BE49-F238E27FC236}">
                <a16:creationId xmlns:a16="http://schemas.microsoft.com/office/drawing/2014/main" id="{83BFB884-6AED-425F-92AD-974127CFBC65}"/>
              </a:ext>
            </a:extLst>
          </p:cNvPr>
          <p:cNvPicPr/>
          <p:nvPr/>
        </p:nvPicPr>
        <p:blipFill>
          <a:blip r:embed="rId3"/>
          <a:stretch>
            <a:fillRect/>
          </a:stretch>
        </p:blipFill>
        <p:spPr>
          <a:xfrm>
            <a:off x="4766553" y="4546311"/>
            <a:ext cx="6587244" cy="1601569"/>
          </a:xfrm>
          <a:prstGeom prst="rect">
            <a:avLst/>
          </a:prstGeom>
        </p:spPr>
      </p:pic>
    </p:spTree>
    <p:extLst>
      <p:ext uri="{BB962C8B-B14F-4D97-AF65-F5344CB8AC3E}">
        <p14:creationId xmlns:p14="http://schemas.microsoft.com/office/powerpoint/2010/main" val="16840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643061"/>
            <a:ext cx="5257801" cy="4212989"/>
          </a:xfrm>
        </p:spPr>
        <p:txBody>
          <a:bodyPr vert="horz" lIns="91440" tIns="45720" rIns="91440" bIns="45720" rtlCol="0">
            <a:noAutofit/>
          </a:bodyPr>
          <a:lstStyle/>
          <a:p>
            <a:pPr algn="just"/>
            <a:r>
              <a:rPr lang="en-US" dirty="0">
                <a:solidFill>
                  <a:schemeClr val="tx1"/>
                </a:solidFill>
              </a:rPr>
              <a:t>K-Means is an unsupervised ML algorithm which creates cluster of data points based on the similarities among the data point. This algorithm will be used to count neighborhoods for each cluster for variable cluster size.</a:t>
            </a:r>
          </a:p>
          <a:p>
            <a:pPr algn="just"/>
            <a:r>
              <a:rPr lang="en-US" dirty="0">
                <a:solidFill>
                  <a:schemeClr val="tx1"/>
                </a:solidFill>
              </a:rPr>
              <a:t> </a:t>
            </a:r>
          </a:p>
          <a:p>
            <a:pPr algn="just"/>
            <a:r>
              <a:rPr lang="en-US" dirty="0">
                <a:solidFill>
                  <a:schemeClr val="tx1"/>
                </a:solidFill>
              </a:rPr>
              <a:t>With initializing the KMeans n to 10, calculate the silhouette_score to find the optimal cluster value, </a:t>
            </a:r>
          </a:p>
        </p:txBody>
      </p:sp>
      <p:pic>
        <p:nvPicPr>
          <p:cNvPr id="5" name="Picture 4">
            <a:extLst>
              <a:ext uri="{FF2B5EF4-FFF2-40B4-BE49-F238E27FC236}">
                <a16:creationId xmlns:a16="http://schemas.microsoft.com/office/drawing/2014/main" id="{56128CA3-79B7-4CF4-8469-234344E3474A}"/>
              </a:ext>
            </a:extLst>
          </p:cNvPr>
          <p:cNvPicPr/>
          <p:nvPr/>
        </p:nvPicPr>
        <p:blipFill>
          <a:blip r:embed="rId2"/>
          <a:stretch>
            <a:fillRect/>
          </a:stretch>
        </p:blipFill>
        <p:spPr>
          <a:xfrm>
            <a:off x="6781798" y="1551105"/>
            <a:ext cx="4572000" cy="4396900"/>
          </a:xfrm>
          <a:prstGeom prst="rect">
            <a:avLst/>
          </a:prstGeom>
        </p:spPr>
      </p:pic>
    </p:spTree>
    <p:extLst>
      <p:ext uri="{BB962C8B-B14F-4D97-AF65-F5344CB8AC3E}">
        <p14:creationId xmlns:p14="http://schemas.microsoft.com/office/powerpoint/2010/main" val="61078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643062"/>
            <a:ext cx="10515599" cy="932688"/>
          </a:xfrm>
        </p:spPr>
        <p:txBody>
          <a:bodyPr vert="horz" lIns="91440" tIns="45720" rIns="91440" bIns="45720" rtlCol="0">
            <a:noAutofit/>
          </a:bodyPr>
          <a:lstStyle/>
          <a:p>
            <a:r>
              <a:rPr lang="en-US" dirty="0">
                <a:solidFill>
                  <a:schemeClr val="tx1"/>
                </a:solidFill>
              </a:rPr>
              <a:t>I used folium library again to visualize the Seattle neighborhood with the cluster segmentation included on this,</a:t>
            </a:r>
          </a:p>
        </p:txBody>
      </p:sp>
      <p:pic>
        <p:nvPicPr>
          <p:cNvPr id="6" name="Picture 5">
            <a:extLst>
              <a:ext uri="{FF2B5EF4-FFF2-40B4-BE49-F238E27FC236}">
                <a16:creationId xmlns:a16="http://schemas.microsoft.com/office/drawing/2014/main" id="{2F964466-A747-4031-BC95-5062CBC629CB}"/>
              </a:ext>
            </a:extLst>
          </p:cNvPr>
          <p:cNvPicPr/>
          <p:nvPr/>
        </p:nvPicPr>
        <p:blipFill>
          <a:blip r:embed="rId2"/>
          <a:stretch>
            <a:fillRect/>
          </a:stretch>
        </p:blipFill>
        <p:spPr>
          <a:xfrm>
            <a:off x="1459149" y="2709285"/>
            <a:ext cx="9241277" cy="3857625"/>
          </a:xfrm>
          <a:prstGeom prst="rect">
            <a:avLst/>
          </a:prstGeom>
        </p:spPr>
      </p:pic>
    </p:spTree>
    <p:extLst>
      <p:ext uri="{BB962C8B-B14F-4D97-AF65-F5344CB8AC3E}">
        <p14:creationId xmlns:p14="http://schemas.microsoft.com/office/powerpoint/2010/main" val="29908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400" b="1" kern="1200" dirty="0">
                <a:solidFill>
                  <a:srgbClr val="C00000"/>
                </a:solidFill>
                <a:latin typeface="+mj-lt"/>
                <a:ea typeface="+mj-ea"/>
                <a:cs typeface="+mj-cs"/>
              </a:rPr>
              <a:t>Results:</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364344"/>
            <a:ext cx="10515599" cy="5202559"/>
          </a:xfrm>
        </p:spPr>
        <p:txBody>
          <a:bodyPr vert="horz" lIns="91440" tIns="45720" rIns="91440" bIns="45720" rtlCol="0">
            <a:noAutofit/>
          </a:bodyPr>
          <a:lstStyle/>
          <a:p>
            <a:pPr algn="just"/>
            <a:r>
              <a:rPr lang="en-US" dirty="0">
                <a:solidFill>
                  <a:schemeClr val="tx1"/>
                </a:solidFill>
              </a:rPr>
              <a:t>There are two clusters, Below are the cluster information on the venue that suppose to be crowded that can be monitored for extra precautions and safety,</a:t>
            </a:r>
          </a:p>
          <a:p>
            <a:pPr algn="just"/>
            <a:endParaRPr lang="en-US" b="1" u="sng" dirty="0"/>
          </a:p>
          <a:p>
            <a:pPr algn="just"/>
            <a:endParaRPr lang="en-US" b="1" u="sng" dirty="0"/>
          </a:p>
          <a:p>
            <a:pPr algn="just"/>
            <a:r>
              <a:rPr lang="en-US" b="1" u="sng" dirty="0">
                <a:solidFill>
                  <a:schemeClr val="tx1"/>
                </a:solidFill>
              </a:rPr>
              <a:t>Result from cluster analysis – 0</a:t>
            </a:r>
            <a:endParaRPr lang="en-US" dirty="0">
              <a:solidFill>
                <a:schemeClr val="tx1"/>
              </a:solidFill>
            </a:endParaRPr>
          </a:p>
          <a:p>
            <a:pPr algn="just"/>
            <a:endParaRPr lang="en-US" sz="2000" dirty="0"/>
          </a:p>
          <a:p>
            <a:pPr algn="just"/>
            <a:r>
              <a:rPr lang="en-US" sz="2000" dirty="0">
                <a:solidFill>
                  <a:schemeClr val="tx1"/>
                </a:solidFill>
              </a:rPr>
              <a:t>Most 1</a:t>
            </a:r>
            <a:r>
              <a:rPr lang="en-US" sz="2000" baseline="30000" dirty="0">
                <a:solidFill>
                  <a:schemeClr val="tx1"/>
                </a:solidFill>
              </a:rPr>
              <a:t>st</a:t>
            </a:r>
            <a:r>
              <a:rPr lang="en-US" sz="2000" dirty="0">
                <a:solidFill>
                  <a:schemeClr val="tx1"/>
                </a:solidFill>
              </a:rPr>
              <a:t> common          Most 2</a:t>
            </a:r>
            <a:r>
              <a:rPr lang="en-US" sz="2000" baseline="30000" dirty="0">
                <a:solidFill>
                  <a:schemeClr val="tx1"/>
                </a:solidFill>
              </a:rPr>
              <a:t>nd</a:t>
            </a:r>
            <a:r>
              <a:rPr lang="en-US" sz="2000" dirty="0">
                <a:solidFill>
                  <a:schemeClr val="tx1"/>
                </a:solidFill>
              </a:rPr>
              <a:t> common 	</a:t>
            </a:r>
            <a:endParaRPr lang="en-US" dirty="0">
              <a:solidFill>
                <a:schemeClr val="tx1"/>
              </a:solidFill>
            </a:endParaRPr>
          </a:p>
          <a:p>
            <a:pPr algn="just"/>
            <a:endParaRPr lang="en-US" sz="2000" dirty="0">
              <a:solidFill>
                <a:schemeClr val="tx1"/>
              </a:solidFill>
            </a:endParaRPr>
          </a:p>
        </p:txBody>
      </p:sp>
      <p:pic>
        <p:nvPicPr>
          <p:cNvPr id="1026" name="Picture 26">
            <a:extLst>
              <a:ext uri="{FF2B5EF4-FFF2-40B4-BE49-F238E27FC236}">
                <a16:creationId xmlns:a16="http://schemas.microsoft.com/office/drawing/2014/main" id="{037AA97D-6367-4198-8E75-A3CDEDF35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0" y="4331606"/>
            <a:ext cx="20097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8">
            <a:extLst>
              <a:ext uri="{FF2B5EF4-FFF2-40B4-BE49-F238E27FC236}">
                <a16:creationId xmlns:a16="http://schemas.microsoft.com/office/drawing/2014/main" id="{06AB0A95-D950-465F-9E47-4FBA700FE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685" y="4327747"/>
            <a:ext cx="215265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0F0213A9-1714-40C4-910D-CDDA816CAEB4}"/>
              </a:ext>
            </a:extLst>
          </p:cNvPr>
          <p:cNvSpPr>
            <a:spLocks noChangeArrowheads="1"/>
          </p:cNvSpPr>
          <p:nvPr/>
        </p:nvSpPr>
        <p:spPr bwMode="auto">
          <a:xfrm>
            <a:off x="228600" y="1619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E4967D5-4D12-438D-BB23-FDB5A7E4F1ED}"/>
              </a:ext>
            </a:extLst>
          </p:cNvPr>
          <p:cNvSpPr>
            <a:spLocks noChangeArrowheads="1"/>
          </p:cNvSpPr>
          <p:nvPr/>
        </p:nvSpPr>
        <p:spPr bwMode="auto">
          <a:xfrm>
            <a:off x="2286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62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400" b="1" kern="1200" dirty="0">
                <a:solidFill>
                  <a:srgbClr val="C00000"/>
                </a:solidFill>
                <a:latin typeface="+mj-lt"/>
                <a:ea typeface="+mj-ea"/>
                <a:cs typeface="+mj-cs"/>
              </a:rPr>
              <a:t>Results:</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364344"/>
            <a:ext cx="10515599" cy="5202559"/>
          </a:xfrm>
        </p:spPr>
        <p:txBody>
          <a:bodyPr vert="horz" lIns="91440" tIns="45720" rIns="91440" bIns="45720" rtlCol="0">
            <a:noAutofit/>
          </a:bodyPr>
          <a:lstStyle/>
          <a:p>
            <a:pPr algn="just"/>
            <a:r>
              <a:rPr lang="en-US" dirty="0">
                <a:solidFill>
                  <a:schemeClr val="tx1"/>
                </a:solidFill>
              </a:rPr>
              <a:t>There are two clusters, Below are the cluster information on the venue that suppose to be crowded that can be monitored for extra precautions and safety,</a:t>
            </a:r>
          </a:p>
          <a:p>
            <a:pPr algn="just"/>
            <a:endParaRPr lang="en-US" b="1" u="sng" dirty="0">
              <a:solidFill>
                <a:schemeClr val="tx1"/>
              </a:solidFill>
            </a:endParaRPr>
          </a:p>
          <a:p>
            <a:pPr algn="just"/>
            <a:endParaRPr lang="en-US" b="1" u="sng" dirty="0">
              <a:solidFill>
                <a:schemeClr val="tx1"/>
              </a:solidFill>
            </a:endParaRPr>
          </a:p>
          <a:p>
            <a:pPr algn="just"/>
            <a:r>
              <a:rPr lang="en-US" b="1" u="sng" dirty="0">
                <a:solidFill>
                  <a:schemeClr val="tx1"/>
                </a:solidFill>
              </a:rPr>
              <a:t>Result from cluster analysis – 1</a:t>
            </a:r>
            <a:endParaRPr lang="en-US" dirty="0">
              <a:solidFill>
                <a:schemeClr val="tx1"/>
              </a:solidFill>
            </a:endParaRPr>
          </a:p>
          <a:p>
            <a:pPr algn="just"/>
            <a:endParaRPr lang="en-US" sz="2000" dirty="0">
              <a:solidFill>
                <a:schemeClr val="tx1"/>
              </a:solidFill>
            </a:endParaRPr>
          </a:p>
          <a:p>
            <a:pPr algn="just"/>
            <a:r>
              <a:rPr lang="en-US" sz="2000" dirty="0">
                <a:solidFill>
                  <a:schemeClr val="tx1"/>
                </a:solidFill>
              </a:rPr>
              <a:t>Most 1</a:t>
            </a:r>
            <a:r>
              <a:rPr lang="en-US" sz="2000" baseline="30000" dirty="0">
                <a:solidFill>
                  <a:schemeClr val="tx1"/>
                </a:solidFill>
              </a:rPr>
              <a:t>st</a:t>
            </a:r>
            <a:r>
              <a:rPr lang="en-US" sz="2000" dirty="0">
                <a:solidFill>
                  <a:schemeClr val="tx1"/>
                </a:solidFill>
              </a:rPr>
              <a:t> common          Most 2</a:t>
            </a:r>
            <a:r>
              <a:rPr lang="en-US" sz="2000" baseline="30000" dirty="0">
                <a:solidFill>
                  <a:schemeClr val="tx1"/>
                </a:solidFill>
              </a:rPr>
              <a:t>nd</a:t>
            </a:r>
            <a:r>
              <a:rPr lang="en-US" sz="2000" dirty="0">
                <a:solidFill>
                  <a:schemeClr val="tx1"/>
                </a:solidFill>
              </a:rPr>
              <a:t> common 	</a:t>
            </a:r>
            <a:endParaRPr lang="en-US" dirty="0">
              <a:solidFill>
                <a:schemeClr val="tx1"/>
              </a:solidFill>
            </a:endParaRPr>
          </a:p>
          <a:p>
            <a:pPr algn="just"/>
            <a:endParaRPr lang="en-US" sz="2000" dirty="0">
              <a:solidFill>
                <a:schemeClr val="tx1"/>
              </a:solidFill>
            </a:endParaRPr>
          </a:p>
        </p:txBody>
      </p:sp>
      <p:sp>
        <p:nvSpPr>
          <p:cNvPr id="6" name="Rectangle 4">
            <a:extLst>
              <a:ext uri="{FF2B5EF4-FFF2-40B4-BE49-F238E27FC236}">
                <a16:creationId xmlns:a16="http://schemas.microsoft.com/office/drawing/2014/main" id="{0F0213A9-1714-40C4-910D-CDDA816CAEB4}"/>
              </a:ext>
            </a:extLst>
          </p:cNvPr>
          <p:cNvSpPr>
            <a:spLocks noChangeArrowheads="1"/>
          </p:cNvSpPr>
          <p:nvPr/>
        </p:nvSpPr>
        <p:spPr bwMode="auto">
          <a:xfrm>
            <a:off x="228600" y="1619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E4967D5-4D12-438D-BB23-FDB5A7E4F1ED}"/>
              </a:ext>
            </a:extLst>
          </p:cNvPr>
          <p:cNvSpPr>
            <a:spLocks noChangeArrowheads="1"/>
          </p:cNvSpPr>
          <p:nvPr/>
        </p:nvSpPr>
        <p:spPr bwMode="auto">
          <a:xfrm>
            <a:off x="2286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C495EBF-7F11-4902-A64C-B1CD0B7328E1}"/>
              </a:ext>
            </a:extLst>
          </p:cNvPr>
          <p:cNvPicPr/>
          <p:nvPr/>
        </p:nvPicPr>
        <p:blipFill>
          <a:blip r:embed="rId2"/>
          <a:stretch>
            <a:fillRect/>
          </a:stretch>
        </p:blipFill>
        <p:spPr>
          <a:xfrm>
            <a:off x="838199" y="4665884"/>
            <a:ext cx="1704975" cy="542925"/>
          </a:xfrm>
          <a:prstGeom prst="rect">
            <a:avLst/>
          </a:prstGeom>
        </p:spPr>
      </p:pic>
      <p:pic>
        <p:nvPicPr>
          <p:cNvPr id="9" name="Picture 8">
            <a:extLst>
              <a:ext uri="{FF2B5EF4-FFF2-40B4-BE49-F238E27FC236}">
                <a16:creationId xmlns:a16="http://schemas.microsoft.com/office/drawing/2014/main" id="{C7D3A14B-85BB-4959-B254-3343D5963C1E}"/>
              </a:ext>
            </a:extLst>
          </p:cNvPr>
          <p:cNvPicPr/>
          <p:nvPr/>
        </p:nvPicPr>
        <p:blipFill>
          <a:blip r:embed="rId3"/>
          <a:stretch>
            <a:fillRect/>
          </a:stretch>
        </p:blipFill>
        <p:spPr>
          <a:xfrm>
            <a:off x="3366860" y="4665884"/>
            <a:ext cx="1771650" cy="523875"/>
          </a:xfrm>
          <a:prstGeom prst="rect">
            <a:avLst/>
          </a:prstGeom>
        </p:spPr>
      </p:pic>
    </p:spTree>
    <p:extLst>
      <p:ext uri="{BB962C8B-B14F-4D97-AF65-F5344CB8AC3E}">
        <p14:creationId xmlns:p14="http://schemas.microsoft.com/office/powerpoint/2010/main" val="209625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720478"/>
            <a:ext cx="10515599" cy="932688"/>
          </a:xfrm>
        </p:spPr>
        <p:txBody>
          <a:bodyPr vert="horz" lIns="91440" tIns="45720" rIns="91440" bIns="45720" rtlCol="0" anchor="b">
            <a:normAutofit/>
          </a:bodyPr>
          <a:lstStyle/>
          <a:p>
            <a:r>
              <a:rPr lang="en-US" sz="4400" b="1" dirty="0">
                <a:solidFill>
                  <a:srgbClr val="C00000"/>
                </a:solidFill>
              </a:rPr>
              <a:t>Discussions:</a:t>
            </a:r>
            <a:endParaRPr lang="en-US" sz="4400" b="1" kern="1200" dirty="0">
              <a:solidFill>
                <a:srgbClr val="C00000"/>
              </a:solidFill>
            </a:endParaRP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2014723"/>
            <a:ext cx="10515599" cy="3986028"/>
          </a:xfrm>
        </p:spPr>
        <p:txBody>
          <a:bodyPr vert="horz" lIns="91440" tIns="45720" rIns="91440" bIns="45720" rtlCol="0">
            <a:noAutofit/>
          </a:bodyPr>
          <a:lstStyle/>
          <a:p>
            <a:pPr marL="342900" indent="-342900" algn="just">
              <a:buFont typeface="Arial" panose="020B0604020202020204" pitchFamily="34" charset="0"/>
              <a:buChar char="•"/>
            </a:pPr>
            <a:r>
              <a:rPr lang="en-US" dirty="0">
                <a:solidFill>
                  <a:schemeClr val="tx1"/>
                </a:solidFill>
              </a:rPr>
              <a:t>Performed cluster analysis with available data information and the coordinates obtain,  segmented into two clusters with most common places being coffee shops, restaurants, boat ferry, park, and beach are most crowded places, Not more surprising that both cluster and the most common place look more alike. </a:t>
            </a:r>
          </a:p>
          <a:p>
            <a:pPr marL="342900" indent="-342900" algn="just">
              <a:buFont typeface="Arial" panose="020B0604020202020204" pitchFamily="34" charset="0"/>
              <a:buChar char="•"/>
            </a:pPr>
            <a:r>
              <a:rPr lang="en-US" dirty="0">
                <a:solidFill>
                  <a:schemeClr val="tx1"/>
                </a:solidFill>
              </a:rPr>
              <a:t>As I mentioned in the data column, the neighborhood information did not contain postal code, assumed that each neighborhood in a borough belong to different postal code, for more detailed and accurate model, the data set can be expanded and verified by obtaining it from specific platform as most current data set.</a:t>
            </a:r>
          </a:p>
          <a:p>
            <a:pPr marL="342900" indent="-342900" algn="just">
              <a:buFont typeface="Arial" panose="020B0604020202020204" pitchFamily="34" charset="0"/>
              <a:buChar char="•"/>
            </a:pPr>
            <a:r>
              <a:rPr lang="en-US" dirty="0">
                <a:solidFill>
                  <a:schemeClr val="tx1"/>
                </a:solidFill>
              </a:rPr>
              <a:t>This model can be expanded further to other states and cities, that is more for discussion in gathering more accurate data.</a:t>
            </a:r>
          </a:p>
        </p:txBody>
      </p:sp>
      <p:sp>
        <p:nvSpPr>
          <p:cNvPr id="6" name="Rectangle 4">
            <a:extLst>
              <a:ext uri="{FF2B5EF4-FFF2-40B4-BE49-F238E27FC236}">
                <a16:creationId xmlns:a16="http://schemas.microsoft.com/office/drawing/2014/main" id="{0F0213A9-1714-40C4-910D-CDDA816CAEB4}"/>
              </a:ext>
            </a:extLst>
          </p:cNvPr>
          <p:cNvSpPr>
            <a:spLocks noChangeArrowheads="1"/>
          </p:cNvSpPr>
          <p:nvPr/>
        </p:nvSpPr>
        <p:spPr bwMode="auto">
          <a:xfrm>
            <a:off x="228600" y="1619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E4967D5-4D12-438D-BB23-FDB5A7E4F1ED}"/>
              </a:ext>
            </a:extLst>
          </p:cNvPr>
          <p:cNvSpPr>
            <a:spLocks noChangeArrowheads="1"/>
          </p:cNvSpPr>
          <p:nvPr/>
        </p:nvSpPr>
        <p:spPr bwMode="auto">
          <a:xfrm>
            <a:off x="2286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238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720478"/>
            <a:ext cx="10515599" cy="932688"/>
          </a:xfrm>
        </p:spPr>
        <p:txBody>
          <a:bodyPr vert="horz" lIns="91440" tIns="45720" rIns="91440" bIns="45720" rtlCol="0" anchor="b">
            <a:normAutofit/>
          </a:bodyPr>
          <a:lstStyle/>
          <a:p>
            <a:r>
              <a:rPr lang="en-US" sz="4400" b="1" dirty="0">
                <a:solidFill>
                  <a:srgbClr val="C00000"/>
                </a:solidFill>
              </a:rPr>
              <a:t>Conclusions</a:t>
            </a:r>
            <a:endParaRPr lang="en-US" sz="4400" b="1" kern="1200" dirty="0">
              <a:solidFill>
                <a:srgbClr val="C00000"/>
              </a:solidFill>
            </a:endParaRP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2014723"/>
            <a:ext cx="10515599" cy="3986028"/>
          </a:xfrm>
        </p:spPr>
        <p:txBody>
          <a:bodyPr vert="horz" lIns="91440" tIns="45720" rIns="91440" bIns="45720" rtlCol="0">
            <a:noAutofit/>
          </a:bodyPr>
          <a:lstStyle/>
          <a:p>
            <a:r>
              <a:rPr lang="en-US" dirty="0">
                <a:solidFill>
                  <a:schemeClr val="tx1"/>
                </a:solidFill>
              </a:rPr>
              <a:t>During this phase of time, it is crucial to act with more precautions and cautions, the graph shows the consistent upward arch while in the other end thing are getting to normal called “new” normal with precautions. But still people find it difficult to get adjusted to new normal, where bringing more risk prone zones for easy contamination.  </a:t>
            </a:r>
          </a:p>
          <a:p>
            <a:r>
              <a:rPr lang="en-US" dirty="0">
                <a:solidFill>
                  <a:schemeClr val="tx1"/>
                </a:solidFill>
              </a:rPr>
              <a:t>The main goal of building this model is to obtain a most crowded places in each neighborhood/borough to set a rules based on the venue to maintain social distancing and  keep away to get adjusted to new normal and is our responsibility to bend the curve of COVID-19.</a:t>
            </a:r>
          </a:p>
          <a:p>
            <a:endParaRPr lang="en-US" dirty="0"/>
          </a:p>
          <a:p>
            <a:endParaRPr lang="en-US" dirty="0"/>
          </a:p>
          <a:p>
            <a:endParaRPr lang="en-US" dirty="0"/>
          </a:p>
          <a:p>
            <a:pPr algn="just"/>
            <a:endParaRPr lang="en-US" sz="2000" dirty="0">
              <a:solidFill>
                <a:schemeClr val="tx1"/>
              </a:solidFill>
            </a:endParaRPr>
          </a:p>
        </p:txBody>
      </p:sp>
      <p:sp>
        <p:nvSpPr>
          <p:cNvPr id="6" name="Rectangle 4">
            <a:extLst>
              <a:ext uri="{FF2B5EF4-FFF2-40B4-BE49-F238E27FC236}">
                <a16:creationId xmlns:a16="http://schemas.microsoft.com/office/drawing/2014/main" id="{0F0213A9-1714-40C4-910D-CDDA816CAEB4}"/>
              </a:ext>
            </a:extLst>
          </p:cNvPr>
          <p:cNvSpPr>
            <a:spLocks noChangeArrowheads="1"/>
          </p:cNvSpPr>
          <p:nvPr/>
        </p:nvSpPr>
        <p:spPr bwMode="auto">
          <a:xfrm>
            <a:off x="228600" y="1619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E4967D5-4D12-438D-BB23-FDB5A7E4F1ED}"/>
              </a:ext>
            </a:extLst>
          </p:cNvPr>
          <p:cNvSpPr>
            <a:spLocks noChangeArrowheads="1"/>
          </p:cNvSpPr>
          <p:nvPr/>
        </p:nvSpPr>
        <p:spPr bwMode="auto">
          <a:xfrm>
            <a:off x="2286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9664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EAA5-877C-4F28-9558-E47B2486E077}"/>
              </a:ext>
            </a:extLst>
          </p:cNvPr>
          <p:cNvSpPr>
            <a:spLocks noGrp="1"/>
          </p:cNvSpPr>
          <p:nvPr>
            <p:ph type="title"/>
          </p:nvPr>
        </p:nvSpPr>
        <p:spPr>
          <a:xfrm>
            <a:off x="831850" y="768350"/>
            <a:ext cx="10515600" cy="876300"/>
          </a:xfrm>
        </p:spPr>
        <p:txBody>
          <a:bodyPr>
            <a:normAutofit/>
          </a:bodyPr>
          <a:lstStyle/>
          <a:p>
            <a:r>
              <a:rPr lang="en-US" sz="4400" dirty="0">
                <a:solidFill>
                  <a:srgbClr val="C00000"/>
                </a:solidFill>
              </a:rPr>
              <a:t>References</a:t>
            </a:r>
          </a:p>
        </p:txBody>
      </p:sp>
      <p:sp>
        <p:nvSpPr>
          <p:cNvPr id="3" name="Text Placeholder 2">
            <a:extLst>
              <a:ext uri="{FF2B5EF4-FFF2-40B4-BE49-F238E27FC236}">
                <a16:creationId xmlns:a16="http://schemas.microsoft.com/office/drawing/2014/main" id="{B8BF84A8-F412-48BA-8C6B-B9EC85A7BEB9}"/>
              </a:ext>
            </a:extLst>
          </p:cNvPr>
          <p:cNvSpPr>
            <a:spLocks noGrp="1"/>
          </p:cNvSpPr>
          <p:nvPr>
            <p:ph type="body" idx="1"/>
          </p:nvPr>
        </p:nvSpPr>
        <p:spPr>
          <a:xfrm>
            <a:off x="831850" y="1971676"/>
            <a:ext cx="10515600" cy="3614738"/>
          </a:xfrm>
        </p:spPr>
        <p:txBody>
          <a:bodyPr/>
          <a:lstStyle/>
          <a:p>
            <a:pPr marL="342900" lvl="0" indent="-342900">
              <a:buFont typeface="Arial" panose="020B0604020202020204" pitchFamily="34" charset="0"/>
              <a:buChar char="•"/>
            </a:pPr>
            <a:r>
              <a:rPr lang="en-US" u="sng" dirty="0">
                <a:hlinkClick r:id="rId2"/>
              </a:rPr>
              <a:t>https://en.wikipedia.org/wiki/List_of_neighborhoods_in_Seattle</a:t>
            </a:r>
            <a:endParaRPr lang="en-US" dirty="0"/>
          </a:p>
          <a:p>
            <a:r>
              <a:rPr lang="en-US" dirty="0"/>
              <a:t> </a:t>
            </a:r>
          </a:p>
          <a:p>
            <a:pPr marL="342900" lvl="0" indent="-342900">
              <a:buFont typeface="Arial" panose="020B0604020202020204" pitchFamily="34" charset="0"/>
              <a:buChar char="•"/>
            </a:pPr>
            <a:r>
              <a:rPr lang="en-US" u="sng" dirty="0">
                <a:hlinkClick r:id="rId3"/>
              </a:rPr>
              <a:t>https://developers.google.com/maps/documentation/geocoding/</a:t>
            </a:r>
            <a:endParaRPr lang="en-US" dirty="0"/>
          </a:p>
          <a:p>
            <a:endParaRPr lang="en-US" dirty="0"/>
          </a:p>
          <a:p>
            <a:pPr marL="342900" lvl="0" indent="-342900">
              <a:buFont typeface="Arial" panose="020B0604020202020204" pitchFamily="34" charset="0"/>
              <a:buChar char="•"/>
            </a:pPr>
            <a:r>
              <a:rPr lang="en-US" u="sng" dirty="0">
                <a:hlinkClick r:id="rId4"/>
              </a:rPr>
              <a:t>https://developer.foursquare.com/</a:t>
            </a:r>
            <a:endParaRPr lang="en-US" dirty="0"/>
          </a:p>
          <a:p>
            <a:r>
              <a:rPr lang="en-US" dirty="0"/>
              <a:t> </a:t>
            </a:r>
          </a:p>
          <a:p>
            <a:pPr marL="342900" lvl="0" indent="-342900">
              <a:buFont typeface="Arial" panose="020B0604020202020204" pitchFamily="34" charset="0"/>
              <a:buChar char="•"/>
            </a:pPr>
            <a:r>
              <a:rPr lang="en-US" dirty="0">
                <a:solidFill>
                  <a:schemeClr val="tx1"/>
                </a:solidFill>
              </a:rPr>
              <a:t>Applied data science capstone lab notebook created by the staffs</a:t>
            </a:r>
            <a:r>
              <a:rPr lang="en-US" dirty="0"/>
              <a:t>.</a:t>
            </a:r>
          </a:p>
          <a:p>
            <a:endParaRPr lang="en-US" dirty="0"/>
          </a:p>
        </p:txBody>
      </p:sp>
    </p:spTree>
    <p:extLst>
      <p:ext uri="{BB962C8B-B14F-4D97-AF65-F5344CB8AC3E}">
        <p14:creationId xmlns:p14="http://schemas.microsoft.com/office/powerpoint/2010/main" val="127608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9D45-1308-4DBA-A174-02C81F8D401E}"/>
              </a:ext>
            </a:extLst>
          </p:cNvPr>
          <p:cNvSpPr>
            <a:spLocks noGrp="1"/>
          </p:cNvSpPr>
          <p:nvPr>
            <p:ph type="title"/>
          </p:nvPr>
        </p:nvSpPr>
        <p:spPr>
          <a:xfrm>
            <a:off x="717550" y="371475"/>
            <a:ext cx="10515600" cy="957263"/>
          </a:xfrm>
        </p:spPr>
        <p:txBody>
          <a:bodyPr>
            <a:normAutofit/>
          </a:bodyPr>
          <a:lstStyle/>
          <a:p>
            <a:r>
              <a:rPr lang="en-US" sz="4400" b="1" dirty="0">
                <a:solidFill>
                  <a:srgbClr val="C00000"/>
                </a:solidFill>
              </a:rPr>
              <a:t>Introduction</a:t>
            </a:r>
          </a:p>
        </p:txBody>
      </p:sp>
      <p:sp>
        <p:nvSpPr>
          <p:cNvPr id="3" name="Text Placeholder 2">
            <a:extLst>
              <a:ext uri="{FF2B5EF4-FFF2-40B4-BE49-F238E27FC236}">
                <a16:creationId xmlns:a16="http://schemas.microsoft.com/office/drawing/2014/main" id="{AB96D212-BD35-40BB-8225-467F6FACD8A0}"/>
              </a:ext>
            </a:extLst>
          </p:cNvPr>
          <p:cNvSpPr>
            <a:spLocks noGrp="1"/>
          </p:cNvSpPr>
          <p:nvPr>
            <p:ph type="body" idx="1"/>
          </p:nvPr>
        </p:nvSpPr>
        <p:spPr>
          <a:xfrm>
            <a:off x="838200" y="1800225"/>
            <a:ext cx="10515600" cy="4271963"/>
          </a:xfrm>
        </p:spPr>
        <p:txBody>
          <a:bodyPr>
            <a:normAutofit/>
          </a:bodyPr>
          <a:lstStyle/>
          <a:p>
            <a:pPr marL="342900" indent="-342900" algn="just">
              <a:buFont typeface="Arial" panose="020B0604020202020204" pitchFamily="34" charset="0"/>
              <a:buChar char="•"/>
            </a:pPr>
            <a:r>
              <a:rPr lang="en-US" dirty="0">
                <a:solidFill>
                  <a:schemeClr val="tx1"/>
                </a:solidFill>
              </a:rPr>
              <a:t>The COVID-19 Pandemic, also known as the coronavirus pandemic, is an ongoing pandemic of coronavirus disease 2019(COVID-19), caused by severe acute respiratory syndrome coronavirus 2(SARS-CoV-2). The virus that causes COVID-19 is spreading very easily and sustainably between people</a:t>
            </a:r>
            <a:r>
              <a:rPr lang="en-US" b="1" dirty="0">
                <a:solidFill>
                  <a:schemeClr val="tx1"/>
                </a:solidFill>
              </a:rPr>
              <a:t>. </a:t>
            </a:r>
          </a:p>
          <a:p>
            <a:pPr marL="342900" indent="-342900" algn="just">
              <a:buFont typeface="Arial" panose="020B0604020202020204" pitchFamily="34" charset="0"/>
              <a:buChar char="•"/>
            </a:pPr>
            <a:r>
              <a:rPr lang="en-US" dirty="0">
                <a:solidFill>
                  <a:schemeClr val="tx1"/>
                </a:solidFill>
              </a:rPr>
              <a:t>The virus is spreading between person-to-person due to close contact, tiny droplets from sneezing, coughing can spread in air and people get infected by touching the contaminated areas and touching their face. </a:t>
            </a:r>
            <a:endParaRPr lang="en-US" b="1" dirty="0">
              <a:solidFill>
                <a:schemeClr val="tx1"/>
              </a:solidFill>
            </a:endParaRPr>
          </a:p>
          <a:p>
            <a:pPr marL="342900" indent="-342900" algn="just">
              <a:buFont typeface="Arial" panose="020B0604020202020204" pitchFamily="34" charset="0"/>
              <a:buChar char="•"/>
            </a:pPr>
            <a:r>
              <a:rPr lang="en-US" dirty="0">
                <a:solidFill>
                  <a:schemeClr val="tx1"/>
                </a:solidFill>
              </a:rPr>
              <a:t>As of today, the graph shows the consistent upward arch while in the other end thing are getting to normal called “new” normal with precautions. But still people find it difficult to get adjusted to new normal, where bringing more risk prone zones for easy contamination.  </a:t>
            </a:r>
          </a:p>
          <a:p>
            <a:endParaRPr lang="en-US" dirty="0"/>
          </a:p>
        </p:txBody>
      </p:sp>
    </p:spTree>
    <p:extLst>
      <p:ext uri="{BB962C8B-B14F-4D97-AF65-F5344CB8AC3E}">
        <p14:creationId xmlns:p14="http://schemas.microsoft.com/office/powerpoint/2010/main" val="256971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BF3-691C-49EF-9D5A-FCE3A397584E}"/>
              </a:ext>
            </a:extLst>
          </p:cNvPr>
          <p:cNvSpPr>
            <a:spLocks noGrp="1"/>
          </p:cNvSpPr>
          <p:nvPr>
            <p:ph type="title"/>
          </p:nvPr>
        </p:nvSpPr>
        <p:spPr>
          <a:xfrm>
            <a:off x="703262" y="523877"/>
            <a:ext cx="10515600" cy="1262062"/>
          </a:xfrm>
        </p:spPr>
        <p:txBody>
          <a:bodyPr>
            <a:normAutofit/>
          </a:bodyPr>
          <a:lstStyle/>
          <a:p>
            <a:r>
              <a:rPr lang="en-US" sz="4400" b="1" dirty="0">
                <a:solidFill>
                  <a:srgbClr val="C00000"/>
                </a:solidFill>
              </a:rPr>
              <a:t>Problems and Interest</a:t>
            </a:r>
          </a:p>
        </p:txBody>
      </p:sp>
      <p:sp>
        <p:nvSpPr>
          <p:cNvPr id="3" name="Text Placeholder 2">
            <a:extLst>
              <a:ext uri="{FF2B5EF4-FFF2-40B4-BE49-F238E27FC236}">
                <a16:creationId xmlns:a16="http://schemas.microsoft.com/office/drawing/2014/main" id="{2FACB231-4486-4557-84C7-0C299C5EFD23}"/>
              </a:ext>
            </a:extLst>
          </p:cNvPr>
          <p:cNvSpPr>
            <a:spLocks noGrp="1"/>
          </p:cNvSpPr>
          <p:nvPr>
            <p:ph type="body" idx="1"/>
          </p:nvPr>
        </p:nvSpPr>
        <p:spPr>
          <a:xfrm>
            <a:off x="831850" y="2243139"/>
            <a:ext cx="10515600" cy="3846512"/>
          </a:xfrm>
        </p:spPr>
        <p:txBody>
          <a:bodyPr>
            <a:normAutofit lnSpcReduction="10000"/>
          </a:bodyPr>
          <a:lstStyle/>
          <a:p>
            <a:pPr marL="342900" indent="-342900" algn="just">
              <a:buFont typeface="Arial" panose="020B0604020202020204" pitchFamily="34" charset="0"/>
              <a:buChar char="•"/>
            </a:pPr>
            <a:r>
              <a:rPr lang="en-US" dirty="0">
                <a:solidFill>
                  <a:schemeClr val="tx1"/>
                </a:solidFill>
              </a:rPr>
              <a:t>By analyzing the venues of high risky area(where it is highly crowded) and making a legally bonded procedures with extra precautions to handle based on the nature of the venue is an optimal way to control the contamination while we step into the stage of introducing new normal to the people. The idea behind analyzing the venues of Seattle is  due to the constant increase in COVID-19 cases and a big city with large crowd, in future this model can be used in any cities for this purpose as states started slowly announcing to reverse the lock down.</a:t>
            </a:r>
          </a:p>
          <a:p>
            <a:pPr marL="342900" indent="-342900" algn="just">
              <a:buFont typeface="Arial" panose="020B0604020202020204" pitchFamily="34" charset="0"/>
              <a:buChar char="•"/>
            </a:pPr>
            <a:r>
              <a:rPr lang="en-US" dirty="0">
                <a:solidFill>
                  <a:schemeClr val="tx1"/>
                </a:solidFill>
              </a:rPr>
              <a:t>Government official to consider extra measures to take precautions and monitor the process to minimize the contamination. General public knowing the high-risk prone areas to undertake extra personnel precautions or to the max avoiding the risk prone areas.</a:t>
            </a:r>
          </a:p>
          <a:p>
            <a:endParaRPr lang="en-US" dirty="0"/>
          </a:p>
        </p:txBody>
      </p:sp>
    </p:spTree>
    <p:extLst>
      <p:ext uri="{BB962C8B-B14F-4D97-AF65-F5344CB8AC3E}">
        <p14:creationId xmlns:p14="http://schemas.microsoft.com/office/powerpoint/2010/main" val="289352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B5A2-7AB6-48A2-807F-AB29D394D6F7}"/>
              </a:ext>
            </a:extLst>
          </p:cNvPr>
          <p:cNvSpPr>
            <a:spLocks noGrp="1"/>
          </p:cNvSpPr>
          <p:nvPr>
            <p:ph type="title"/>
          </p:nvPr>
        </p:nvSpPr>
        <p:spPr>
          <a:xfrm>
            <a:off x="717550" y="371475"/>
            <a:ext cx="10515600" cy="1557338"/>
          </a:xfrm>
        </p:spPr>
        <p:txBody>
          <a:bodyPr>
            <a:normAutofit fontScale="90000"/>
          </a:bodyPr>
          <a:lstStyle/>
          <a:p>
            <a:br>
              <a:rPr lang="en-US" sz="4400" b="1" dirty="0"/>
            </a:br>
            <a:br>
              <a:rPr lang="en-US" sz="4400" b="1" dirty="0"/>
            </a:br>
            <a:r>
              <a:rPr lang="en-US" sz="4400" b="1" dirty="0">
                <a:solidFill>
                  <a:srgbClr val="C00000"/>
                </a:solidFill>
              </a:rPr>
              <a:t>Data Description</a:t>
            </a:r>
            <a:br>
              <a:rPr lang="en-US" dirty="0"/>
            </a:br>
            <a:endParaRPr lang="en-US" dirty="0"/>
          </a:p>
        </p:txBody>
      </p:sp>
      <p:sp>
        <p:nvSpPr>
          <p:cNvPr id="3" name="Text Placeholder 2">
            <a:extLst>
              <a:ext uri="{FF2B5EF4-FFF2-40B4-BE49-F238E27FC236}">
                <a16:creationId xmlns:a16="http://schemas.microsoft.com/office/drawing/2014/main" id="{827E52BE-0B6A-4AF3-88D2-50988C6D1BC9}"/>
              </a:ext>
            </a:extLst>
          </p:cNvPr>
          <p:cNvSpPr>
            <a:spLocks noGrp="1"/>
          </p:cNvSpPr>
          <p:nvPr>
            <p:ph type="body" idx="1"/>
          </p:nvPr>
        </p:nvSpPr>
        <p:spPr>
          <a:xfrm>
            <a:off x="838200" y="1928813"/>
            <a:ext cx="10515600" cy="4446587"/>
          </a:xfrm>
        </p:spPr>
        <p:txBody>
          <a:bodyPr>
            <a:normAutofit lnSpcReduction="10000"/>
          </a:bodyPr>
          <a:lstStyle/>
          <a:p>
            <a:pPr marL="342900" indent="-342900" algn="just">
              <a:buFont typeface="Arial" panose="020B0604020202020204" pitchFamily="34" charset="0"/>
              <a:buChar char="•"/>
            </a:pPr>
            <a:r>
              <a:rPr lang="en-US" b="1" dirty="0">
                <a:solidFill>
                  <a:schemeClr val="tx1"/>
                </a:solidFill>
              </a:rPr>
              <a:t>Neighborhood Data :-</a:t>
            </a:r>
          </a:p>
          <a:p>
            <a:pPr algn="just"/>
            <a:r>
              <a:rPr lang="en-US" b="1" dirty="0">
                <a:solidFill>
                  <a:schemeClr val="tx1"/>
                </a:solidFill>
              </a:rPr>
              <a:t>     The data of Seattle Neighborhood</a:t>
            </a:r>
            <a:r>
              <a:rPr lang="en-US" dirty="0">
                <a:solidFill>
                  <a:schemeClr val="tx1"/>
                </a:solidFill>
              </a:rPr>
              <a:t> is scraped from Wikipedia using BeautifulSoup- python library for web scraping. </a:t>
            </a:r>
          </a:p>
          <a:p>
            <a:pPr marL="342900" indent="-342900" algn="just">
              <a:buFont typeface="Arial" panose="020B0604020202020204" pitchFamily="34" charset="0"/>
              <a:buChar char="•"/>
            </a:pPr>
            <a:endParaRPr lang="en-US" dirty="0">
              <a:solidFill>
                <a:schemeClr val="tx1"/>
              </a:solidFill>
            </a:endParaRPr>
          </a:p>
          <a:p>
            <a:pPr marL="342900" indent="-342900" algn="just">
              <a:buFont typeface="Arial" panose="020B0604020202020204" pitchFamily="34" charset="0"/>
              <a:buChar char="•"/>
            </a:pPr>
            <a:r>
              <a:rPr lang="en-US" b="1" dirty="0">
                <a:solidFill>
                  <a:schemeClr val="tx1"/>
                </a:solidFill>
              </a:rPr>
              <a:t>Geocoding</a:t>
            </a:r>
            <a:endParaRPr lang="en-US" dirty="0">
              <a:solidFill>
                <a:schemeClr val="tx1"/>
              </a:solidFill>
            </a:endParaRPr>
          </a:p>
          <a:p>
            <a:pPr algn="just"/>
            <a:r>
              <a:rPr lang="en-US" dirty="0">
                <a:solidFill>
                  <a:schemeClr val="tx1"/>
                </a:solidFill>
              </a:rPr>
              <a:t>     Performing geocoding in python with the help of Geopy and Geopandas libraries to retrieve the </a:t>
            </a:r>
            <a:r>
              <a:rPr lang="en-US" b="1" dirty="0">
                <a:solidFill>
                  <a:schemeClr val="tx1"/>
                </a:solidFill>
              </a:rPr>
              <a:t>geographical coordinates</a:t>
            </a:r>
            <a:r>
              <a:rPr lang="en-US" dirty="0">
                <a:solidFill>
                  <a:schemeClr val="tx1"/>
                </a:solidFill>
              </a:rPr>
              <a:t> of an address from neighborhood data.</a:t>
            </a:r>
          </a:p>
          <a:p>
            <a:pPr marL="342900" indent="-342900" algn="just">
              <a:buFont typeface="Arial" panose="020B0604020202020204" pitchFamily="34" charset="0"/>
              <a:buChar char="•"/>
            </a:pPr>
            <a:endParaRPr lang="en-US" dirty="0">
              <a:solidFill>
                <a:schemeClr val="tx1"/>
              </a:solidFill>
            </a:endParaRPr>
          </a:p>
          <a:p>
            <a:pPr marL="342900" indent="-342900" algn="just">
              <a:buFont typeface="Arial" panose="020B0604020202020204" pitchFamily="34" charset="0"/>
              <a:buChar char="•"/>
            </a:pPr>
            <a:r>
              <a:rPr lang="en-US" b="1" dirty="0">
                <a:solidFill>
                  <a:schemeClr val="tx1"/>
                </a:solidFill>
              </a:rPr>
              <a:t>Venues for clustering</a:t>
            </a:r>
            <a:endParaRPr lang="en-US" dirty="0">
              <a:solidFill>
                <a:schemeClr val="tx1"/>
              </a:solidFill>
            </a:endParaRPr>
          </a:p>
          <a:p>
            <a:pPr algn="just"/>
            <a:r>
              <a:rPr lang="en-US" dirty="0">
                <a:solidFill>
                  <a:schemeClr val="tx1"/>
                </a:solidFill>
              </a:rPr>
              <a:t>      Using the geographical coordinates obtained, the venues are gathered using </a:t>
            </a:r>
            <a:r>
              <a:rPr lang="en-US" b="1" dirty="0">
                <a:solidFill>
                  <a:schemeClr val="tx1"/>
                </a:solidFill>
              </a:rPr>
              <a:t>FourSquare API</a:t>
            </a:r>
            <a:r>
              <a:rPr lang="en-US" dirty="0">
                <a:solidFill>
                  <a:schemeClr val="tx1"/>
                </a:solidFill>
              </a:rPr>
              <a:t> to perform clustering.</a:t>
            </a:r>
          </a:p>
          <a:p>
            <a:pPr algn="just"/>
            <a:endParaRPr lang="en-US" dirty="0">
              <a:solidFill>
                <a:schemeClr val="tx1"/>
              </a:solidFill>
            </a:endParaRPr>
          </a:p>
          <a:p>
            <a:pPr algn="just"/>
            <a:endParaRPr lang="en-US" dirty="0"/>
          </a:p>
          <a:p>
            <a:endParaRPr lang="en-US" dirty="0"/>
          </a:p>
          <a:p>
            <a:endParaRPr lang="en-US" dirty="0"/>
          </a:p>
        </p:txBody>
      </p:sp>
    </p:spTree>
    <p:extLst>
      <p:ext uri="{BB962C8B-B14F-4D97-AF65-F5344CB8AC3E}">
        <p14:creationId xmlns:p14="http://schemas.microsoft.com/office/powerpoint/2010/main" val="424949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8D09-9A7D-4B83-BE71-9A414BD7097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b="1"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04639F8D-405C-4E3A-AF99-C6BBFD207C36}"/>
              </a:ext>
            </a:extLst>
          </p:cNvPr>
          <p:cNvSpPr>
            <a:spLocks noGrp="1"/>
          </p:cNvSpPr>
          <p:nvPr>
            <p:ph type="body" idx="1"/>
          </p:nvPr>
        </p:nvSpPr>
        <p:spPr>
          <a:xfrm>
            <a:off x="838199" y="1603586"/>
            <a:ext cx="10515599" cy="1329653"/>
          </a:xfrm>
        </p:spPr>
        <p:txBody>
          <a:bodyPr vert="horz" lIns="91440" tIns="45720" rIns="91440" bIns="45720" rtlCol="0">
            <a:normAutofit/>
          </a:bodyPr>
          <a:lstStyle/>
          <a:p>
            <a:pPr algn="just"/>
            <a:r>
              <a:rPr lang="en-US" dirty="0"/>
              <a:t>Scraped data from Wikipedia, cleaned and used geocoder to obtain the geographical coordinates of the address listed, the data used below</a:t>
            </a:r>
            <a:endParaRPr lang="en-US" sz="2000"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CB3F4664-8ECD-4D74-9DE3-E1CBDB4B416A}"/>
              </a:ext>
            </a:extLst>
          </p:cNvPr>
          <p:cNvPicPr/>
          <p:nvPr/>
        </p:nvPicPr>
        <p:blipFill>
          <a:blip r:embed="rId2"/>
          <a:stretch>
            <a:fillRect/>
          </a:stretch>
        </p:blipFill>
        <p:spPr>
          <a:xfrm>
            <a:off x="838200" y="3151486"/>
            <a:ext cx="10515599" cy="3073524"/>
          </a:xfrm>
          <a:prstGeom prst="rect">
            <a:avLst/>
          </a:prstGeom>
        </p:spPr>
      </p:pic>
    </p:spTree>
    <p:extLst>
      <p:ext uri="{BB962C8B-B14F-4D97-AF65-F5344CB8AC3E}">
        <p14:creationId xmlns:p14="http://schemas.microsoft.com/office/powerpoint/2010/main" val="391135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335726"/>
            <a:ext cx="10515599" cy="932688"/>
          </a:xfrm>
        </p:spPr>
        <p:txBody>
          <a:bodyPr vert="horz" lIns="91440" tIns="45720" rIns="91440" bIns="45720" rtlCol="0">
            <a:normAutofit/>
          </a:bodyPr>
          <a:lstStyle/>
          <a:p>
            <a:pPr algn="just"/>
            <a:r>
              <a:rPr lang="en-US" kern="1200" dirty="0">
                <a:solidFill>
                  <a:schemeClr val="tx1"/>
                </a:solidFill>
                <a:latin typeface="+mn-lt"/>
                <a:ea typeface="+mn-ea"/>
                <a:cs typeface="+mn-cs"/>
              </a:rPr>
              <a:t>Used python </a:t>
            </a:r>
            <a:r>
              <a:rPr lang="en-US" b="1" kern="1200" dirty="0">
                <a:solidFill>
                  <a:schemeClr val="tx1"/>
                </a:solidFill>
                <a:latin typeface="+mn-lt"/>
                <a:ea typeface="+mn-ea"/>
                <a:cs typeface="+mn-cs"/>
              </a:rPr>
              <a:t>folium</a:t>
            </a:r>
            <a:r>
              <a:rPr lang="en-US" kern="1200" dirty="0">
                <a:solidFill>
                  <a:schemeClr val="tx1"/>
                </a:solidFill>
                <a:latin typeface="+mn-lt"/>
                <a:ea typeface="+mn-ea"/>
                <a:cs typeface="+mn-cs"/>
              </a:rPr>
              <a:t> library to visualize geographic details of Seattle and its boroughs and I created a map of Seattle with boroughs superimposed on top</a:t>
            </a:r>
            <a:r>
              <a:rPr lang="en-US" sz="1300" kern="1200" dirty="0">
                <a:solidFill>
                  <a:schemeClr val="tx1"/>
                </a:solidFill>
                <a:latin typeface="+mn-lt"/>
                <a:ea typeface="+mn-ea"/>
                <a:cs typeface="+mn-cs"/>
              </a:rPr>
              <a:t>. </a:t>
            </a:r>
          </a:p>
        </p:txBody>
      </p:sp>
      <p:pic>
        <p:nvPicPr>
          <p:cNvPr id="4" name="Picture 3">
            <a:extLst>
              <a:ext uri="{FF2B5EF4-FFF2-40B4-BE49-F238E27FC236}">
                <a16:creationId xmlns:a16="http://schemas.microsoft.com/office/drawing/2014/main" id="{2FE84871-D52C-48B5-90ED-F4D8B13D5BDE}"/>
              </a:ext>
            </a:extLst>
          </p:cNvPr>
          <p:cNvPicPr/>
          <p:nvPr/>
        </p:nvPicPr>
        <p:blipFill>
          <a:blip r:embed="rId2"/>
          <a:stretch>
            <a:fillRect/>
          </a:stretch>
        </p:blipFill>
        <p:spPr>
          <a:xfrm>
            <a:off x="1766243" y="2954828"/>
            <a:ext cx="8659513" cy="3269517"/>
          </a:xfrm>
          <a:prstGeom prst="rect">
            <a:avLst/>
          </a:prstGeom>
        </p:spPr>
      </p:pic>
    </p:spTree>
    <p:extLst>
      <p:ext uri="{BB962C8B-B14F-4D97-AF65-F5344CB8AC3E}">
        <p14:creationId xmlns:p14="http://schemas.microsoft.com/office/powerpoint/2010/main" val="397697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643062"/>
            <a:ext cx="10515599" cy="1514476"/>
          </a:xfrm>
        </p:spPr>
        <p:txBody>
          <a:bodyPr vert="horz" lIns="91440" tIns="45720" rIns="91440" bIns="45720" rtlCol="0">
            <a:normAutofit/>
          </a:bodyPr>
          <a:lstStyle/>
          <a:p>
            <a:pPr algn="just"/>
            <a:r>
              <a:rPr lang="en-US" kern="1200" dirty="0">
                <a:solidFill>
                  <a:schemeClr val="tx1"/>
                </a:solidFill>
                <a:latin typeface="+mn-lt"/>
                <a:ea typeface="+mn-ea"/>
                <a:cs typeface="+mn-cs"/>
              </a:rPr>
              <a:t>Used the Foursquare API to explore the boroughs and segment them, set the boundaries with the radius of 1000 meters and allocated the limit as 50 venues for each borough from their geographical coordinates’ location.</a:t>
            </a:r>
          </a:p>
        </p:txBody>
      </p:sp>
      <p:pic>
        <p:nvPicPr>
          <p:cNvPr id="5" name="Picture 4">
            <a:extLst>
              <a:ext uri="{FF2B5EF4-FFF2-40B4-BE49-F238E27FC236}">
                <a16:creationId xmlns:a16="http://schemas.microsoft.com/office/drawing/2014/main" id="{2FE7EEB5-BDF5-4319-A5E6-C950E4F0774C}"/>
              </a:ext>
            </a:extLst>
          </p:cNvPr>
          <p:cNvPicPr/>
          <p:nvPr/>
        </p:nvPicPr>
        <p:blipFill>
          <a:blip r:embed="rId2"/>
          <a:stretch>
            <a:fillRect/>
          </a:stretch>
        </p:blipFill>
        <p:spPr>
          <a:xfrm>
            <a:off x="838200" y="3545249"/>
            <a:ext cx="10515599" cy="2556327"/>
          </a:xfrm>
          <a:prstGeom prst="rect">
            <a:avLst/>
          </a:prstGeom>
        </p:spPr>
      </p:pic>
    </p:spTree>
    <p:extLst>
      <p:ext uri="{BB962C8B-B14F-4D97-AF65-F5344CB8AC3E}">
        <p14:creationId xmlns:p14="http://schemas.microsoft.com/office/powerpoint/2010/main" val="137743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643061"/>
            <a:ext cx="10515599" cy="2357439"/>
          </a:xfrm>
        </p:spPr>
        <p:txBody>
          <a:bodyPr vert="horz" lIns="91440" tIns="45720" rIns="91440" bIns="45720" rtlCol="0">
            <a:normAutofit/>
          </a:bodyPr>
          <a:lstStyle/>
          <a:p>
            <a:pPr algn="just"/>
            <a:r>
              <a:rPr lang="en-US" dirty="0">
                <a:solidFill>
                  <a:schemeClr val="tx1"/>
                </a:solidFill>
              </a:rPr>
              <a:t>From the detail count, it shows there are </a:t>
            </a:r>
            <a:r>
              <a:rPr lang="en-US" b="1" dirty="0">
                <a:solidFill>
                  <a:schemeClr val="tx1"/>
                </a:solidFill>
              </a:rPr>
              <a:t>269 unique categories </a:t>
            </a:r>
            <a:r>
              <a:rPr lang="en-US" dirty="0">
                <a:solidFill>
                  <a:schemeClr val="tx1"/>
                </a:solidFill>
              </a:rPr>
              <a:t>listed and now each neighborhood is analyzed individually to understand the most common place tend to be crowded within 1000 meters.</a:t>
            </a:r>
          </a:p>
          <a:p>
            <a:pPr algn="just"/>
            <a:r>
              <a:rPr lang="en-US" dirty="0">
                <a:solidFill>
                  <a:schemeClr val="tx1"/>
                </a:solidFill>
              </a:rPr>
              <a:t>The process is taken further by using “</a:t>
            </a:r>
            <a:r>
              <a:rPr lang="en-US" b="1" dirty="0">
                <a:solidFill>
                  <a:schemeClr val="tx1"/>
                </a:solidFill>
              </a:rPr>
              <a:t>one-hot encoding</a:t>
            </a:r>
            <a:r>
              <a:rPr lang="en-US" dirty="0">
                <a:solidFill>
                  <a:schemeClr val="tx1"/>
                </a:solidFill>
              </a:rPr>
              <a:t>” function of the python panda’s library’. One hot encoding converts the categorical variables into a form that could be help ML algorithms for better prediction accuracy.</a:t>
            </a:r>
          </a:p>
          <a:p>
            <a:endParaRPr lang="en-US" dirty="0"/>
          </a:p>
        </p:txBody>
      </p:sp>
      <p:pic>
        <p:nvPicPr>
          <p:cNvPr id="6" name="Picture 5">
            <a:extLst>
              <a:ext uri="{FF2B5EF4-FFF2-40B4-BE49-F238E27FC236}">
                <a16:creationId xmlns:a16="http://schemas.microsoft.com/office/drawing/2014/main" id="{21985687-6983-43AD-B49E-FC0EE5A0409C}"/>
              </a:ext>
            </a:extLst>
          </p:cNvPr>
          <p:cNvPicPr/>
          <p:nvPr/>
        </p:nvPicPr>
        <p:blipFill>
          <a:blip r:embed="rId2"/>
          <a:stretch>
            <a:fillRect/>
          </a:stretch>
        </p:blipFill>
        <p:spPr>
          <a:xfrm>
            <a:off x="1828800" y="4179908"/>
            <a:ext cx="8743950" cy="2106592"/>
          </a:xfrm>
          <a:prstGeom prst="rect">
            <a:avLst/>
          </a:prstGeom>
        </p:spPr>
      </p:pic>
    </p:spTree>
    <p:extLst>
      <p:ext uri="{BB962C8B-B14F-4D97-AF65-F5344CB8AC3E}">
        <p14:creationId xmlns:p14="http://schemas.microsoft.com/office/powerpoint/2010/main" val="103247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B63-95C9-4316-9438-F6210E3E795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800" kern="1200" dirty="0">
                <a:solidFill>
                  <a:srgbClr val="C00000"/>
                </a:solidFill>
                <a:latin typeface="+mj-lt"/>
                <a:ea typeface="+mj-ea"/>
                <a:cs typeface="+mj-cs"/>
              </a:rPr>
              <a:t>Methodology</a:t>
            </a:r>
          </a:p>
        </p:txBody>
      </p:sp>
      <p:sp>
        <p:nvSpPr>
          <p:cNvPr id="3" name="Text Placeholder 2">
            <a:extLst>
              <a:ext uri="{FF2B5EF4-FFF2-40B4-BE49-F238E27FC236}">
                <a16:creationId xmlns:a16="http://schemas.microsoft.com/office/drawing/2014/main" id="{DADA053C-EA26-4B7F-93FE-08A028FB2687}"/>
              </a:ext>
            </a:extLst>
          </p:cNvPr>
          <p:cNvSpPr>
            <a:spLocks noGrp="1"/>
          </p:cNvSpPr>
          <p:nvPr>
            <p:ph type="body" idx="1"/>
          </p:nvPr>
        </p:nvSpPr>
        <p:spPr>
          <a:xfrm>
            <a:off x="838199" y="1643062"/>
            <a:ext cx="10515599" cy="1514476"/>
          </a:xfrm>
        </p:spPr>
        <p:txBody>
          <a:bodyPr vert="horz" lIns="91440" tIns="45720" rIns="91440" bIns="45720" rtlCol="0">
            <a:normAutofit/>
          </a:bodyPr>
          <a:lstStyle/>
          <a:p>
            <a:pPr algn="just"/>
            <a:r>
              <a:rPr lang="en-US" dirty="0">
                <a:solidFill>
                  <a:schemeClr val="tx1"/>
                </a:solidFill>
              </a:rPr>
              <a:t>The top 10 venue categories can be found by counting their occurrences, the top venue is listed are Zoo Exhibit, sandwich place, boat or ferry, coffee shop and Italian restaurants.</a:t>
            </a:r>
          </a:p>
        </p:txBody>
      </p:sp>
      <p:pic>
        <p:nvPicPr>
          <p:cNvPr id="6" name="Picture 5">
            <a:extLst>
              <a:ext uri="{FF2B5EF4-FFF2-40B4-BE49-F238E27FC236}">
                <a16:creationId xmlns:a16="http://schemas.microsoft.com/office/drawing/2014/main" id="{517F9F43-284E-47C5-9382-76499E4E9855}"/>
              </a:ext>
            </a:extLst>
          </p:cNvPr>
          <p:cNvPicPr/>
          <p:nvPr/>
        </p:nvPicPr>
        <p:blipFill>
          <a:blip r:embed="rId2"/>
          <a:stretch>
            <a:fillRect/>
          </a:stretch>
        </p:blipFill>
        <p:spPr>
          <a:xfrm>
            <a:off x="2607013" y="3157538"/>
            <a:ext cx="6108970" cy="3068164"/>
          </a:xfrm>
          <a:prstGeom prst="rect">
            <a:avLst/>
          </a:prstGeom>
        </p:spPr>
      </p:pic>
    </p:spTree>
    <p:extLst>
      <p:ext uri="{BB962C8B-B14F-4D97-AF65-F5344CB8AC3E}">
        <p14:creationId xmlns:p14="http://schemas.microsoft.com/office/powerpoint/2010/main" val="67263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1081</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Californian FB</vt:lpstr>
      <vt:lpstr>Office Theme</vt:lpstr>
      <vt:lpstr>COVID 19 –  Precautions and Venue Data Analysis of Seattle </vt:lpstr>
      <vt:lpstr>Introduction</vt:lpstr>
      <vt:lpstr>Problems and Interest</vt:lpstr>
      <vt:lpstr>  Data Description </vt:lpstr>
      <vt:lpstr>Methodology</vt:lpstr>
      <vt:lpstr>Methodology</vt:lpstr>
      <vt:lpstr>Methodology</vt:lpstr>
      <vt:lpstr>Methodology</vt:lpstr>
      <vt:lpstr>Methodology</vt:lpstr>
      <vt:lpstr>Methodology</vt:lpstr>
      <vt:lpstr>Methodology</vt:lpstr>
      <vt:lpstr>Methodology</vt:lpstr>
      <vt:lpstr>Results:</vt:lpstr>
      <vt:lpstr>Results:</vt:lpstr>
      <vt:lpstr>Discussions: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Precautions and Venue Data Analysis of Seattle </dc:title>
  <dc:creator>Sathya Thiruvengadam</dc:creator>
  <cp:lastModifiedBy>Sathya Thiruvengadam</cp:lastModifiedBy>
  <cp:revision>9</cp:revision>
  <dcterms:created xsi:type="dcterms:W3CDTF">2020-06-17T21:07:48Z</dcterms:created>
  <dcterms:modified xsi:type="dcterms:W3CDTF">2020-06-17T21:43:34Z</dcterms:modified>
</cp:coreProperties>
</file>