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a:xfrm>
            <a:off x="609600" y="1577340"/>
            <a:ext cx="10972800" cy="266700"/>
          </a:xfrm>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5" y="990595"/>
            <a:ext cx="1743075" cy="1333495"/>
            <a:chOff x="742950" y="1104895"/>
            <a:chExt cx="1743075" cy="1333495"/>
          </a:xfrm>
        </p:grpSpPr>
        <p:sp>
          <p:nvSpPr>
            <p:cNvPr id="1048596" name="object 3"/>
            <p:cNvSpPr/>
            <p:nvPr/>
          </p:nvSpPr>
          <p:spPr>
            <a:xfrm>
              <a:off x="742950" y="1381129"/>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pPr/>
            </a:p>
          </p:txBody>
        </p:sp>
        <p:sp>
          <p:nvSpPr>
            <p:cNvPr id="1048597" name="object 4"/>
            <p:cNvSpPr/>
            <p:nvPr/>
          </p:nvSpPr>
          <p:spPr>
            <a:xfrm>
              <a:off x="1838329" y="1104895"/>
              <a:ext cx="647695" cy="561970"/>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pPr/>
            </a:p>
          </p:txBody>
        </p:sp>
      </p:grpSp>
      <p:sp>
        <p:nvSpPr>
          <p:cNvPr id="1048598" name="object 5"/>
          <p:cNvSpPr/>
          <p:nvPr/>
        </p:nvSpPr>
        <p:spPr>
          <a:xfrm>
            <a:off x="3752854" y="1190620"/>
            <a:ext cx="1666879" cy="1438279"/>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pPr/>
          </a:p>
        </p:txBody>
      </p:sp>
      <p:sp>
        <p:nvSpPr>
          <p:cNvPr id="1048599" name="object 6"/>
          <p:cNvSpPr/>
          <p:nvPr/>
        </p:nvSpPr>
        <p:spPr>
          <a:xfrm>
            <a:off x="3800475" y="5229225"/>
            <a:ext cx="723904" cy="619120"/>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pPr/>
          </a:p>
        </p:txBody>
      </p:sp>
      <p:sp>
        <p:nvSpPr>
          <p:cNvPr id="1048600" name="object 7"/>
          <p:cNvSpPr txBox="1">
            <a:spLocks noGrp="1"/>
          </p:cNvSpPr>
          <p:nvPr>
            <p:ph type="ctrTitle"/>
          </p:nvPr>
        </p:nvSpPr>
        <p:spPr>
          <a:xfrm>
            <a:off x="-828675" y="19659"/>
            <a:ext cx="9982204" cy="1001562"/>
          </a:xfrm>
          <a:prstGeom prst="rect"/>
        </p:spPr>
        <p:txBody>
          <a:bodyPr bIns="0" lIns="0" rIns="0" rtlCol="0" tIns="16510" vert="horz" wrap="square">
            <a:spAutoFit/>
          </a:bodyPr>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2097152" name="object 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1</a:t>
            </a:r>
          </a:p>
        </p:txBody>
      </p:sp>
      <p:sp>
        <p:nvSpPr>
          <p:cNvPr id="1048602" name="TextBox 13"/>
          <p:cNvSpPr txBox="1"/>
          <p:nvPr/>
        </p:nvSpPr>
        <p:spPr>
          <a:xfrm>
            <a:off x="2554546" y="3314155"/>
            <a:ext cx="8610604" cy="1869444"/>
          </a:xfrm>
          <a:prstGeom prst="rect"/>
          <a:noFill/>
        </p:spPr>
        <p:txBody>
          <a:bodyPr rtlCol="0" wrap="square">
            <a:spAutoFit/>
          </a:bodyPr>
          <a:p>
            <a:pPr/>
            <a:r>
              <a:rPr sz="2400"/>
              <a:t>STUDENT NAME:</a:t>
            </a:r>
            <a:r>
              <a:rPr sz="2400"/>
              <a:t> Sathish Kumar.R</a:t>
            </a:r>
          </a:p>
          <a:p>
            <a:pPr/>
            <a:r>
              <a:rPr sz="2400"/>
              <a:t>REGISTER NO:</a:t>
            </a:r>
            <a:r>
              <a:rPr sz="2400"/>
              <a:t>312</a:t>
            </a:r>
            <a:r>
              <a:rPr sz="2400"/>
              <a:t>2</a:t>
            </a:r>
            <a:r>
              <a:rPr sz="2400"/>
              <a:t>1</a:t>
            </a:r>
            <a:r>
              <a:rPr sz="2400"/>
              <a:t>2444</a:t>
            </a:r>
          </a:p>
          <a:p>
            <a:pPr/>
            <a:r>
              <a:rPr sz="2400"/>
              <a:t>DEPARTMENT:</a:t>
            </a:r>
            <a:r>
              <a:rPr sz="2400"/>
              <a:t> (B.COM GENERAL)</a:t>
            </a:r>
          </a:p>
          <a:p>
            <a:pPr/>
            <a:r>
              <a:rPr sz="2400"/>
              <a:t>COLLEGE</a:t>
            </a:r>
            <a:r>
              <a:rPr sz="2400"/>
              <a:t>: </a:t>
            </a:r>
            <a:r>
              <a:rPr sz="2400"/>
              <a:t>S</a:t>
            </a:r>
            <a:r>
              <a:rPr sz="2400"/>
              <a:t>r</a:t>
            </a:r>
            <a:r>
              <a:rPr sz="2400"/>
              <a:t>e</a:t>
            </a:r>
            <a:r>
              <a:rPr sz="2400"/>
              <a:t>e</a:t>
            </a:r>
            <a:r>
              <a:rPr sz="2400"/>
              <a:t> </a:t>
            </a:r>
            <a:r>
              <a:rPr sz="2400"/>
              <a:t>m</a:t>
            </a:r>
            <a:r>
              <a:rPr sz="2400"/>
              <a:t>u</a:t>
            </a:r>
            <a:r>
              <a:rPr sz="2400"/>
              <a:t>t</a:t>
            </a:r>
            <a:r>
              <a:rPr sz="2400"/>
              <a:t>h</a:t>
            </a:r>
            <a:r>
              <a:rPr sz="2400"/>
              <a:t>u</a:t>
            </a:r>
            <a:r>
              <a:rPr sz="2400"/>
              <a:t>kumaraswamy </a:t>
            </a:r>
            <a:r>
              <a:rPr sz="2400"/>
              <a:t>college </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70" name="object 6"/>
          <p:cNvPicPr>
            <a:picLocks/>
          </p:cNvPicPr>
          <p:nvPr/>
        </p:nvPicPr>
        <p:blipFill>
          <a:blip xmlns:r="http://schemas.openxmlformats.org/officeDocument/2006/relationships" r:embed="rId1" cstate="print"/>
          <a:stretch>
            <a:fillRect/>
          </a:stretch>
        </p:blipFill>
        <p:spPr>
          <a:xfrm>
            <a:off x="1666879" y="6467479"/>
            <a:ext cx="76195" cy="177798"/>
          </a:xfrm>
          <a:prstGeom prst="rect"/>
        </p:spPr>
      </p:pic>
      <p:sp>
        <p:nvSpPr>
          <p:cNvPr id="1048688"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10</a:t>
            </a:r>
          </a:p>
        </p:txBody>
      </p:sp>
      <p:sp>
        <p:nvSpPr>
          <p:cNvPr id="1048689" name="object 8"/>
          <p:cNvSpPr txBox="1"/>
          <p:nvPr/>
        </p:nvSpPr>
        <p:spPr>
          <a:xfrm>
            <a:off x="739768" y="291149"/>
            <a:ext cx="3303900" cy="1461134"/>
          </a:xfrm>
          <a:prstGeom prst="rect"/>
        </p:spPr>
        <p:txBody>
          <a:bodyPr bIns="0" lIns="0" rIns="0" rtlCol="0" tIns="13335" vert="horz" wrap="square">
            <a:spAutoFit/>
          </a:bodyPr>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048690" name="object 3"/>
          <p:cNvSpPr/>
          <p:nvPr/>
        </p:nvSpPr>
        <p:spPr>
          <a:xfrm>
            <a:off x="10058400" y="52513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9"/>
            <a:ext cx="3014941" cy="2887819"/>
          </a:xfrm>
          <a:prstGeom prst="rect"/>
        </p:spPr>
      </p:pic>
      <p:sp>
        <p:nvSpPr>
          <p:cNvPr id="1048691" name="TextBox 1"/>
          <p:cNvSpPr txBox="1"/>
          <p:nvPr/>
        </p:nvSpPr>
        <p:spPr>
          <a:xfrm>
            <a:off x="764702" y="1720834"/>
            <a:ext cx="6557962" cy="3558536"/>
          </a:xfrm>
          <a:prstGeom prst="rect"/>
          <a:noFill/>
        </p:spPr>
        <p:txBody>
          <a:bodyPr rtlCol="0" wrap="square">
            <a:spAutoFit/>
          </a:bodyPr>
          <a:p>
            <a:pPr marL="285750" algn="just" indent="-285750">
              <a:buFont typeface="Arial"/>
              <a:buChar char="•"/>
            </a:pPr>
          </a:p>
          <a:p>
            <a:pPr marL="285750" algn="just" indent="-285750">
              <a:buFont typeface="Arial"/>
              <a:buChar char="•"/>
            </a:pPr>
            <a:r>
              <a:rPr/>
              <a:t>DATA COLLECTION 
Identification 
Gathering 
Preparation 
DATA CLEANING </a:t>
            </a:r>
          </a:p>
          <a:p>
            <a:pPr marL="285750" algn="just" indent="-285750">
              <a:buFont typeface="Arial"/>
              <a:buChar char="•"/>
            </a:pPr>
            <a:r>
              <a:rPr/>
              <a:t>Standardization 
Correction
Validation 
SUMMARY </a:t>
            </a:r>
          </a:p>
          <a:p>
            <a:pPr marL="285750" algn="just" indent="-285750">
              <a:buFont typeface="Arial"/>
              <a:buChar char="•"/>
            </a:pPr>
            <a:r>
              <a:rPr/>
              <a:t>Data analysis involves examining, transforming, and </a:t>
            </a:r>
            <a:r>
              <a:rPr/>
              <a:t>modeling</a:t>
            </a:r>
            <a:r>
              <a:rPr/>
              <a:t> data to extract meaningful insights, identify patterns, and support decision-making.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93"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94"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72" name="object 6"/>
          <p:cNvPicPr>
            <a:picLocks/>
          </p:cNvPicPr>
          <p:nvPr/>
        </p:nvPicPr>
        <p:blipFill>
          <a:blip xmlns:r="http://schemas.openxmlformats.org/officeDocument/2006/relationships" r:embed="rId2" cstate="print"/>
          <a:stretch>
            <a:fillRect/>
          </a:stretch>
        </p:blipFill>
        <p:spPr>
          <a:xfrm>
            <a:off x="1666879" y="6467479"/>
            <a:ext cx="76195" cy="177798"/>
          </a:xfrm>
          <a:prstGeom prst="rect"/>
        </p:spPr>
      </p:pic>
      <p:sp>
        <p:nvSpPr>
          <p:cNvPr id="1048695" name="object 7"/>
          <p:cNvSpPr txBox="1">
            <a:spLocks noGrp="1"/>
          </p:cNvSpPr>
          <p:nvPr>
            <p:ph type="title"/>
          </p:nvPr>
        </p:nvSpPr>
        <p:spPr>
          <a:xfrm>
            <a:off x="755325" y="385441"/>
            <a:ext cx="3637857" cy="737229"/>
          </a:xfrm>
          <a:prstGeom prst="rect"/>
        </p:spPr>
        <p:txBody>
          <a:bodyPr bIns="0" lIns="0" rIns="0" rtlCol="0" tIns="13335" vert="horz" wrap="square">
            <a:spAutoFit/>
          </a:bodyPr>
          <a:p>
            <a:pPr marL="12696">
              <a:lnSpc>
                <a:spcPct val="100000"/>
              </a:lnSpc>
              <a:spcBef>
                <a:spcPts val="105"/>
              </a:spcBef>
            </a:pPr>
            <a:r>
              <a:rPr/>
              <a:t>R</a:t>
            </a:r>
            <a:r>
              <a:rPr/>
              <a:t>E</a:t>
            </a:r>
            <a:r>
              <a:rPr/>
              <a:t>S</a:t>
            </a:r>
            <a:r>
              <a:rPr/>
              <a:t>U</a:t>
            </a:r>
            <a:r>
              <a:rPr/>
              <a:t>L</a:t>
            </a:r>
            <a:r>
              <a:rPr/>
              <a:t>TS</a:t>
            </a:r>
          </a:p>
        </p:txBody>
      </p:sp>
      <p:sp>
        <p:nvSpPr>
          <p:cNvPr id="1048696"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11</a:t>
            </a: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a:xfrm>
            <a:off x="755325" y="385441"/>
            <a:ext cx="10681329" cy="723904"/>
          </a:xfrm>
        </p:spPr>
        <p:txBody>
          <a:bodyPr/>
          <a:p>
            <a:pPr/>
            <a:r>
              <a:rPr>
                <a:latin typeface="Times New Roman"/>
                <a:cs typeface="Times New Roman"/>
              </a:rPr>
              <a:t>conclusion</a:t>
            </a:r>
          </a:p>
        </p:txBody>
      </p:sp>
      <p:sp>
        <p:nvSpPr>
          <p:cNvPr id="1048698" name="TextBox 2"/>
          <p:cNvSpPr txBox="1"/>
          <p:nvPr/>
        </p:nvSpPr>
        <p:spPr>
          <a:xfrm>
            <a:off x="514224" y="1625203"/>
            <a:ext cx="8120769" cy="1920245"/>
          </a:xfrm>
          <a:prstGeom prst="rect"/>
          <a:noFill/>
        </p:spPr>
        <p:txBody>
          <a:bodyPr rtlCol="0" wrap="square">
            <a:spAutoFit/>
          </a:bodyPr>
          <a:p>
            <a:pPr marL="285750" indent="-285750">
              <a:buFont typeface="Arial"/>
              <a:buChar char="•"/>
            </a:pPr>
            <a:r>
              <a:rPr sz="2000">
                <a:latin typeface="Times New Roman"/>
                <a:cs typeface="Times New Roman"/>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sz="2000"/>
              <a:t>ployee satisfaction.</a:t>
            </a:r>
          </a:p>
        </p:txBody>
      </p:sp>
      <p:pic>
        <p:nvPicPr>
          <p:cNvPr id="2097173" name="Picture 3"/>
          <p:cNvPicPr>
            <a:picLocks noChangeAspect="1"/>
          </p:cNvPicPr>
          <p:nvPr/>
        </p:nvPicPr>
        <p:blipFill>
          <a:blip xmlns:r="http://schemas.openxmlformats.org/officeDocument/2006/relationships" r:embed="rId1"/>
          <a:stretch>
            <a:fillRect/>
          </a:stretch>
        </p:blipFill>
        <p:spPr>
          <a:xfrm>
            <a:off x="2625425" y="4107321"/>
            <a:ext cx="4670728" cy="2000543"/>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1995"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pPr/>
          </a:p>
        </p:txBody>
      </p:sp>
      <p:grpSp>
        <p:nvGrpSpPr>
          <p:cNvPr id="27" name="object 3"/>
          <p:cNvGrpSpPr/>
          <p:nvPr/>
        </p:nvGrpSpPr>
        <p:grpSpPr>
          <a:xfrm>
            <a:off x="7443843" y="0"/>
            <a:ext cx="4752979" cy="6863078"/>
            <a:chOff x="7443843" y="0"/>
            <a:chExt cx="4752979" cy="6863078"/>
          </a:xfrm>
        </p:grpSpPr>
        <p:sp>
          <p:nvSpPr>
            <p:cNvPr id="1048611"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pPr/>
            </a:p>
          </p:txBody>
        </p:sp>
        <p:sp>
          <p:nvSpPr>
            <p:cNvPr id="1048612"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pPr/>
            </a:p>
          </p:txBody>
        </p:sp>
        <p:sp>
          <p:nvSpPr>
            <p:cNvPr id="1048613"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4901"/>
              </a:srgbClr>
            </a:solidFill>
          </p:spPr>
          <p:txBody>
            <a:bodyPr bIns="0" lIns="0" rIns="0" rtlCol="0" tIns="0" wrap="square"/>
            <a:p>
              <a:pPr/>
            </a:p>
          </p:txBody>
        </p:sp>
        <p:sp>
          <p:nvSpPr>
            <p:cNvPr id="1048614"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8823"/>
              </a:srgbClr>
            </a:solidFill>
          </p:spPr>
          <p:txBody>
            <a:bodyPr bIns="0" lIns="0" rIns="0" rtlCol="0" tIns="0" wrap="square"/>
            <a:p>
              <a:pPr/>
            </a:p>
          </p:txBody>
        </p:sp>
        <p:sp>
          <p:nvSpPr>
            <p:cNvPr id="1048615"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4704"/>
              </a:srgbClr>
            </a:solidFill>
          </p:spPr>
          <p:txBody>
            <a:bodyPr bIns="0" lIns="0" rIns="0" rtlCol="0" tIns="0" wrap="square"/>
            <a:p>
              <a:pPr/>
            </a:p>
          </p:txBody>
        </p:sp>
        <p:sp>
          <p:nvSpPr>
            <p:cNvPr id="1048616"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018"/>
              </a:srgbClr>
            </a:solidFill>
          </p:spPr>
          <p:txBody>
            <a:bodyPr bIns="0" lIns="0" rIns="0" rtlCol="0" tIns="0" wrap="square"/>
            <a:p>
              <a:pPr/>
            </a:p>
          </p:txBody>
        </p:sp>
        <p:sp>
          <p:nvSpPr>
            <p:cNvPr id="1048617"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018"/>
              </a:srgbClr>
            </a:solidFill>
          </p:spPr>
          <p:txBody>
            <a:bodyPr bIns="0" lIns="0" rIns="0" rtlCol="0" tIns="0" wrap="square"/>
            <a:p>
              <a:pPr/>
            </a:p>
          </p:txBody>
        </p:sp>
        <p:sp>
          <p:nvSpPr>
            <p:cNvPr id="1048618"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8822"/>
              </a:srgbClr>
            </a:solidFill>
          </p:spPr>
          <p:txBody>
            <a:bodyPr bIns="0" lIns="0" rIns="0" rtlCol="0" tIns="0" wrap="square"/>
            <a:p>
              <a:pPr/>
            </a:p>
          </p:txBody>
        </p:sp>
        <p:sp>
          <p:nvSpPr>
            <p:cNvPr id="1048619"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4704"/>
              </a:srgbClr>
            </a:solidFill>
          </p:spPr>
          <p:txBody>
            <a:bodyPr bIns="0" lIns="0" rIns="0" rtlCol="0" tIns="0" wrap="square"/>
            <a:p>
              <a:pPr/>
            </a:p>
          </p:txBody>
        </p:sp>
      </p:grpSp>
      <p:sp>
        <p:nvSpPr>
          <p:cNvPr id="1048620"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018"/>
            </a:srgbClr>
          </a:solidFill>
        </p:spPr>
        <p:txBody>
          <a:bodyPr bIns="0" lIns="0" rIns="0" rtlCol="0" tIns="0" wrap="square"/>
          <a:p>
            <a:pPr/>
          </a:p>
        </p:txBody>
      </p:sp>
      <p:sp>
        <p:nvSpPr>
          <p:cNvPr id="1048621" name="object 14"/>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22" name="object 15"/>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23" name="object 16"/>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24" name="object 17"/>
          <p:cNvSpPr txBox="1">
            <a:spLocks noGrp="1"/>
          </p:cNvSpPr>
          <p:nvPr>
            <p:ph type="title"/>
          </p:nvPr>
        </p:nvSpPr>
        <p:spPr>
          <a:xfrm>
            <a:off x="739768" y="829623"/>
            <a:ext cx="3909696" cy="638807"/>
          </a:xfrm>
          <a:prstGeom prst="rect"/>
        </p:spPr>
        <p:txBody>
          <a:bodyPr bIns="0" lIns="0" rIns="0" rtlCol="0" tIns="16510" vert="horz" wrap="square">
            <a:spAutoFit/>
          </a:bodyPr>
          <a:p>
            <a:pPr marL="12696">
              <a:lnSpc>
                <a:spcPct val="100000"/>
              </a:lnSpc>
              <a:spcBef>
                <a:spcPts val="130"/>
              </a:spcBef>
            </a:pPr>
            <a:r>
              <a:rPr sz="4250"/>
              <a:t>PROJECT</a:t>
            </a:r>
            <a:r>
              <a:rPr sz="4250"/>
              <a:t> </a:t>
            </a:r>
            <a:r>
              <a:rPr sz="4250"/>
              <a:t>TITLE</a:t>
            </a:r>
          </a:p>
        </p:txBody>
      </p:sp>
      <p:grpSp>
        <p:nvGrpSpPr>
          <p:cNvPr id="28" name="object 18"/>
          <p:cNvGrpSpPr/>
          <p:nvPr/>
        </p:nvGrpSpPr>
        <p:grpSpPr>
          <a:xfrm>
            <a:off x="466729" y="6410329"/>
            <a:ext cx="3705220" cy="295279"/>
            <a:chOff x="466729" y="6410329"/>
            <a:chExt cx="3705220" cy="295279"/>
          </a:xfrm>
        </p:grpSpPr>
        <p:pic>
          <p:nvPicPr>
            <p:cNvPr id="2097153" name="object 1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2</a:t>
            </a:r>
          </a:p>
        </p:txBody>
      </p:sp>
      <p:sp>
        <p:nvSpPr>
          <p:cNvPr id="1048626" name="TextBox 22"/>
          <p:cNvSpPr txBox="1"/>
          <p:nvPr/>
        </p:nvSpPr>
        <p:spPr>
          <a:xfrm>
            <a:off x="1217521" y="2123270"/>
            <a:ext cx="8593233" cy="1412244"/>
          </a:xfrm>
          <a:prstGeom prst="rect"/>
          <a:noFill/>
        </p:spPr>
        <p:txBody>
          <a:bodyPr rtlCol="0" wrap="square">
            <a:spAutoFit/>
          </a:bodyPr>
          <a:p>
            <a:pPr/>
            <a:r>
              <a:rPr b="1" sz="4400">
                <a:solidFill>
                  <a:srgbClr val="0F0F0F"/>
                </a:solidFill>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195" y="28575"/>
            <a:ext cx="12481707"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pPr/>
          </a:p>
        </p:txBody>
      </p:sp>
      <p:grpSp>
        <p:nvGrpSpPr>
          <p:cNvPr id="30" name="object 3"/>
          <p:cNvGrpSpPr/>
          <p:nvPr/>
        </p:nvGrpSpPr>
        <p:grpSpPr>
          <a:xfrm>
            <a:off x="7443843" y="0"/>
            <a:ext cx="4752979" cy="6863078"/>
            <a:chOff x="7443843" y="0"/>
            <a:chExt cx="4752979" cy="6863078"/>
          </a:xfrm>
        </p:grpSpPr>
        <p:sp>
          <p:nvSpPr>
            <p:cNvPr id="1048628"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pPr/>
            </a:p>
          </p:txBody>
        </p:sp>
        <p:sp>
          <p:nvSpPr>
            <p:cNvPr id="1048629"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pPr/>
            </a:p>
          </p:txBody>
        </p:sp>
        <p:sp>
          <p:nvSpPr>
            <p:cNvPr id="1048630"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4901"/>
              </a:srgbClr>
            </a:solidFill>
          </p:spPr>
          <p:txBody>
            <a:bodyPr bIns="0" lIns="0" rIns="0" rtlCol="0" tIns="0" wrap="square"/>
            <a:p>
              <a:pPr/>
            </a:p>
          </p:txBody>
        </p:sp>
        <p:sp>
          <p:nvSpPr>
            <p:cNvPr id="1048631"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8823"/>
              </a:srgbClr>
            </a:solidFill>
          </p:spPr>
          <p:txBody>
            <a:bodyPr bIns="0" lIns="0" rIns="0" rtlCol="0" tIns="0" wrap="square"/>
            <a:p>
              <a:pPr/>
            </a:p>
          </p:txBody>
        </p:sp>
        <p:sp>
          <p:nvSpPr>
            <p:cNvPr id="1048632"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4704"/>
              </a:srgbClr>
            </a:solidFill>
          </p:spPr>
          <p:txBody>
            <a:bodyPr bIns="0" lIns="0" rIns="0" rtlCol="0" tIns="0" wrap="square"/>
            <a:p>
              <a:pPr/>
            </a:p>
          </p:txBody>
        </p:sp>
        <p:sp>
          <p:nvSpPr>
            <p:cNvPr id="1048633"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018"/>
              </a:srgbClr>
            </a:solidFill>
          </p:spPr>
          <p:txBody>
            <a:bodyPr bIns="0" lIns="0" rIns="0" rtlCol="0" tIns="0" wrap="square"/>
            <a:p>
              <a:pPr/>
            </a:p>
          </p:txBody>
        </p:sp>
        <p:sp>
          <p:nvSpPr>
            <p:cNvPr id="1048634"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018"/>
              </a:srgbClr>
            </a:solidFill>
          </p:spPr>
          <p:txBody>
            <a:bodyPr bIns="0" lIns="0" rIns="0" rtlCol="0" tIns="0" wrap="square"/>
            <a:p>
              <a:pPr/>
            </a:p>
          </p:txBody>
        </p:sp>
        <p:sp>
          <p:nvSpPr>
            <p:cNvPr id="1048635"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8822"/>
              </a:srgbClr>
            </a:solidFill>
          </p:spPr>
          <p:txBody>
            <a:bodyPr bIns="0" lIns="0" rIns="0" rtlCol="0" tIns="0" wrap="square"/>
            <a:p>
              <a:pPr/>
            </a:p>
          </p:txBody>
        </p:sp>
        <p:sp>
          <p:nvSpPr>
            <p:cNvPr id="1048636"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4704"/>
              </a:srgbClr>
            </a:solidFill>
          </p:spPr>
          <p:txBody>
            <a:bodyPr bIns="0" lIns="0" rIns="0" rtlCol="0" tIns="0" wrap="square"/>
            <a:p>
              <a:pPr/>
            </a:p>
          </p:txBody>
        </p:sp>
      </p:grpSp>
      <p:sp>
        <p:nvSpPr>
          <p:cNvPr id="1048637"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018"/>
            </a:srgbClr>
          </a:solidFill>
        </p:spPr>
        <p:txBody>
          <a:bodyPr bIns="0" lIns="0" rIns="0" rtlCol="0" tIns="0" wrap="square"/>
          <a:p>
            <a:pPr/>
          </a:p>
        </p:txBody>
      </p:sp>
      <p:sp>
        <p:nvSpPr>
          <p:cNvPr id="1048638" name="object 14"/>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39" name="object 15"/>
          <p:cNvSpPr/>
          <p:nvPr/>
        </p:nvSpPr>
        <p:spPr>
          <a:xfrm>
            <a:off x="7362820" y="447670"/>
            <a:ext cx="361945" cy="361945"/>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pPr/>
          </a:p>
        </p:txBody>
      </p:sp>
      <p:sp>
        <p:nvSpPr>
          <p:cNvPr id="1048640" name="object 16"/>
          <p:cNvSpPr/>
          <p:nvPr/>
        </p:nvSpPr>
        <p:spPr>
          <a:xfrm>
            <a:off x="11010904" y="5610229"/>
            <a:ext cx="647695" cy="647695"/>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pPr/>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095"/>
            <a:ext cx="247645" cy="247645"/>
          </a:xfrm>
          <a:prstGeom prst="rect"/>
        </p:spPr>
      </p:pic>
      <p:grpSp>
        <p:nvGrpSpPr>
          <p:cNvPr id="31" name="object 18"/>
          <p:cNvGrpSpPr/>
          <p:nvPr/>
        </p:nvGrpSpPr>
        <p:grpSpPr>
          <a:xfrm>
            <a:off x="47620" y="3819520"/>
            <a:ext cx="4124329" cy="3009904"/>
            <a:chOff x="47620" y="3819520"/>
            <a:chExt cx="4124329" cy="3009904"/>
          </a:xfrm>
        </p:grpSpPr>
        <p:pic>
          <p:nvPicPr>
            <p:cNvPr id="2097156" name="object 19"/>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0" y="3819520"/>
              <a:ext cx="1733545" cy="3009904"/>
            </a:xfrm>
            <a:prstGeom prst="rect"/>
          </p:spPr>
        </p:pic>
      </p:grpSp>
      <p:sp>
        <p:nvSpPr>
          <p:cNvPr id="1048641" name="object 21"/>
          <p:cNvSpPr txBox="1">
            <a:spLocks noGrp="1"/>
          </p:cNvSpPr>
          <p:nvPr>
            <p:ph type="title"/>
          </p:nvPr>
        </p:nvSpPr>
        <p:spPr>
          <a:xfrm>
            <a:off x="739768" y="445382"/>
            <a:ext cx="3589594" cy="737229"/>
          </a:xfrm>
          <a:prstGeom prst="rect"/>
        </p:spPr>
        <p:txBody>
          <a:bodyPr bIns="0" lIns="0" rIns="0" rtlCol="0" tIns="13335" vert="horz" wrap="square">
            <a:spAutoFit/>
          </a:bodyPr>
          <a:p>
            <a:pPr marL="12696">
              <a:lnSpc>
                <a:spcPct val="100000"/>
              </a:lnSpc>
              <a:spcBef>
                <a:spcPts val="105"/>
              </a:spcBef>
            </a:pPr>
            <a:r>
              <a:rPr/>
              <a:t>A</a:t>
            </a:r>
            <a:r>
              <a:rPr/>
              <a:t>G</a:t>
            </a:r>
            <a:r>
              <a:rPr/>
              <a:t>E</a:t>
            </a:r>
            <a:r>
              <a:rPr/>
              <a:t>N</a:t>
            </a:r>
            <a:r>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3</a:t>
            </a:r>
          </a:p>
        </p:txBody>
      </p:sp>
      <p:sp>
        <p:nvSpPr>
          <p:cNvPr id="1048643" name="TextBox 22"/>
          <p:cNvSpPr txBox="1"/>
          <p:nvPr/>
        </p:nvSpPr>
        <p:spPr>
          <a:xfrm>
            <a:off x="2509800" y="1041536"/>
            <a:ext cx="5029200" cy="4282440"/>
          </a:xfrm>
          <a:prstGeom prst="rect"/>
          <a:noFill/>
        </p:spPr>
        <p:txBody>
          <a:bodyPr rtlCol="0" wrap="square">
            <a:spAutoFit/>
          </a:bodyPr>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0" y="2933695"/>
            <a:ext cx="2762245" cy="3257550"/>
            <a:chOff x="7991470" y="2933695"/>
            <a:chExt cx="2762245" cy="3257550"/>
          </a:xfrm>
        </p:grpSpPr>
        <p:sp>
          <p:nvSpPr>
            <p:cNvPr id="1048644"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45"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58" name="object 5"/>
            <p:cNvPicPr>
              <a:picLocks/>
            </p:cNvPicPr>
            <p:nvPr/>
          </p:nvPicPr>
          <p:blipFill>
            <a:blip xmlns:r="http://schemas.openxmlformats.org/officeDocument/2006/relationships" r:embed="rId1" cstate="print"/>
            <a:stretch>
              <a:fillRect/>
            </a:stretch>
          </p:blipFill>
          <p:spPr>
            <a:xfrm>
              <a:off x="7991470" y="2933695"/>
              <a:ext cx="2762245" cy="3257550"/>
            </a:xfrm>
            <a:prstGeom prst="rect"/>
          </p:spPr>
        </p:pic>
      </p:grpSp>
      <p:sp>
        <p:nvSpPr>
          <p:cNvPr id="1048646" name="object 6"/>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47" name="object 7"/>
          <p:cNvSpPr txBox="1">
            <a:spLocks noGrp="1"/>
          </p:cNvSpPr>
          <p:nvPr>
            <p:ph type="title"/>
          </p:nvPr>
        </p:nvSpPr>
        <p:spPr>
          <a:xfrm>
            <a:off x="834074" y="575057"/>
            <a:ext cx="7527461" cy="638807"/>
          </a:xfrm>
          <a:prstGeom prst="rect"/>
        </p:spPr>
        <p:txBody>
          <a:bodyPr bIns="0" lIns="0" rIns="0" rtlCol="0" tIns="16510" vert="horz" wrap="square">
            <a:spAutoFit/>
          </a:bodyPr>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2097159"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4</a:t>
            </a:r>
          </a:p>
        </p:txBody>
      </p:sp>
      <p:sp>
        <p:nvSpPr>
          <p:cNvPr id="1048650" name="TextBox 10"/>
          <p:cNvSpPr txBox="1"/>
          <p:nvPr/>
        </p:nvSpPr>
        <p:spPr>
          <a:xfrm>
            <a:off x="676270" y="1857375"/>
            <a:ext cx="7556510" cy="2847342"/>
          </a:xfrm>
          <a:prstGeom prst="rect"/>
          <a:noFill/>
        </p:spPr>
        <p:txBody>
          <a:bodyPr rtlCol="0" wrap="square">
            <a:spAutoFit/>
          </a:bodyPr>
          <a:p>
            <a:pPr/>
          </a:p>
          <a:p>
            <a:pPr marL="285750" algn="just" indent="-285750">
              <a:buFont typeface="Arial"/>
              <a:buChar char="•"/>
            </a:pPr>
            <a:r>
              <a:rPr sz="2400">
                <a:latin typeface="Times New Roman"/>
                <a:cs typeface="Times New Roman"/>
              </a:rPr>
              <a:t>Utilize Excel to ef</a:t>
            </a:r>
            <a:r>
              <a:rPr sz="2400">
                <a:latin typeface="Times New Roman"/>
                <a:cs typeface="Times New Roman"/>
              </a:rPr>
              <a:t>f</a:t>
            </a:r>
            <a:r>
              <a:rPr sz="2400">
                <a:latin typeface="Times New Roman"/>
                <a:cs typeface="Times New Roman"/>
              </a:rPr>
              <a:t>c</a:t>
            </a:r>
            <a:r>
              <a:rPr sz="2400">
                <a:latin typeface="Times New Roman"/>
                <a:cs typeface="Times New Roman"/>
              </a:rPr>
              <a:t>i</a:t>
            </a:r>
            <a:r>
              <a:rPr sz="2400">
                <a:latin typeface="Times New Roman"/>
                <a:cs typeface="Times New Roman"/>
              </a:rPr>
              <a:t>ently analyse employee data by leveraging functions such as PivotTables, and </a:t>
            </a:r>
            <a:r>
              <a:rPr sz="2400">
                <a:latin typeface="Times New Roman"/>
                <a:cs typeface="Times New Roman"/>
              </a:rPr>
              <a:t>c</a:t>
            </a:r>
            <a:r>
              <a:rPr sz="2400">
                <a:latin typeface="Times New Roman"/>
                <a:cs typeface="Times New Roman"/>
              </a:rPr>
              <a:t>o</a:t>
            </a:r>
            <a:r>
              <a:rPr sz="2400">
                <a:latin typeface="Times New Roman"/>
                <a:cs typeface="Times New Roman"/>
              </a:rPr>
              <a:t>n</a:t>
            </a:r>
            <a:r>
              <a:rPr sz="2400">
                <a:latin typeface="Times New Roman"/>
                <a:cs typeface="Times New Roman"/>
              </a:rPr>
              <a:t>d</a:t>
            </a:r>
            <a:r>
              <a:rPr sz="2400">
                <a:latin typeface="Times New Roman"/>
                <a:cs typeface="Times New Roman"/>
              </a:rPr>
              <a:t>i</a:t>
            </a:r>
            <a:r>
              <a:rPr sz="2400">
                <a:latin typeface="Times New Roman"/>
                <a:cs typeface="Times New Roman"/>
              </a:rPr>
              <a:t>tion</a:t>
            </a:r>
            <a:r>
              <a:rPr sz="2400">
                <a:latin typeface="Times New Roman"/>
                <a:cs typeface="Times New Roman"/>
              </a:rPr>
              <a:t>a</a:t>
            </a:r>
            <a:r>
              <a:rPr sz="2400">
                <a:latin typeface="Times New Roman"/>
                <a:cs typeface="Times New Roman"/>
              </a:rPr>
              <a:t>l</a:t>
            </a:r>
            <a:r>
              <a:rPr sz="2400">
                <a:latin typeface="Times New Roman"/>
                <a:cs typeface="Times New Roman"/>
              </a:rPr>
              <a:t> formatting</a:t>
            </a:r>
            <a:r>
              <a:rPr sz="2400">
                <a:latin typeface="Times New Roman"/>
                <a:cs typeface="Times New Roman"/>
              </a:rPr>
              <a:t>. 
This enables the identification of key trends, such as current employee rates, performance levels.
Decision-making processes by visualizing this data through pie chart.”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45"/>
            <a:ext cx="3533770" cy="3810004"/>
            <a:chOff x="8658225" y="2647945"/>
            <a:chExt cx="3533770" cy="3810004"/>
          </a:xfrm>
        </p:grpSpPr>
        <p:sp>
          <p:nvSpPr>
            <p:cNvPr id="1048651"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52"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45"/>
              <a:ext cx="3533770" cy="3810004"/>
            </a:xfrm>
            <a:prstGeom prst="rect"/>
          </p:spPr>
        </p:pic>
      </p:grpSp>
      <p:sp>
        <p:nvSpPr>
          <p:cNvPr id="1048653" name="object 6"/>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54" name="object 7"/>
          <p:cNvSpPr txBox="1">
            <a:spLocks noGrp="1"/>
          </p:cNvSpPr>
          <p:nvPr>
            <p:ph type="title"/>
          </p:nvPr>
        </p:nvSpPr>
        <p:spPr>
          <a:xfrm>
            <a:off x="739768" y="829623"/>
            <a:ext cx="5263520" cy="638807"/>
          </a:xfrm>
          <a:prstGeom prst="rect"/>
        </p:spPr>
        <p:txBody>
          <a:bodyPr bIns="0" lIns="0" rIns="0" rtlCol="0" tIns="16510" vert="horz" wrap="square">
            <a:spAutoFit/>
          </a:bodyPr>
          <a:p>
            <a:pPr marL="12696">
              <a:lnSpc>
                <a:spcPct val="100000"/>
              </a:lnSpc>
              <a:spcBef>
                <a:spcPts val="130"/>
              </a:spcBef>
            </a:pPr>
            <a:r>
              <a:rPr sz="4250"/>
              <a:t>PROJECT	</a:t>
            </a:r>
            <a:r>
              <a:rPr sz="4250"/>
              <a:t>OVERVIEW</a:t>
            </a:r>
          </a:p>
        </p:txBody>
      </p:sp>
      <p:pic>
        <p:nvPicPr>
          <p:cNvPr id="2097161"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5</a:t>
            </a:r>
          </a:p>
        </p:txBody>
      </p:sp>
      <p:sp>
        <p:nvSpPr>
          <p:cNvPr id="1048656" name="TextBox 10"/>
          <p:cNvSpPr txBox="1"/>
          <p:nvPr/>
        </p:nvSpPr>
        <p:spPr>
          <a:xfrm>
            <a:off x="990595" y="2133595"/>
            <a:ext cx="7924804" cy="802639"/>
          </a:xfrm>
          <a:prstGeom prst="rect"/>
          <a:noFill/>
        </p:spPr>
        <p:txBody>
          <a:bodyPr rtlCol="0" wrap="square">
            <a:spAutoFit/>
          </a:bodyPr>
          <a:p>
            <a:pPr/>
          </a:p>
          <a:p>
            <a:pPr/>
          </a:p>
        </p:txBody>
      </p:sp>
      <p:sp>
        <p:nvSpPr>
          <p:cNvPr id="1048657" name="TextBox 8"/>
          <p:cNvSpPr txBox="1"/>
          <p:nvPr/>
        </p:nvSpPr>
        <p:spPr>
          <a:xfrm>
            <a:off x="676270" y="1725480"/>
            <a:ext cx="7924804" cy="4358636"/>
          </a:xfrm>
          <a:prstGeom prst="rect"/>
          <a:noFill/>
        </p:spPr>
        <p:txBody>
          <a:bodyPr rtlCol="0" wrap="square">
            <a:spAutoFit/>
          </a:bodyPr>
          <a:p>
            <a:pPr marL="285750" indent="-285750">
              <a:buFont typeface="Arial"/>
              <a:buChar char="•"/>
            </a:pPr>
            <a:r>
              <a:rPr sz="2400">
                <a:latin typeface="Times New Roman"/>
                <a:cs typeface="Times New Roman"/>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59" name="object 3"/>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60"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61" name="object 5"/>
          <p:cNvSpPr txBox="1">
            <a:spLocks noGrp="1"/>
          </p:cNvSpPr>
          <p:nvPr>
            <p:ph type="title"/>
          </p:nvPr>
        </p:nvSpPr>
        <p:spPr>
          <a:xfrm>
            <a:off x="699445" y="891796"/>
            <a:ext cx="5014591" cy="518159"/>
          </a:xfrm>
          <a:prstGeom prst="rect"/>
        </p:spPr>
        <p:txBody>
          <a:bodyPr bIns="0" lIns="0" rIns="0" rtlCol="0" tIns="16510" vert="horz" wrap="square">
            <a:spAutoFit/>
          </a:bodyPr>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2097162" name="object 6"/>
          <p:cNvPicPr>
            <a:picLocks/>
          </p:cNvPicPr>
          <p:nvPr/>
        </p:nvPicPr>
        <p:blipFill>
          <a:blip xmlns:r="http://schemas.openxmlformats.org/officeDocument/2006/relationships" r:embed="rId1" cstate="print"/>
          <a:stretch>
            <a:fillRect/>
          </a:stretch>
        </p:blipFill>
        <p:spPr>
          <a:xfrm>
            <a:off x="723904" y="6172200"/>
            <a:ext cx="2181229"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6</a:t>
            </a:r>
          </a:p>
        </p:txBody>
      </p:sp>
      <p:sp>
        <p:nvSpPr>
          <p:cNvPr id="1048663" name="TextBox 6"/>
          <p:cNvSpPr txBox="1"/>
          <p:nvPr/>
        </p:nvSpPr>
        <p:spPr>
          <a:xfrm>
            <a:off x="5193506" y="2523529"/>
            <a:ext cx="1828800" cy="358136"/>
          </a:xfrm>
          <a:prstGeom prst="rect"/>
          <a:noFill/>
        </p:spPr>
        <p:txBody>
          <a:bodyPr rtlCol="0" wrap="square">
            <a:spAutoFit/>
          </a:bodyPr>
          <a:p>
            <a:pPr/>
          </a:p>
        </p:txBody>
      </p:sp>
      <p:grpSp>
        <p:nvGrpSpPr>
          <p:cNvPr id="37" name="object 2"/>
          <p:cNvGrpSpPr/>
          <p:nvPr/>
        </p:nvGrpSpPr>
        <p:grpSpPr>
          <a:xfrm>
            <a:off x="7991470" y="2933695"/>
            <a:ext cx="2762245" cy="3257550"/>
            <a:chOff x="7991470" y="2933695"/>
            <a:chExt cx="2762245" cy="3257550"/>
          </a:xfrm>
        </p:grpSpPr>
        <p:sp>
          <p:nvSpPr>
            <p:cNvPr id="1048664"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65"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3" name="object 5"/>
            <p:cNvPicPr>
              <a:picLocks/>
            </p:cNvPicPr>
            <p:nvPr/>
          </p:nvPicPr>
          <p:blipFill>
            <a:blip xmlns:r="http://schemas.openxmlformats.org/officeDocument/2006/relationships" r:embed="rId2" cstate="print"/>
            <a:stretch>
              <a:fillRect/>
            </a:stretch>
          </p:blipFill>
          <p:spPr>
            <a:xfrm>
              <a:off x="7991470" y="2933695"/>
              <a:ext cx="2762245" cy="3257550"/>
            </a:xfrm>
            <a:prstGeom prst="rect"/>
          </p:spPr>
        </p:pic>
      </p:grpSp>
      <p:grpSp>
        <p:nvGrpSpPr>
          <p:cNvPr id="38" name="object 2"/>
          <p:cNvGrpSpPr/>
          <p:nvPr/>
        </p:nvGrpSpPr>
        <p:grpSpPr>
          <a:xfrm>
            <a:off x="8143875" y="3086100"/>
            <a:ext cx="2762245" cy="3257550"/>
            <a:chOff x="7991470" y="2933695"/>
            <a:chExt cx="2762245" cy="3257550"/>
          </a:xfrm>
        </p:grpSpPr>
        <p:sp>
          <p:nvSpPr>
            <p:cNvPr id="1048666"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67"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4" name="object 5"/>
            <p:cNvPicPr>
              <a:picLocks/>
            </p:cNvPicPr>
            <p:nvPr/>
          </p:nvPicPr>
          <p:blipFill>
            <a:blip xmlns:r="http://schemas.openxmlformats.org/officeDocument/2006/relationships" r:embed="rId2" cstate="print"/>
            <a:stretch>
              <a:fillRect/>
            </a:stretch>
          </p:blipFill>
          <p:spPr>
            <a:xfrm>
              <a:off x="7991470" y="2933695"/>
              <a:ext cx="2762245" cy="3257550"/>
            </a:xfrm>
            <a:prstGeom prst="rect"/>
          </p:spPr>
        </p:pic>
      </p:grpSp>
      <p:sp>
        <p:nvSpPr>
          <p:cNvPr id="1048668" name="TextBox 8"/>
          <p:cNvSpPr txBox="1"/>
          <p:nvPr/>
        </p:nvSpPr>
        <p:spPr>
          <a:xfrm>
            <a:off x="5193506" y="2523529"/>
            <a:ext cx="1828800" cy="358136"/>
          </a:xfrm>
          <a:prstGeom prst="rect"/>
          <a:noFill/>
        </p:spPr>
        <p:txBody>
          <a:bodyPr rtlCol="0" wrap="square">
            <a:spAutoFit/>
          </a:bodyPr>
          <a:p>
            <a:pPr/>
          </a:p>
        </p:txBody>
      </p:sp>
      <p:pic>
        <p:nvPicPr>
          <p:cNvPr id="2097165" name="Picture 13"/>
          <p:cNvPicPr>
            <a:picLocks noChangeAspect="1"/>
          </p:cNvPicPr>
          <p:nvPr/>
        </p:nvPicPr>
        <p:blipFill>
          <a:blip xmlns:r="http://schemas.openxmlformats.org/officeDocument/2006/relationships" r:embed="rId3"/>
          <a:stretch>
            <a:fillRect/>
          </a:stretch>
        </p:blipFill>
        <p:spPr>
          <a:xfrm>
            <a:off x="2019295" y="3132883"/>
            <a:ext cx="4676770" cy="2686901"/>
          </a:xfrm>
          <a:prstGeom prst="rect"/>
        </p:spPr>
      </p:pic>
      <p:sp>
        <p:nvSpPr>
          <p:cNvPr id="1048669" name="TextBox 18"/>
          <p:cNvSpPr txBox="1"/>
          <p:nvPr/>
        </p:nvSpPr>
        <p:spPr>
          <a:xfrm>
            <a:off x="5193506" y="2523529"/>
            <a:ext cx="1828800" cy="358136"/>
          </a:xfrm>
          <a:prstGeom prst="rect"/>
          <a:noFill/>
        </p:spPr>
        <p:txBody>
          <a:bodyPr rtlCol="0" wrap="square">
            <a:spAutoFit/>
          </a:bodyPr>
          <a:p>
            <a:pPr/>
          </a:p>
        </p:txBody>
      </p:sp>
      <p:sp>
        <p:nvSpPr>
          <p:cNvPr id="1048670" name="TextBox 19"/>
          <p:cNvSpPr txBox="1"/>
          <p:nvPr/>
        </p:nvSpPr>
        <p:spPr>
          <a:xfrm>
            <a:off x="517921" y="1643578"/>
            <a:ext cx="6093618" cy="1158236"/>
          </a:xfrm>
          <a:prstGeom prst="rect"/>
          <a:noFill/>
        </p:spPr>
        <p:txBody>
          <a:bodyPr rtlCol="0" wrap="square">
            <a:spAutoFit/>
          </a:bodyPr>
          <a:p>
            <a:pPr/>
            <a:r>
              <a:rPr sz="2400">
                <a:latin typeface="Times New Roman"/>
                <a:cs typeface="Times New Roman"/>
              </a:rPr>
              <a:t>The end users of the employee data analysis are HR managers, team leads, and senior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0"/>
            <a:ext cx="2695579" cy="3248020"/>
          </a:xfrm>
          <a:prstGeom prst="rect"/>
        </p:spPr>
      </p:pic>
      <p:sp>
        <p:nvSpPr>
          <p:cNvPr id="1048671"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72"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73"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74" name="object 6"/>
          <p:cNvSpPr txBox="1">
            <a:spLocks noGrp="1"/>
          </p:cNvSpPr>
          <p:nvPr>
            <p:ph type="title"/>
          </p:nvPr>
        </p:nvSpPr>
        <p:spPr>
          <a:xfrm>
            <a:off x="558161" y="857891"/>
            <a:ext cx="9763120" cy="546734"/>
          </a:xfrm>
          <a:prstGeom prst="rect"/>
        </p:spPr>
        <p:txBody>
          <a:bodyPr bIns="0" lIns="0" rIns="0" rtlCol="0" tIns="13335" vert="horz" wrap="square">
            <a:spAutoFit/>
          </a:bodyPr>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7</a:t>
            </a:r>
          </a:p>
        </p:txBody>
      </p:sp>
      <p:sp>
        <p:nvSpPr>
          <p:cNvPr id="1048676" name="TextBox 7"/>
          <p:cNvSpPr txBox="1"/>
          <p:nvPr/>
        </p:nvSpPr>
        <p:spPr>
          <a:xfrm>
            <a:off x="3786187" y="2233426"/>
            <a:ext cx="5748332" cy="2936234"/>
          </a:xfrm>
          <a:prstGeom prst="rect"/>
          <a:noFill/>
        </p:spPr>
        <p:txBody>
          <a:bodyPr rtlCol="0" wrap="square">
            <a:spAutoFit/>
          </a:bodyPr>
          <a:p>
            <a:pPr marL="342900" indent="-342900">
              <a:buFont typeface="+mj-lt"/>
              <a:buAutoNum type="arabicPeriod"/>
            </a:pPr>
            <a:r>
              <a:rPr sz="2400">
                <a:latin typeface="Times New Roman"/>
                <a:cs typeface="Times New Roman"/>
              </a:rPr>
              <a:t>Conditional formatting – highlights missing cells 
Filter- helps to remove the empty cells 
Formula – helps to identify the performance of employees 
Pivot table – helps to summarise 
Pie chart – shows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25" y="385441"/>
            <a:ext cx="10681329" cy="723904"/>
          </a:xfrm>
        </p:spPr>
        <p:txBody>
          <a:bodyPr/>
          <a:p>
            <a:pPr/>
            <a:r>
              <a:rPr/>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1" y="2083589"/>
            <a:ext cx="2695579" cy="3248020"/>
          </a:xfrm>
          <a:prstGeom prst="rect"/>
          <a:effectLst>
            <a:outerShdw algn="t" blurRad="50800" dir="5400000" dist="38100" rotWithShape="0">
              <a:prstClr val="black">
                <a:alpha val="40000"/>
              </a:prstClr>
            </a:outerShdw>
          </a:effectLst>
        </p:spPr>
      </p:pic>
      <p:sp>
        <p:nvSpPr>
          <p:cNvPr id="1048678" name="TextBox 2"/>
          <p:cNvSpPr txBox="1"/>
          <p:nvPr/>
        </p:nvSpPr>
        <p:spPr>
          <a:xfrm>
            <a:off x="1585912" y="2083589"/>
            <a:ext cx="6772275" cy="3025140"/>
          </a:xfrm>
          <a:prstGeom prst="rect"/>
          <a:noFill/>
        </p:spPr>
        <p:txBody>
          <a:bodyPr rtlCol="0" wrap="square">
            <a:spAutoFit/>
          </a:bodyPr>
          <a:p>
            <a:pPr marL="342900" indent="-342900">
              <a:buFont typeface="+mj-lt"/>
              <a:buAutoNum type="arabicPeriod"/>
            </a:pPr>
            <a:r>
              <a:rPr/>
              <a:t>EMPLOYEE ID 
FIRST NAME
LAST NAME
BUSINESS UNIT 
EMPLOYEE TYPE
EMPLOYEE CLASSIFICATION TYPE
GENDER
PERFORMANCE SCORE
CURRENT EMPLOYEE RATE
PERFORMANCE LEVEL</a:t>
            </a:r>
          </a:p>
          <a:p>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80"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81"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82"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4"/>
            <a:ext cx="2466979" cy="3419470"/>
          </a:xfrm>
          <a:prstGeom prst="rect"/>
        </p:spPr>
      </p:pic>
      <p:sp>
        <p:nvSpPr>
          <p:cNvPr id="1048683" name="object 7"/>
          <p:cNvSpPr txBox="1">
            <a:spLocks noGrp="1"/>
          </p:cNvSpPr>
          <p:nvPr>
            <p:ph type="title"/>
          </p:nvPr>
        </p:nvSpPr>
        <p:spPr>
          <a:xfrm>
            <a:off x="739768" y="654936"/>
            <a:ext cx="8480426" cy="638807"/>
          </a:xfrm>
          <a:prstGeom prst="rect"/>
        </p:spPr>
        <p:txBody>
          <a:bodyPr bIns="0" lIns="0" rIns="0" rtlCol="0" tIns="16510" vert="horz" wrap="square">
            <a:spAutoFit/>
          </a:bodyPr>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1048684" name="object 8"/>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9</a:t>
            </a:r>
          </a:p>
        </p:txBody>
      </p:sp>
      <p:sp>
        <p:nvSpPr>
          <p:cNvPr id="1048685" name="TextBox 8"/>
          <p:cNvSpPr txBox="1"/>
          <p:nvPr/>
        </p:nvSpPr>
        <p:spPr>
          <a:xfrm>
            <a:off x="2707006" y="2354702"/>
            <a:ext cx="3186586" cy="954109"/>
          </a:xfrm>
          <a:prstGeom prst="rect"/>
          <a:noFill/>
        </p:spPr>
        <p:txBody>
          <a:bodyPr rtlCol="0" wrap="square">
            <a:spAutoFit/>
          </a:bodyPr>
          <a:p>
            <a:pPr/>
          </a:p>
          <a:p>
            <a:pPr/>
          </a:p>
        </p:txBody>
      </p:sp>
      <p:sp>
        <p:nvSpPr>
          <p:cNvPr id="1048686" name="TextBox 9"/>
          <p:cNvSpPr txBox="1"/>
          <p:nvPr/>
        </p:nvSpPr>
        <p:spPr>
          <a:xfrm>
            <a:off x="752479" y="3075691"/>
            <a:ext cx="5924163" cy="1158236"/>
          </a:xfrm>
          <a:prstGeom prst="rect"/>
          <a:noFill/>
        </p:spPr>
        <p:txBody>
          <a:bodyPr anchor="ctr" rtlCol="0" wrap="square">
            <a:spAutoFit/>
          </a:bodyPr>
          <a:p>
            <a:pPr algn="ctr"/>
            <a:r>
              <a:rPr sz="3600">
                <a:solidFill>
                  <a:schemeClr val="accent2"/>
                </a:solidFill>
                <a:latin typeface="Algerian"/>
              </a:rPr>
              <a:t>Performance level</a:t>
            </a:r>
            <a:r>
              <a:rPr/>
              <a:t>
=IFS(Z9&gt;=5,”VERY HIGH”,Z9&gt;=4,”HIGH”,Z9&gt;=3,”MED”,TRUE,”LOW”)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2024-03-29T04:07:22Z</dcterms:created>
  <dcterms:modified xsi:type="dcterms:W3CDTF">2024-09-04T14:09:39Z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