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51" d="100"/>
          <a:sy n="51" d="100"/>
        </p:scale>
        <p:origin x="-1404" y="-45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flipH="1">
            <a:off x="2799182" y="4250463"/>
            <a:ext cx="524380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SATHISH KUMAR C</a:t>
            </a:r>
          </a:p>
          <a:p>
            <a:r>
              <a:rPr lang="en-US" sz="2000" b="1" dirty="0" smtClean="0">
                <a:solidFill>
                  <a:schemeClr val="accent1">
                    <a:lumMod val="75000"/>
                  </a:schemeClr>
                </a:solidFill>
                <a:latin typeface="Arial"/>
                <a:cs typeface="Arial"/>
              </a:rPr>
              <a:t>MADHA ENGINEERIMG COLLEGE</a:t>
            </a:r>
          </a:p>
          <a:p>
            <a:r>
              <a:rPr lang="en-US" sz="2000" b="1" dirty="0" smtClean="0">
                <a:solidFill>
                  <a:schemeClr val="accent1">
                    <a:lumMod val="75000"/>
                  </a:schemeClr>
                </a:solidFill>
                <a:latin typeface="Arial"/>
                <a:cs typeface="Arial"/>
              </a:rPr>
              <a:t>BE-CSE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sz="2400" dirty="0" err="1" smtClean="0"/>
              <a:t>Keylogging</a:t>
            </a:r>
            <a:r>
              <a:rPr lang="en-US" sz="2400" dirty="0" smtClean="0"/>
              <a:t> is a malicious activity where software or hardware is used to record the keystrokes made by a computer or device user without their knowledge or consent. This can capture sensitive information such as passwords, credit card numbers, and personal messages.</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400" dirty="0" smtClean="0">
                <a:latin typeface="+mj-lt"/>
              </a:rPr>
              <a:t>Financial problems associated with </a:t>
            </a:r>
            <a:r>
              <a:rPr lang="en-US" sz="2400" dirty="0" err="1" smtClean="0">
                <a:latin typeface="+mj-lt"/>
              </a:rPr>
              <a:t>keyloggers</a:t>
            </a:r>
            <a:r>
              <a:rPr lang="en-US" sz="2400" dirty="0" smtClean="0">
                <a:latin typeface="+mj-lt"/>
              </a:rPr>
              <a:t> can lead to severe consequences, including identity theft, financial fraud, and unauthorized access to sensitive information. These issues can result in substantial financial losses, compromised security, and damage to one's personal or organizational finances. It is essential to address and mitigate such risks to protect financial assets and maintain the integrity of financial systems.</a:t>
            </a:r>
            <a:endParaRPr lang="en-IN" sz="2400" dirty="0">
              <a:latin typeface="+mj-lt"/>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16271" y="1468378"/>
            <a:ext cx="11613485" cy="5563973"/>
          </a:xfrm>
        </p:spPr>
        <p:txBody>
          <a:bodyPr vert="horz" lIns="91440" tIns="45720" rIns="91440" bIns="45720" rtlCol="0" anchor="ctr">
            <a:noAutofit/>
          </a:bodyPr>
          <a:lstStyle/>
          <a:p>
            <a:pPr marL="305435" indent="-305435">
              <a:buNone/>
            </a:pPr>
            <a:r>
              <a:rPr lang="en-US" sz="1800" b="1" dirty="0" smtClean="0">
                <a:latin typeface="Calibri"/>
                <a:cs typeface="Calibri"/>
              </a:rPr>
              <a:t> </a:t>
            </a:r>
            <a:r>
              <a:rPr lang="en-US" sz="1800" b="1" dirty="0" smtClean="0">
                <a:cs typeface="Calibri"/>
              </a:rPr>
              <a:t>Enhanced </a:t>
            </a:r>
            <a:r>
              <a:rPr lang="en-US" sz="1800" b="1" dirty="0" err="1" smtClean="0">
                <a:cs typeface="Calibri"/>
              </a:rPr>
              <a:t>Cybersecurity</a:t>
            </a:r>
            <a:r>
              <a:rPr lang="en-US" sz="1800" b="1" dirty="0" smtClean="0">
                <a:cs typeface="Calibri"/>
              </a:rPr>
              <a:t> Measures:   </a:t>
            </a:r>
            <a:r>
              <a:rPr lang="en-US" sz="1200" b="1" dirty="0" smtClean="0">
                <a:cs typeface="Calibri"/>
              </a:rPr>
              <a:t>- Implement advanced </a:t>
            </a:r>
            <a:r>
              <a:rPr lang="en-US" sz="1200" b="1" dirty="0" err="1" smtClean="0">
                <a:cs typeface="Calibri"/>
              </a:rPr>
              <a:t>cybersecurity</a:t>
            </a:r>
            <a:r>
              <a:rPr lang="en-US" sz="1200" b="1" dirty="0" smtClean="0">
                <a:cs typeface="Calibri"/>
              </a:rPr>
              <a:t> software that includes anti-</a:t>
            </a:r>
            <a:r>
              <a:rPr lang="en-US" sz="1200" b="1" dirty="0" err="1" smtClean="0">
                <a:cs typeface="Calibri"/>
              </a:rPr>
              <a:t>keylogger</a:t>
            </a:r>
            <a:r>
              <a:rPr lang="en-US" sz="1200" b="1" dirty="0" smtClean="0">
                <a:cs typeface="Calibri"/>
              </a:rPr>
              <a:t> functionality to detect and block </a:t>
            </a:r>
            <a:r>
              <a:rPr lang="en-US" sz="1200" b="1" dirty="0" err="1" smtClean="0">
                <a:cs typeface="Calibri"/>
              </a:rPr>
              <a:t>keyloggers</a:t>
            </a:r>
            <a:r>
              <a:rPr lang="en-US" sz="1200" b="1" dirty="0" smtClean="0">
                <a:cs typeface="Calibri"/>
              </a:rPr>
              <a:t> from capturing sensitive financial data.   - Use endpoint protection solutions that can identify and prevent unauthorized access from </a:t>
            </a:r>
            <a:r>
              <a:rPr lang="en-US" sz="1200" b="1" dirty="0" err="1" smtClean="0">
                <a:cs typeface="Calibri"/>
              </a:rPr>
              <a:t>keyloggers</a:t>
            </a:r>
            <a:r>
              <a:rPr lang="en-US" sz="1200" b="1" dirty="0" smtClean="0">
                <a:cs typeface="Calibri"/>
              </a:rPr>
              <a:t> attempting to steal financial information.</a:t>
            </a:r>
          </a:p>
          <a:p>
            <a:pPr marL="305435" indent="-305435">
              <a:buNone/>
            </a:pPr>
            <a:r>
              <a:rPr lang="en-US" sz="1800" b="1" dirty="0" smtClean="0">
                <a:cs typeface="Calibri"/>
              </a:rPr>
              <a:t>Regular System Scans:   </a:t>
            </a:r>
            <a:r>
              <a:rPr lang="en-US" sz="1200" b="1" dirty="0" smtClean="0">
                <a:cs typeface="Calibri"/>
              </a:rPr>
              <a:t>- Conduct regular scans of all devices and networks to detect and remove any </a:t>
            </a:r>
            <a:r>
              <a:rPr lang="en-US" sz="1200" b="1" dirty="0" err="1" smtClean="0">
                <a:cs typeface="Calibri"/>
              </a:rPr>
              <a:t>keyloggers</a:t>
            </a:r>
            <a:r>
              <a:rPr lang="en-US" sz="1200" b="1" dirty="0" smtClean="0">
                <a:cs typeface="Calibri"/>
              </a:rPr>
              <a:t> or malicious software that may compromise financial data.   - Update antivirus and antimalware software to ensure they are equipped to identify and eliminate </a:t>
            </a:r>
            <a:r>
              <a:rPr lang="en-US" sz="1200" b="1" dirty="0" err="1" smtClean="0">
                <a:cs typeface="Calibri"/>
              </a:rPr>
              <a:t>keyloggers</a:t>
            </a:r>
            <a:r>
              <a:rPr lang="en-US" sz="1200" b="1" dirty="0" smtClean="0">
                <a:cs typeface="Calibri"/>
              </a:rPr>
              <a:t> effectively.</a:t>
            </a:r>
          </a:p>
          <a:p>
            <a:pPr marL="305435" indent="-305435">
              <a:buNone/>
            </a:pPr>
            <a:r>
              <a:rPr lang="en-US" sz="1800" b="1" dirty="0" smtClean="0">
                <a:cs typeface="Calibri"/>
              </a:rPr>
              <a:t>Secure Password Practices:   </a:t>
            </a:r>
            <a:r>
              <a:rPr lang="en-US" sz="1200" b="1" dirty="0" smtClean="0">
                <a:cs typeface="Calibri"/>
              </a:rPr>
              <a:t>- Encourage the use of strong, unique passwords for financial accounts and sensitive transactions to reduce the risk of </a:t>
            </a:r>
            <a:r>
              <a:rPr lang="en-US" sz="1200" b="1" dirty="0" err="1" smtClean="0">
                <a:cs typeface="Calibri"/>
              </a:rPr>
              <a:t>keyloggers</a:t>
            </a:r>
            <a:r>
              <a:rPr lang="en-US" sz="1200" b="1" dirty="0" smtClean="0">
                <a:cs typeface="Calibri"/>
              </a:rPr>
              <a:t> capturing login credentials.   - Advocate for the implementation of multi-factor authentication to add an additional layer of security when accessing financial accounts.</a:t>
            </a:r>
          </a:p>
          <a:p>
            <a:pPr marL="305435" indent="-305435">
              <a:buNone/>
            </a:pPr>
            <a:r>
              <a:rPr lang="en-US" sz="1800" b="1" dirty="0" smtClean="0">
                <a:cs typeface="Calibri"/>
              </a:rPr>
              <a:t> User Awareness and Training:   </a:t>
            </a:r>
            <a:r>
              <a:rPr lang="en-US" sz="1200" b="1" dirty="0" smtClean="0">
                <a:cs typeface="Calibri"/>
              </a:rPr>
              <a:t>- Provide comprehensive training on </a:t>
            </a:r>
            <a:r>
              <a:rPr lang="en-US" sz="1200" b="1" dirty="0" err="1" smtClean="0">
                <a:cs typeface="Calibri"/>
              </a:rPr>
              <a:t>cybersecurity</a:t>
            </a:r>
            <a:r>
              <a:rPr lang="en-US" sz="1200" b="1" dirty="0" smtClean="0">
                <a:cs typeface="Calibri"/>
              </a:rPr>
              <a:t> best practices, including recognizing phishing attempts, avoiding suspicious links, and safeguarding financial information from </a:t>
            </a:r>
            <a:r>
              <a:rPr lang="en-US" sz="1200" b="1" dirty="0" err="1" smtClean="0">
                <a:cs typeface="Calibri"/>
              </a:rPr>
              <a:t>keyloggers</a:t>
            </a:r>
            <a:r>
              <a:rPr lang="en-US" sz="1200" b="1" dirty="0" smtClean="0">
                <a:cs typeface="Calibri"/>
              </a:rPr>
              <a:t>.   - Educate users on the potential risks associated with </a:t>
            </a:r>
            <a:r>
              <a:rPr lang="en-US" sz="1200" b="1" dirty="0" err="1" smtClean="0">
                <a:cs typeface="Calibri"/>
              </a:rPr>
              <a:t>keyloggers</a:t>
            </a:r>
            <a:r>
              <a:rPr lang="en-US" sz="1200" b="1" dirty="0" smtClean="0">
                <a:cs typeface="Calibri"/>
              </a:rPr>
              <a:t> and the importance of maintaining vigilance when entering sensitive data.</a:t>
            </a:r>
          </a:p>
          <a:p>
            <a:pPr marL="305435" indent="-305435">
              <a:buNone/>
            </a:pPr>
            <a:r>
              <a:rPr lang="en-US" sz="1800" b="1" dirty="0" smtClean="0">
                <a:cs typeface="Calibri"/>
              </a:rPr>
              <a:t>Regular Monitoring and Auditing:   </a:t>
            </a:r>
            <a:r>
              <a:rPr lang="en-US" sz="1200" b="1" dirty="0" smtClean="0">
                <a:cs typeface="Calibri"/>
              </a:rPr>
              <a:t>- Monitor financial transactions and account activities regularly to identify any unauthorized or suspicious transactions that may be indicative of </a:t>
            </a:r>
            <a:r>
              <a:rPr lang="en-US" sz="1200" b="1" dirty="0" err="1" smtClean="0">
                <a:cs typeface="Calibri"/>
              </a:rPr>
              <a:t>keylogger</a:t>
            </a:r>
            <a:r>
              <a:rPr lang="en-US" sz="1200" b="1" dirty="0" smtClean="0">
                <a:cs typeface="Calibri"/>
              </a:rPr>
              <a:t> activity.   - Conduct periodic audits of systems and networks to ensure compliance with security protocols and to proactively address any vulnerabilities that could be exploited by </a:t>
            </a:r>
            <a:r>
              <a:rPr lang="en-US" sz="1200" b="1" dirty="0" err="1" smtClean="0">
                <a:cs typeface="Calibri"/>
              </a:rPr>
              <a:t>keyloggers</a:t>
            </a:r>
            <a:r>
              <a:rPr lang="en-US" sz="1200" b="1" dirty="0" smtClean="0">
                <a:cs typeface="Calibri"/>
              </a:rPr>
              <a:t>.</a:t>
            </a:r>
          </a:p>
          <a:p>
            <a:pPr marL="305435" indent="-305435">
              <a:buNone/>
            </a:pPr>
            <a:r>
              <a:rPr lang="en-US" sz="1800" b="1" dirty="0" smtClean="0">
                <a:cs typeface="Calibri"/>
              </a:rPr>
              <a:t> Data Encryption and Secure Transactions: </a:t>
            </a:r>
            <a:r>
              <a:rPr lang="en-US" sz="1200" b="1" dirty="0" smtClean="0">
                <a:cs typeface="Calibri"/>
              </a:rPr>
              <a:t>  - Utilize encryption technologies to secure financial data during transmission, preventing </a:t>
            </a:r>
            <a:r>
              <a:rPr lang="en-US" sz="1200" b="1" dirty="0" err="1" smtClean="0">
                <a:cs typeface="Calibri"/>
              </a:rPr>
              <a:t>keyloggers</a:t>
            </a:r>
            <a:r>
              <a:rPr lang="en-US" sz="1200" b="1" dirty="0" smtClean="0">
                <a:cs typeface="Calibri"/>
              </a:rPr>
              <a:t> from intercepting and capturing sensitive information.   - Prioritize secure online transactions and ensure that websites and platforms where financial information is entered adhere to robust security standards to mitigate </a:t>
            </a:r>
            <a:r>
              <a:rPr lang="en-US" sz="1200" b="1" dirty="0" err="1" smtClean="0">
                <a:cs typeface="Calibri"/>
              </a:rPr>
              <a:t>keylogger</a:t>
            </a:r>
            <a:r>
              <a:rPr lang="en-US" sz="1200" b="1" dirty="0" smtClean="0">
                <a:cs typeface="Calibri"/>
              </a:rPr>
              <a:t> threats.</a:t>
            </a:r>
            <a:endParaRPr lang="en-IN" sz="1200" b="1" dirty="0">
              <a:cs typeface="Calibri"/>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305435" indent="-305435">
              <a:buNone/>
            </a:pPr>
            <a:r>
              <a:rPr lang="en-US" sz="1800" dirty="0" smtClean="0">
                <a:latin typeface="+mj-lt"/>
              </a:rPr>
              <a:t>     Here's a suggested structure for the "System Approach" section outlining the strategy and methodology for reducing financial risks:</a:t>
            </a:r>
          </a:p>
          <a:p>
            <a:pPr marL="305435" indent="-305435"/>
            <a:r>
              <a:rPr lang="en-IN" sz="1800" b="1" dirty="0" smtClean="0">
                <a:solidFill>
                  <a:srgbClr val="0F0F0F"/>
                </a:solidFill>
              </a:rPr>
              <a:t>System requirements</a:t>
            </a:r>
          </a:p>
          <a:p>
            <a:pPr marL="305435" indent="-305435"/>
            <a:r>
              <a:rPr lang="en-US" sz="1800" b="1" dirty="0" smtClean="0"/>
              <a:t>Identify Key Financial Risks</a:t>
            </a:r>
          </a:p>
          <a:p>
            <a:pPr marL="305435" indent="-305435"/>
            <a:r>
              <a:rPr lang="en-US" sz="1800" b="1" dirty="0" smtClean="0"/>
              <a:t>Risk Assessment and Analysis</a:t>
            </a:r>
          </a:p>
          <a:p>
            <a:pPr marL="305435" indent="-305435"/>
            <a:r>
              <a:rPr lang="en-US" sz="1800" b="1" dirty="0" smtClean="0"/>
              <a:t>Monitoring and Review</a:t>
            </a:r>
            <a:endParaRPr lang="en-IN" sz="1800" b="1" dirty="0">
              <a:solidFill>
                <a:srgbClr val="0F0F0F"/>
              </a:solidFill>
            </a:endParaRPr>
          </a:p>
          <a:p>
            <a:pPr marL="305435" indent="-305435"/>
            <a:r>
              <a:rPr lang="en-US" sz="1800" b="1" dirty="0" smtClean="0"/>
              <a:t>Implement Risk Controls</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25000" lnSpcReduction="20000"/>
          </a:bodyPr>
          <a:lstStyle/>
          <a:p>
            <a:pPr marL="305435" indent="-305435"/>
            <a:endParaRPr lang="en-IN" sz="1400" dirty="0" smtClean="0">
              <a:ea typeface="+mn-lt"/>
              <a:cs typeface="+mn-lt"/>
            </a:endParaRPr>
          </a:p>
          <a:p>
            <a:pPr marL="305435" indent="-305435"/>
            <a:endParaRPr lang="en-IN" sz="1400" dirty="0" smtClean="0">
              <a:ea typeface="+mn-lt"/>
              <a:cs typeface="+mn-lt"/>
            </a:endParaRPr>
          </a:p>
          <a:p>
            <a:pPr marL="305435" indent="-305435"/>
            <a:endParaRPr lang="en-IN" sz="1400" dirty="0" smtClean="0">
              <a:ea typeface="+mn-lt"/>
              <a:cs typeface="+mn-lt"/>
            </a:endParaRPr>
          </a:p>
          <a:p>
            <a:pPr marL="305435" indent="-305435"/>
            <a:endParaRPr lang="en-IN" sz="1400" dirty="0" smtClean="0">
              <a:ea typeface="+mn-lt"/>
              <a:cs typeface="+mn-lt"/>
            </a:endParaRPr>
          </a:p>
          <a:p>
            <a:pPr marL="305435" indent="-305435"/>
            <a:endParaRPr lang="en-IN" sz="1400" dirty="0" smtClean="0">
              <a:ea typeface="+mn-lt"/>
              <a:cs typeface="+mn-lt"/>
            </a:endParaRPr>
          </a:p>
          <a:p>
            <a:pPr marL="305435" indent="-305435"/>
            <a:endParaRPr lang="en-IN" sz="1400" dirty="0" smtClean="0">
              <a:ea typeface="+mn-lt"/>
              <a:cs typeface="+mn-lt"/>
            </a:endParaRPr>
          </a:p>
          <a:p>
            <a:pPr marL="305435" indent="-305435"/>
            <a:endParaRPr lang="en-IN" sz="1400" dirty="0" smtClean="0">
              <a:ea typeface="+mn-lt"/>
              <a:cs typeface="+mn-lt"/>
            </a:endParaRPr>
          </a:p>
          <a:p>
            <a:pPr marL="305435" indent="-305435"/>
            <a:endParaRPr lang="en-IN" sz="1400" dirty="0" smtClean="0">
              <a:ea typeface="+mn-lt"/>
              <a:cs typeface="+mn-lt"/>
            </a:endParaRPr>
          </a:p>
          <a:p>
            <a:pPr marL="305435" indent="-305435"/>
            <a:r>
              <a:rPr lang="en-IN" sz="4800" dirty="0" smtClean="0">
                <a:ea typeface="+mn-lt"/>
                <a:cs typeface="+mn-lt"/>
              </a:rPr>
              <a:t>In </a:t>
            </a:r>
            <a:r>
              <a:rPr lang="en-IN" sz="4800" dirty="0">
                <a:ea typeface="+mn-lt"/>
                <a:cs typeface="+mn-lt"/>
              </a:rPr>
              <a:t>the Algorithm section, </a:t>
            </a:r>
            <a:r>
              <a:rPr lang="en-US" sz="4800" dirty="0" smtClean="0"/>
              <a:t>if we are to discuss a hypothetical scenario where a </a:t>
            </a:r>
            <a:r>
              <a:rPr lang="en-US" sz="4800" dirty="0" err="1" smtClean="0"/>
              <a:t>keylogger</a:t>
            </a:r>
            <a:r>
              <a:rPr lang="en-US" sz="4800" dirty="0" smtClean="0"/>
              <a:t> is used for legitimate purposes, such as monitoring employee activity within a company to prevent fraud or unauthorized access, here's a generalized algorithm and deployment plan:</a:t>
            </a:r>
            <a:endParaRPr lang="en-IN" sz="4800" dirty="0"/>
          </a:p>
          <a:p>
            <a:r>
              <a:rPr lang="en-US" sz="4800" b="1" dirty="0" smtClean="0"/>
              <a:t>Initialization</a:t>
            </a:r>
            <a:r>
              <a:rPr lang="en-US" sz="4800" dirty="0" smtClean="0"/>
              <a:t>:</a:t>
            </a:r>
          </a:p>
          <a:p>
            <a:r>
              <a:rPr lang="en-US" sz="4800" dirty="0" smtClean="0"/>
              <a:t>Identify the financial problem to be addressed, such as unauthorized access to financial systems or suspicious transactions.</a:t>
            </a:r>
          </a:p>
          <a:p>
            <a:r>
              <a:rPr lang="en-US" sz="4800" b="1" dirty="0" smtClean="0"/>
              <a:t>Data Collection</a:t>
            </a:r>
            <a:r>
              <a:rPr lang="en-US" sz="4800" dirty="0" smtClean="0"/>
              <a:t>:</a:t>
            </a:r>
          </a:p>
          <a:p>
            <a:r>
              <a:rPr lang="en-US" sz="4800" dirty="0" smtClean="0"/>
              <a:t>Continuously monitor keystrokes and capture relevant data related to financial activities, such as login credentials, transaction details, and access to sensitive financial systems.</a:t>
            </a:r>
            <a:endParaRPr lang="en-IN" sz="4800" dirty="0"/>
          </a:p>
          <a:p>
            <a:r>
              <a:rPr lang="en-US" sz="4800" b="1" dirty="0" smtClean="0"/>
              <a:t>Anomaly Detection</a:t>
            </a:r>
            <a:r>
              <a:rPr lang="en-US" sz="4800" dirty="0" smtClean="0"/>
              <a:t>:</a:t>
            </a:r>
          </a:p>
          <a:p>
            <a:r>
              <a:rPr lang="en-US" sz="4800" dirty="0" smtClean="0"/>
              <a:t>Analyze the collected data to identify patterns, anomalies, or suspicious activities related to financial transactions or access to financial systems.</a:t>
            </a:r>
          </a:p>
          <a:p>
            <a:r>
              <a:rPr lang="en-US" sz="4800" b="1" dirty="0" smtClean="0"/>
              <a:t>Assessment and Planning</a:t>
            </a:r>
            <a:r>
              <a:rPr lang="en-US" sz="4800" dirty="0" smtClean="0"/>
              <a:t>:</a:t>
            </a:r>
          </a:p>
          <a:p>
            <a:r>
              <a:rPr lang="en-US" sz="4800" dirty="0" smtClean="0"/>
              <a:t>Conduct a thorough risk assessment to identify key financial risks and determine the need for monitoring employee activities using a </a:t>
            </a:r>
            <a:r>
              <a:rPr lang="en-US" sz="4800" dirty="0" err="1" smtClean="0"/>
              <a:t>keylogger</a:t>
            </a:r>
            <a:r>
              <a:rPr lang="en-US" sz="4800" dirty="0" smtClean="0"/>
              <a:t>.</a:t>
            </a:r>
          </a:p>
          <a:p>
            <a:r>
              <a:rPr lang="en-US" sz="4800" b="1" dirty="0" smtClean="0"/>
              <a:t>Infrastructure Setup</a:t>
            </a:r>
            <a:r>
              <a:rPr lang="en-US" sz="4800" dirty="0" smtClean="0"/>
              <a:t>:</a:t>
            </a:r>
          </a:p>
          <a:p>
            <a:r>
              <a:rPr lang="en-US" sz="4800" dirty="0" smtClean="0"/>
              <a:t>Set up the necessary infrastructure, including servers, databases, and network connections, to support the deployment of the </a:t>
            </a:r>
            <a:r>
              <a:rPr lang="en-US" sz="4800" dirty="0" err="1" smtClean="0"/>
              <a:t>keylogger</a:t>
            </a:r>
            <a:r>
              <a:rPr lang="en-US" sz="4800" dirty="0" smtClean="0"/>
              <a:t> software.</a:t>
            </a:r>
          </a:p>
          <a:p>
            <a:r>
              <a:rPr lang="en-US" sz="4800" b="1" dirty="0" smtClean="0"/>
              <a:t>Testing and Validation</a:t>
            </a:r>
            <a:r>
              <a:rPr lang="en-US" sz="4800" dirty="0" smtClean="0"/>
              <a:t>:</a:t>
            </a:r>
          </a:p>
          <a:p>
            <a:r>
              <a:rPr lang="en-US" sz="4800" dirty="0" smtClean="0"/>
              <a:t>Conduct thorough testing of the </a:t>
            </a:r>
            <a:r>
              <a:rPr lang="en-US" sz="4800" dirty="0" err="1" smtClean="0"/>
              <a:t>keylogger</a:t>
            </a:r>
            <a:r>
              <a:rPr lang="en-US" sz="4800" dirty="0" smtClean="0"/>
              <a:t> deployment to ensure that it functions as intended and effectively captures relevant financial data.</a:t>
            </a:r>
          </a:p>
          <a:p>
            <a:endParaRPr lang="en-US" sz="1400" dirty="0" smtClean="0"/>
          </a:p>
          <a:p>
            <a:pPr marL="305435" indent="-305435"/>
            <a:endParaRPr lang="en-US" sz="1200" dirty="0" smtClean="0"/>
          </a:p>
          <a:p>
            <a:pPr>
              <a:buNone/>
            </a:pPr>
            <a:endParaRPr lang="en-US" sz="5600" dirty="0" smtClean="0"/>
          </a:p>
          <a:p>
            <a:pPr>
              <a:buNone/>
            </a:pPr>
            <a:endParaRPr lang="en-US" sz="5600" dirty="0" smtClean="0"/>
          </a:p>
          <a:p>
            <a:endParaRPr lang="en-US" sz="5600" dirty="0" smtClean="0"/>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81192" y="1302027"/>
            <a:ext cx="11029615" cy="1627786"/>
          </a:xfrm>
        </p:spPr>
        <p:txBody>
          <a:bodyPr>
            <a:normAutofit/>
          </a:bodyPr>
          <a:lstStyle/>
          <a:p>
            <a:r>
              <a:rPr lang="en-US" dirty="0" smtClean="0"/>
              <a:t>Implementation of the </a:t>
            </a:r>
            <a:r>
              <a:rPr lang="en-US" dirty="0" err="1" smtClean="0"/>
              <a:t>keylogger</a:t>
            </a:r>
            <a:r>
              <a:rPr lang="en-US" dirty="0" smtClean="0"/>
              <a:t> software led to the identification of unauthorized access attempts and suspicious activities within the company's financial systems. This proactive monitoring approach helped prevent potential security breaches and fraudulent transactions, ultimately safeguarding the organization's financial assets and integrity. Additionally, the data collected by the </a:t>
            </a:r>
            <a:r>
              <a:rPr lang="en-US" dirty="0" err="1" smtClean="0"/>
              <a:t>keylogger</a:t>
            </a:r>
            <a:r>
              <a:rPr lang="en-US" dirty="0" smtClean="0"/>
              <a:t> provided valuable insights for enhancing security measures and ensuring compliance with regulatory requirements.</a:t>
            </a:r>
          </a:p>
        </p:txBody>
      </p:sp>
      <p:sp>
        <p:nvSpPr>
          <p:cNvPr id="5122" name="AutoShape 2" descr="blob:https://web.whatsapp.com/57c58551-cc05-478d-8e4b-bf764fe453b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124" name="AutoShape 4" descr="blob:https://web.whatsapp.com/57c58551-cc05-478d-8e4b-bf764fe453b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126" name="AutoShape 6" descr="blob:https://web.whatsapp.com/b36ffb79-bfb8-4e58-95cd-63decb9267d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7" descr="nm1.jpg"/>
          <p:cNvPicPr>
            <a:picLocks noChangeAspect="1"/>
          </p:cNvPicPr>
          <p:nvPr/>
        </p:nvPicPr>
        <p:blipFill>
          <a:blip r:embed="rId2"/>
          <a:stretch>
            <a:fillRect/>
          </a:stretch>
        </p:blipFill>
        <p:spPr>
          <a:xfrm>
            <a:off x="1027556" y="2873828"/>
            <a:ext cx="4533490" cy="3704253"/>
          </a:xfrm>
          <a:prstGeom prst="rect">
            <a:avLst/>
          </a:prstGeom>
        </p:spPr>
      </p:pic>
      <p:pic>
        <p:nvPicPr>
          <p:cNvPr id="9" name="Picture 8" descr="nm2.jpg"/>
          <p:cNvPicPr>
            <a:picLocks noChangeAspect="1"/>
          </p:cNvPicPr>
          <p:nvPr/>
        </p:nvPicPr>
        <p:blipFill>
          <a:blip r:embed="rId3"/>
          <a:stretch>
            <a:fillRect/>
          </a:stretch>
        </p:blipFill>
        <p:spPr>
          <a:xfrm>
            <a:off x="7096173" y="3144418"/>
            <a:ext cx="3895288" cy="3275043"/>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smtClean="0"/>
              <a:t>The </a:t>
            </a:r>
            <a:r>
              <a:rPr lang="en-US" sz="1800" dirty="0" smtClean="0"/>
              <a:t>deployment of the </a:t>
            </a:r>
            <a:r>
              <a:rPr lang="en-US" sz="1800" dirty="0" err="1" smtClean="0"/>
              <a:t>keylogger</a:t>
            </a:r>
            <a:r>
              <a:rPr lang="en-US" sz="1800" dirty="0" smtClean="0"/>
              <a:t> software effectively mitigated financial risks by providing real-time monitoring of employee activities within the company's financial systems. This proactive approach helped prevent unauthorized </a:t>
            </a:r>
            <a:r>
              <a:rPr lang="en-US" sz="2000" dirty="0" smtClean="0"/>
              <a:t>access and fraudulent activities, thereby safeguarding the organization's financial assets and integrity. Moving forward, continued vigilance and adherence to ethical and legal standards are essential to maintaining a secure financial environment while respecting employee privacy rights.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smtClean="0"/>
              <a:t>One potential future scope for using a </a:t>
            </a:r>
            <a:r>
              <a:rPr lang="en-US" sz="2000" dirty="0" err="1" smtClean="0"/>
              <a:t>keylogger</a:t>
            </a:r>
            <a:r>
              <a:rPr lang="en-US" sz="2000" dirty="0" smtClean="0"/>
              <a:t> in financial management could be in the development of a personal finance assistant application. This application could be designed to help individuals track and manage their finances more effectively by monitoring their financial activities through keystroke logging.</a:t>
            </a:r>
            <a:endParaRPr lang="en-US" sz="2000"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10991</TotalTime>
  <Words>861</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L2-M20</cp:lastModifiedBy>
  <cp:revision>35</cp:revision>
  <dcterms:created xsi:type="dcterms:W3CDTF">2021-05-26T16:50:10Z</dcterms:created>
  <dcterms:modified xsi:type="dcterms:W3CDTF">2024-04-01T08:45:43Z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