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LCOT\Desktop\New%20Folder\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manualLayout>
          <c:layoutTarget val="inner"/>
          <c:xMode val="edge"/>
          <c:yMode val="edge"/>
          <c:x val="0.0783238027162259"/>
          <c:y val="0.123131392604249"/>
          <c:w val="0.888170121515368"/>
          <c:h val="0.712706530291109"/>
        </c:manualLayout>
      </c:layout>
      <c:barChart>
        <c:barDir val="col"/>
        <c:grouping val="clustered"/>
        <c:varyColors val="0"/>
        <c:ser>
          <c:idx val="0"/>
          <c:order val="0"/>
          <c:spPr>
            <a:solidFill>
              <a:schemeClr val="accent1"/>
            </a:solidFill>
            <a:ln>
              <a:noFill/>
            </a:ln>
            <a:effectLst/>
          </c:spPr>
          <c:invertIfNegative val="0"/>
          <c:dLbls>
            <c:delete val="1"/>
          </c:dLbls>
          <c:val>
            <c:numRef>
              <c:f>[1.xlsx]workingnote!$A$1:$A$14</c:f>
              <c:numCache>
                <c:formatCode>General</c:formatCode>
                <c:ptCount val="14"/>
                <c:pt idx="0">
                  <c:v>0</c:v>
                </c:pt>
                <c:pt idx="1">
                  <c:v>0</c:v>
                </c:pt>
                <c:pt idx="2">
                  <c:v>0</c:v>
                </c:pt>
                <c:pt idx="3">
                  <c:v>0</c:v>
                </c:pt>
                <c:pt idx="4">
                  <c:v>0</c:v>
                </c:pt>
                <c:pt idx="5">
                  <c:v>0</c:v>
                </c:pt>
                <c:pt idx="6">
                  <c:v>0</c:v>
                </c:pt>
                <c:pt idx="7">
                  <c:v>0</c:v>
                </c:pt>
                <c:pt idx="8">
                  <c:v>0</c:v>
                </c:pt>
                <c:pt idx="9">
                  <c:v>0</c:v>
                </c:pt>
                <c:pt idx="10">
                  <c:v>0</c:v>
                </c:pt>
                <c:pt idx="11">
                  <c:v>0</c:v>
                </c:pt>
                <c:pt idx="12">
                  <c:v>0</c:v>
                </c:pt>
              </c:numCache>
            </c:numRef>
          </c:val>
        </c:ser>
        <c:ser>
          <c:idx val="1"/>
          <c:order val="1"/>
          <c:spPr>
            <a:solidFill>
              <a:schemeClr val="accent2"/>
            </a:solidFill>
            <a:ln>
              <a:noFill/>
            </a:ln>
            <a:effectLst/>
          </c:spPr>
          <c:invertIfNegative val="0"/>
          <c:dLbls>
            <c:delete val="1"/>
          </c:dLbls>
          <c:val>
            <c:numRef>
              <c:f>[1.xlsx]workingnote!$B$1:$B$14</c:f>
              <c:numCache>
                <c:formatCode>General</c:formatCode>
                <c:ptCount val="14"/>
                <c:pt idx="0">
                  <c:v>0</c:v>
                </c:pt>
                <c:pt idx="1">
                  <c:v>19</c:v>
                </c:pt>
                <c:pt idx="2">
                  <c:v>17</c:v>
                </c:pt>
                <c:pt idx="3">
                  <c:v>21</c:v>
                </c:pt>
                <c:pt idx="4">
                  <c:v>220</c:v>
                </c:pt>
                <c:pt idx="5">
                  <c:v>17</c:v>
                </c:pt>
                <c:pt idx="6">
                  <c:v>21</c:v>
                </c:pt>
                <c:pt idx="7">
                  <c:v>34</c:v>
                </c:pt>
                <c:pt idx="8">
                  <c:v>26</c:v>
                </c:pt>
                <c:pt idx="9">
                  <c:v>26</c:v>
                </c:pt>
                <c:pt idx="10">
                  <c:v>21</c:v>
                </c:pt>
                <c:pt idx="11">
                  <c:v>20</c:v>
                </c:pt>
                <c:pt idx="12">
                  <c:v>440</c:v>
                </c:pt>
              </c:numCache>
            </c:numRef>
          </c:val>
        </c:ser>
        <c:ser>
          <c:idx val="2"/>
          <c:order val="2"/>
          <c:spPr>
            <a:solidFill>
              <a:schemeClr val="accent3"/>
            </a:solidFill>
            <a:ln>
              <a:noFill/>
            </a:ln>
            <a:effectLst/>
          </c:spPr>
          <c:invertIfNegative val="0"/>
          <c:dLbls>
            <c:delete val="1"/>
          </c:dLbls>
          <c:val>
            <c:numRef>
              <c:f>[1.xlsx]workingnote!$C$1:$C$14</c:f>
              <c:numCache>
                <c:formatCode>General</c:formatCode>
                <c:ptCount val="14"/>
                <c:pt idx="0">
                  <c:v>0</c:v>
                </c:pt>
                <c:pt idx="1">
                  <c:v>34</c:v>
                </c:pt>
                <c:pt idx="2">
                  <c:v>47</c:v>
                </c:pt>
                <c:pt idx="3">
                  <c:v>41</c:v>
                </c:pt>
                <c:pt idx="4">
                  <c:v>398</c:v>
                </c:pt>
                <c:pt idx="5">
                  <c:v>39</c:v>
                </c:pt>
                <c:pt idx="6">
                  <c:v>41</c:v>
                </c:pt>
                <c:pt idx="7">
                  <c:v>33</c:v>
                </c:pt>
                <c:pt idx="8">
                  <c:v>41</c:v>
                </c:pt>
                <c:pt idx="9">
                  <c:v>43</c:v>
                </c:pt>
                <c:pt idx="10">
                  <c:v>45</c:v>
                </c:pt>
                <c:pt idx="11">
                  <c:v>34</c:v>
                </c:pt>
                <c:pt idx="12">
                  <c:v>796</c:v>
                </c:pt>
              </c:numCache>
            </c:numRef>
          </c:val>
        </c:ser>
        <c:ser>
          <c:idx val="3"/>
          <c:order val="3"/>
          <c:spPr>
            <a:solidFill>
              <a:schemeClr val="accent4"/>
            </a:solidFill>
            <a:ln>
              <a:noFill/>
            </a:ln>
            <a:effectLst/>
          </c:spPr>
          <c:invertIfNegative val="0"/>
          <c:dLbls>
            <c:delete val="1"/>
          </c:dLbls>
          <c:val>
            <c:numRef>
              <c:f>[1.xlsx]workingnote!$D$1:$D$14</c:f>
              <c:numCache>
                <c:formatCode>General</c:formatCode>
                <c:ptCount val="14"/>
                <c:pt idx="0">
                  <c:v>0</c:v>
                </c:pt>
                <c:pt idx="1">
                  <c:v>85</c:v>
                </c:pt>
                <c:pt idx="2">
                  <c:v>65</c:v>
                </c:pt>
                <c:pt idx="3">
                  <c:v>78</c:v>
                </c:pt>
                <c:pt idx="4">
                  <c:v>778</c:v>
                </c:pt>
                <c:pt idx="5">
                  <c:v>92</c:v>
                </c:pt>
                <c:pt idx="6">
                  <c:v>77</c:v>
                </c:pt>
                <c:pt idx="7">
                  <c:v>69</c:v>
                </c:pt>
                <c:pt idx="8">
                  <c:v>75</c:v>
                </c:pt>
                <c:pt idx="9">
                  <c:v>82</c:v>
                </c:pt>
                <c:pt idx="10">
                  <c:v>71</c:v>
                </c:pt>
                <c:pt idx="11">
                  <c:v>84</c:v>
                </c:pt>
                <c:pt idx="12">
                  <c:v>1556</c:v>
                </c:pt>
              </c:numCache>
            </c:numRef>
          </c:val>
        </c:ser>
        <c:ser>
          <c:idx val="4"/>
          <c:order val="4"/>
          <c:spPr>
            <a:solidFill>
              <a:schemeClr val="accent5"/>
            </a:solidFill>
            <a:ln>
              <a:noFill/>
            </a:ln>
            <a:effectLst/>
          </c:spPr>
          <c:invertIfNegative val="0"/>
          <c:dLbls>
            <c:delete val="1"/>
          </c:dLbls>
          <c:val>
            <c:numRef>
              <c:f>[1.xlsx]workingnote!$E$1:$E$14</c:f>
              <c:numCache>
                <c:formatCode>General</c:formatCode>
                <c:ptCount val="14"/>
                <c:pt idx="0">
                  <c:v>0</c:v>
                </c:pt>
                <c:pt idx="1">
                  <c:v>15</c:v>
                </c:pt>
                <c:pt idx="2">
                  <c:v>15</c:v>
                </c:pt>
                <c:pt idx="3">
                  <c:v>14</c:v>
                </c:pt>
                <c:pt idx="4">
                  <c:v>137</c:v>
                </c:pt>
                <c:pt idx="5">
                  <c:v>9</c:v>
                </c:pt>
                <c:pt idx="6">
                  <c:v>15</c:v>
                </c:pt>
                <c:pt idx="7">
                  <c:v>12</c:v>
                </c:pt>
                <c:pt idx="8">
                  <c:v>15</c:v>
                </c:pt>
                <c:pt idx="9">
                  <c:v>16</c:v>
                </c:pt>
                <c:pt idx="10">
                  <c:v>13</c:v>
                </c:pt>
                <c:pt idx="11">
                  <c:v>13</c:v>
                </c:pt>
                <c:pt idx="12">
                  <c:v>274</c:v>
                </c:pt>
              </c:numCache>
            </c:numRef>
          </c:val>
        </c:ser>
        <c:ser>
          <c:idx val="5"/>
          <c:order val="5"/>
          <c:spPr>
            <a:solidFill>
              <a:schemeClr val="accent6"/>
            </a:solidFill>
            <a:ln>
              <a:noFill/>
            </a:ln>
            <a:effectLst/>
          </c:spPr>
          <c:invertIfNegative val="0"/>
          <c:dLbls>
            <c:delete val="1"/>
          </c:dLbls>
          <c:val>
            <c:numRef>
              <c:f>[1.xlsx]workingnote!$F$1:$F$14</c:f>
              <c:numCache>
                <c:formatCode>General</c:formatCode>
                <c:ptCount val="14"/>
                <c:pt idx="0">
                  <c:v>0</c:v>
                </c:pt>
                <c:pt idx="1">
                  <c:v>151</c:v>
                </c:pt>
                <c:pt idx="2">
                  <c:v>144</c:v>
                </c:pt>
                <c:pt idx="3">
                  <c:v>154</c:v>
                </c:pt>
                <c:pt idx="4">
                  <c:v>1533</c:v>
                </c:pt>
                <c:pt idx="5">
                  <c:v>157</c:v>
                </c:pt>
                <c:pt idx="6">
                  <c:v>154</c:v>
                </c:pt>
                <c:pt idx="7">
                  <c:v>148</c:v>
                </c:pt>
                <c:pt idx="8">
                  <c:v>157</c:v>
                </c:pt>
                <c:pt idx="9">
                  <c:v>167</c:v>
                </c:pt>
                <c:pt idx="10">
                  <c:v>150</c:v>
                </c:pt>
                <c:pt idx="11">
                  <c:v>151</c:v>
                </c:pt>
                <c:pt idx="12">
                  <c:v>3066</c:v>
                </c:pt>
              </c:numCache>
            </c:numRef>
          </c:val>
        </c:ser>
        <c:ser>
          <c:idx val="6"/>
          <c:order val="6"/>
          <c:spPr>
            <a:solidFill>
              <a:schemeClr val="accent1">
                <a:lumMod val="60000"/>
              </a:schemeClr>
            </a:solidFill>
            <a:ln>
              <a:noFill/>
            </a:ln>
            <a:effectLst/>
          </c:spPr>
          <c:invertIfNegative val="0"/>
          <c:dLbls>
            <c:delete val="1"/>
          </c:dLbls>
          <c:val>
            <c:numRef>
              <c:f>[1.xlsx]workingnote!$G$1:$G$14</c:f>
              <c:numCache>
                <c:formatCode>General</c:formatCode>
                <c:ptCount val="14"/>
              </c:numCache>
            </c:numRef>
          </c:val>
        </c:ser>
        <c:ser>
          <c:idx val="7"/>
          <c:order val="7"/>
          <c:spPr>
            <a:solidFill>
              <a:schemeClr val="accent2">
                <a:lumMod val="60000"/>
              </a:schemeClr>
            </a:solidFill>
            <a:ln>
              <a:noFill/>
            </a:ln>
            <a:effectLst/>
          </c:spPr>
          <c:invertIfNegative val="0"/>
          <c:dLbls>
            <c:delete val="1"/>
          </c:dLbls>
          <c:val>
            <c:numRef>
              <c:f>[1.xlsx]workingnote!$H$1:$H$14</c:f>
              <c:numCache>
                <c:formatCode>General</c:formatCode>
                <c:ptCount val="14"/>
              </c:numCache>
            </c:numRef>
          </c:val>
        </c:ser>
        <c:dLbls>
          <c:showLegendKey val="0"/>
          <c:showVal val="0"/>
          <c:showCatName val="0"/>
          <c:showSerName val="0"/>
          <c:showPercent val="0"/>
          <c:showBubbleSize val="0"/>
        </c:dLbls>
        <c:gapWidth val="246"/>
        <c:overlap val="-28"/>
        <c:axId val="999459678"/>
        <c:axId val="339386311"/>
      </c:barChart>
      <c:catAx>
        <c:axId val="99945967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9386311"/>
        <c:crosses val="autoZero"/>
        <c:auto val="1"/>
        <c:lblAlgn val="ctr"/>
        <c:lblOffset val="100"/>
        <c:noMultiLvlLbl val="0"/>
      </c:catAx>
      <c:valAx>
        <c:axId val="33938631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99459678"/>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104852" y="2959221"/>
            <a:ext cx="6788726" cy="193802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SATHISH KUMAR R</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AME: 312220057</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1"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Table 1"/>
          <p:cNvGraphicFramePr/>
          <p:nvPr/>
        </p:nvGraphicFramePr>
        <p:xfrm>
          <a:off x="3095625" y="1704023"/>
          <a:ext cx="6000750" cy="288988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4" name="Table 3"/>
          <p:cNvGraphicFramePr/>
          <p:nvPr/>
        </p:nvGraphicFramePr>
        <p:xfrm>
          <a:off x="3095625" y="1481138"/>
          <a:ext cx="6000750" cy="3895725"/>
        </p:xfrm>
        <a:graphic>
          <a:graphicData uri="http://schemas.openxmlformats.org/drawingml/2006/table">
            <a:tbl>
              <a:tblPr/>
              <a:tblGrid>
                <a:gridCol w="1200150"/>
                <a:gridCol w="600075"/>
                <a:gridCol w="600075"/>
                <a:gridCol w="600075"/>
                <a:gridCol w="600075"/>
                <a:gridCol w="600075"/>
                <a:gridCol w="600075"/>
                <a:gridCol w="600075"/>
                <a:gridCol w="600075"/>
              </a:tblGrid>
              <a:tr h="190500">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7" name="Table 6"/>
          <p:cNvGraphicFramePr/>
          <p:nvPr/>
        </p:nvGraphicFramePr>
        <p:xfrm>
          <a:off x="2495550" y="1481138"/>
          <a:ext cx="7200900" cy="3238500"/>
        </p:xfrm>
        <a:graphic>
          <a:graphicData uri="http://schemas.openxmlformats.org/drawingml/2006/table">
            <a:tbl>
              <a:tblPr/>
              <a:tblGrid>
                <a:gridCol w="1200150"/>
                <a:gridCol w="600075"/>
                <a:gridCol w="600075"/>
                <a:gridCol w="600075"/>
                <a:gridCol w="600075"/>
                <a:gridCol w="600075"/>
                <a:gridCol w="600075"/>
                <a:gridCol w="600075"/>
                <a:gridCol w="600075"/>
                <a:gridCol w="600075"/>
                <a:gridCol w="600075"/>
              </a:tblGrid>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8351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288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190500">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bl>
          </a:graphicData>
        </a:graphic>
      </p:graphicFrame>
      <p:graphicFrame>
        <p:nvGraphicFramePr>
          <p:cNvPr id="12" name="Chart 11"/>
          <p:cNvGraphicFramePr/>
          <p:nvPr/>
        </p:nvGraphicFramePr>
        <p:xfrm>
          <a:off x="1968500" y="2591435"/>
          <a:ext cx="7106920" cy="32283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1"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1"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3"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1"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2"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endParaRPr lang="en-US" altLang="zh-CN" sz="1800" b="0" i="0" u="none" strike="noStrike" kern="0" cap="none" spc="0" baseline="0" dirty="0">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endPar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endPar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4392</Words>
  <Application>WPS Presentation</Application>
  <PresentationFormat>Widescreen</PresentationFormat>
  <Paragraphs>159</Paragraphs>
  <Slides>12</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Droid Sans</vt:lpstr>
      <vt:lpstr>Segoe Print</vt:lpstr>
      <vt:lpstr>Trebuchet MS</vt:lpstr>
      <vt:lpstr>Calibri</vt:lpstr>
      <vt:lpstr>等线</vt:lpstr>
      <vt:lpstr>Times New Roman</vt:lpstr>
      <vt:lpstr>Roboto</vt:lpstr>
      <vt:lpstr>Lucida Sans</vt:lpstr>
      <vt:lpstr>Calibri</vt:lpstr>
      <vt:lpstr>Microsoft YaHei</vt:lpstr>
      <vt:lpstr>Arial Unicode MS</vt:lpstr>
      <vt:lpstr>Lucida Sans Unicode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演示文稿</vt:lpstr>
      <vt:lpstr>THE "WOW" IN OUR SOLUTION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ELCOT</cp:lastModifiedBy>
  <cp:revision>55</cp:revision>
  <dcterms:created xsi:type="dcterms:W3CDTF">2024-09-30T16:54:00Z</dcterms:created>
  <dcterms:modified xsi:type="dcterms:W3CDTF">2024-09-30T18:55:51Z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9A5D59851EF1483CBE8C140E4DDD7D0F_13</vt:lpwstr>
  </property>
  <property fmtid="{D5CDD505-2E9C-101B-9397-08002B2CF9AE}" pid="3" name="KSOProductBuildVer">
    <vt:lpwstr>1033-12.2.0.18283</vt:lpwstr>
  </property>
</Properties>
</file>