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chemeClr val="accent5"/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5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0662C-0E42-C7DD-C2CE-975C6FD39F55}"/>
              </a:ext>
            </a:extLst>
          </p:cNvPr>
          <p:cNvSpPr txBox="1"/>
          <p:nvPr/>
        </p:nvSpPr>
        <p:spPr>
          <a:xfrm>
            <a:off x="512795" y="1931343"/>
            <a:ext cx="108406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NAME:</a:t>
            </a:r>
            <a:r>
              <a:rPr lang="en-US" sz="2800" b="1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chemeClr val="accent5"/>
                </a:solidFill>
              </a:rPr>
              <a:t>S</a:t>
            </a:r>
            <a:r>
              <a:rPr lang="en-GB" sz="2800" b="1" dirty="0">
                <a:solidFill>
                  <a:schemeClr val="accent5"/>
                </a:solidFill>
              </a:rPr>
              <a:t>athish S</a:t>
            </a:r>
            <a:endParaRPr lang="en-US" sz="2800" b="1" dirty="0">
              <a:solidFill>
                <a:schemeClr val="accent5"/>
              </a:solidFill>
            </a:endParaRP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REGISTER NO: </a:t>
            </a:r>
            <a:r>
              <a:rPr lang="en-US" sz="2800" b="1" dirty="0">
                <a:solidFill>
                  <a:schemeClr val="accent5"/>
                </a:solidFill>
              </a:rPr>
              <a:t>4222003</a:t>
            </a:r>
            <a:r>
              <a:rPr lang="en-GB" sz="2800" b="1" dirty="0">
                <a:solidFill>
                  <a:schemeClr val="accent5"/>
                </a:solidFill>
              </a:rPr>
              <a:t>70</a:t>
            </a:r>
            <a:endParaRPr lang="en-US" sz="2800" b="1" dirty="0">
              <a:solidFill>
                <a:schemeClr val="accent5"/>
              </a:solidFill>
            </a:endParaRP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NM ID: </a:t>
            </a:r>
            <a:r>
              <a:rPr lang="en-GB" sz="2800" b="1" dirty="0">
                <a:solidFill>
                  <a:schemeClr val="accent5"/>
                </a:solidFill>
              </a:rPr>
              <a:t>538F87AC2A6500A9DE14773CBF229356</a:t>
            </a:r>
            <a:endParaRPr lang="en-US" sz="2800" b="1" dirty="0">
              <a:solidFill>
                <a:schemeClr val="accent5"/>
              </a:solidFill>
            </a:endParaRP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DEPARTMENT: </a:t>
            </a:r>
            <a:r>
              <a:rPr lang="en-US" sz="2800" b="1" dirty="0" err="1">
                <a:solidFill>
                  <a:schemeClr val="accent5"/>
                </a:solidFill>
              </a:rPr>
              <a:t>B.Com</a:t>
            </a:r>
            <a:r>
              <a:rPr lang="en-US" sz="2800" b="1" dirty="0">
                <a:solidFill>
                  <a:schemeClr val="accent5"/>
                </a:solidFill>
              </a:rPr>
              <a:t> ISM (Information  System Management)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COLLEGE: </a:t>
            </a:r>
            <a:r>
              <a:rPr lang="en-US" sz="2800" b="1" dirty="0" err="1">
                <a:solidFill>
                  <a:schemeClr val="accent5"/>
                </a:solidFill>
              </a:rPr>
              <a:t>Agurchand</a:t>
            </a:r>
            <a:r>
              <a:rPr lang="en-US" sz="2800" b="1" dirty="0">
                <a:solidFill>
                  <a:schemeClr val="accent5"/>
                </a:solidFill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</a:rPr>
              <a:t>Manmull</a:t>
            </a:r>
            <a:r>
              <a:rPr lang="en-US" sz="2800" b="1" dirty="0">
                <a:solidFill>
                  <a:schemeClr val="accent5"/>
                </a:solidFill>
              </a:rPr>
              <a:t> Jain College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37C66-1A39-EF4A-08C9-CA8215BDB127}"/>
              </a:ext>
            </a:extLst>
          </p:cNvPr>
          <p:cNvSpPr txBox="1"/>
          <p:nvPr/>
        </p:nvSpPr>
        <p:spPr>
          <a:xfrm>
            <a:off x="739775" y="1659285"/>
            <a:ext cx="7371434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The modelling in this employee performance analysis project includes the following:</a:t>
            </a:r>
          </a:p>
          <a:p>
            <a:endParaRPr lang="en-US" sz="2800" b="1" dirty="0"/>
          </a:p>
          <a:p>
            <a:r>
              <a:rPr lang="en-US" sz="2800" b="1" dirty="0"/>
              <a:t>1.Data collection</a:t>
            </a:r>
          </a:p>
          <a:p>
            <a:r>
              <a:rPr lang="en-US" sz="2800" b="1" dirty="0"/>
              <a:t>2.Data cleaning</a:t>
            </a:r>
          </a:p>
          <a:p>
            <a:r>
              <a:rPr lang="en-US" sz="2800" b="1" dirty="0"/>
              <a:t>3.Results</a:t>
            </a:r>
          </a:p>
          <a:p>
            <a:r>
              <a:rPr lang="en-US" sz="2800" b="1" dirty="0"/>
              <a:t>4.Pivot table</a:t>
            </a:r>
          </a:p>
          <a:p>
            <a:r>
              <a:rPr lang="en-US" sz="2800" b="1" dirty="0"/>
              <a:t>5.Chart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accent5"/>
                </a:solidFill>
              </a:rPr>
              <a:t>R</a:t>
            </a:r>
            <a:r>
              <a:rPr spc="-40" dirty="0">
                <a:solidFill>
                  <a:schemeClr val="accent5"/>
                </a:solidFill>
              </a:rPr>
              <a:t>E</a:t>
            </a:r>
            <a:r>
              <a:rPr spc="15" dirty="0">
                <a:solidFill>
                  <a:schemeClr val="accent5"/>
                </a:solidFill>
              </a:rPr>
              <a:t>S</a:t>
            </a:r>
            <a:r>
              <a:rPr spc="-30" dirty="0">
                <a:solidFill>
                  <a:schemeClr val="accent5"/>
                </a:solidFill>
              </a:rPr>
              <a:t>U</a:t>
            </a:r>
            <a:r>
              <a:rPr spc="-405" dirty="0">
                <a:solidFill>
                  <a:schemeClr val="accent5"/>
                </a:solidFill>
              </a:rPr>
              <a:t>L</a:t>
            </a:r>
            <a:r>
              <a:rPr dirty="0">
                <a:solidFill>
                  <a:schemeClr val="accent5"/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17F0CD-96E3-56A4-7C01-8F699731F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83" y="1107268"/>
            <a:ext cx="6774657" cy="46434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D2231-8710-5BCE-F3A3-324D698978A9}"/>
              </a:ext>
            </a:extLst>
          </p:cNvPr>
          <p:cNvSpPr txBox="1"/>
          <p:nvPr/>
        </p:nvSpPr>
        <p:spPr>
          <a:xfrm>
            <a:off x="755331" y="1708075"/>
            <a:ext cx="78141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1.The conclusion is the employee data analysis reveals the key insights in workforce performance and areas needed for improvement. </a:t>
            </a:r>
          </a:p>
          <a:p>
            <a:endParaRPr lang="en-US" sz="2800" b="1" dirty="0"/>
          </a:p>
          <a:p>
            <a:r>
              <a:rPr lang="en-US" sz="2800" b="1" dirty="0"/>
              <a:t>2.The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accent5"/>
                </a:solidFill>
              </a:rPr>
              <a:t>PROJECT</a:t>
            </a:r>
            <a:r>
              <a:rPr sz="4250" spc="-85" dirty="0">
                <a:solidFill>
                  <a:schemeClr val="accent5"/>
                </a:solidFill>
              </a:rPr>
              <a:t> </a:t>
            </a:r>
            <a:r>
              <a:rPr sz="4250" spc="25" dirty="0">
                <a:solidFill>
                  <a:schemeClr val="accent5"/>
                </a:solidFill>
              </a:rPr>
              <a:t>TITLE</a:t>
            </a:r>
            <a:endParaRPr sz="4250">
              <a:solidFill>
                <a:schemeClr val="accent5"/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5"/>
                </a:solidFill>
              </a:rPr>
              <a:t>A</a:t>
            </a:r>
            <a:r>
              <a:rPr spc="-5" dirty="0">
                <a:solidFill>
                  <a:schemeClr val="accent5"/>
                </a:solidFill>
              </a:rPr>
              <a:t>G</a:t>
            </a:r>
            <a:r>
              <a:rPr spc="-35" dirty="0">
                <a:solidFill>
                  <a:schemeClr val="accent5"/>
                </a:solidFill>
              </a:rPr>
              <a:t>E</a:t>
            </a:r>
            <a:r>
              <a:rPr spc="15" dirty="0">
                <a:solidFill>
                  <a:schemeClr val="accent5"/>
                </a:solidFill>
              </a:rPr>
              <a:t>N</a:t>
            </a:r>
            <a:r>
              <a:rPr dirty="0">
                <a:solidFill>
                  <a:schemeClr val="accent5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76692" y="274627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accent5"/>
                </a:solidFill>
              </a:rPr>
              <a:t>P</a:t>
            </a:r>
            <a:r>
              <a:rPr sz="4250" spc="15" dirty="0">
                <a:solidFill>
                  <a:schemeClr val="accent5"/>
                </a:solidFill>
              </a:rPr>
              <a:t>ROB</a:t>
            </a:r>
            <a:r>
              <a:rPr sz="4250" spc="55" dirty="0">
                <a:solidFill>
                  <a:schemeClr val="accent5"/>
                </a:solidFill>
              </a:rPr>
              <a:t>L</a:t>
            </a:r>
            <a:r>
              <a:rPr sz="4250" spc="-20" dirty="0">
                <a:solidFill>
                  <a:schemeClr val="accent5"/>
                </a:solidFill>
              </a:rPr>
              <a:t>E</a:t>
            </a:r>
            <a:r>
              <a:rPr sz="4250" spc="20" dirty="0">
                <a:solidFill>
                  <a:schemeClr val="accent5"/>
                </a:solidFill>
              </a:rPr>
              <a:t>M</a:t>
            </a:r>
            <a:r>
              <a:rPr sz="4250" dirty="0">
                <a:solidFill>
                  <a:schemeClr val="accent5"/>
                </a:solidFill>
              </a:rPr>
              <a:t>	</a:t>
            </a:r>
            <a:r>
              <a:rPr sz="4250" spc="10" dirty="0">
                <a:solidFill>
                  <a:schemeClr val="accent5"/>
                </a:solidFill>
              </a:rPr>
              <a:t>S</a:t>
            </a:r>
            <a:r>
              <a:rPr sz="4250" spc="-370" dirty="0">
                <a:solidFill>
                  <a:schemeClr val="accent5"/>
                </a:solidFill>
              </a:rPr>
              <a:t>T</a:t>
            </a:r>
            <a:r>
              <a:rPr sz="4250" spc="-375" dirty="0">
                <a:solidFill>
                  <a:schemeClr val="accent5"/>
                </a:solidFill>
              </a:rPr>
              <a:t>A</a:t>
            </a:r>
            <a:r>
              <a:rPr sz="4250" spc="15" dirty="0">
                <a:solidFill>
                  <a:schemeClr val="accent5"/>
                </a:solidFill>
              </a:rPr>
              <a:t>T</a:t>
            </a:r>
            <a:r>
              <a:rPr sz="4250" spc="-10" dirty="0">
                <a:solidFill>
                  <a:schemeClr val="accent5"/>
                </a:solidFill>
              </a:rPr>
              <a:t>E</a:t>
            </a:r>
            <a:r>
              <a:rPr sz="4250" spc="-20" dirty="0">
                <a:solidFill>
                  <a:schemeClr val="accent5"/>
                </a:solidFill>
              </a:rPr>
              <a:t>ME</a:t>
            </a:r>
            <a:r>
              <a:rPr sz="4250" spc="10" dirty="0">
                <a:solidFill>
                  <a:schemeClr val="accent5"/>
                </a:solidFill>
              </a:rPr>
              <a:t>NT</a:t>
            </a:r>
            <a:endParaRPr sz="4250">
              <a:solidFill>
                <a:schemeClr val="accent5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87533-980A-950B-7E54-37AF69A3B9AD}"/>
              </a:ext>
            </a:extLst>
          </p:cNvPr>
          <p:cNvSpPr txBox="1"/>
          <p:nvPr/>
        </p:nvSpPr>
        <p:spPr>
          <a:xfrm>
            <a:off x="464535" y="1838331"/>
            <a:ext cx="89194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1.Employee performance is defined as how well a person executes their job duties and responsibilities. The companies assess their employees performance on an annual or quarterly basis to define certain areas.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E13B8-49D2-C791-BF1E-7CC9B79B256F}"/>
              </a:ext>
            </a:extLst>
          </p:cNvPr>
          <p:cNvSpPr txBox="1"/>
          <p:nvPr/>
        </p:nvSpPr>
        <p:spPr>
          <a:xfrm>
            <a:off x="464535" y="4299807"/>
            <a:ext cx="8305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2.The Dataset overview of an employee, contains the information about employees in a company.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accent5"/>
                </a:solidFill>
              </a:rPr>
              <a:t>PROJECT	</a:t>
            </a:r>
            <a:r>
              <a:rPr sz="4250" spc="-20" dirty="0">
                <a:solidFill>
                  <a:schemeClr val="accent5"/>
                </a:solidFill>
              </a:rPr>
              <a:t>OVERVIEW</a:t>
            </a:r>
            <a:endParaRPr sz="4250">
              <a:solidFill>
                <a:schemeClr val="accent5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14642" y="2333624"/>
            <a:ext cx="79007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accent5"/>
                </a:solidFill>
              </a:rPr>
              <a:t>W</a:t>
            </a:r>
            <a:r>
              <a:rPr sz="3200" spc="-20" dirty="0">
                <a:solidFill>
                  <a:schemeClr val="accent5"/>
                </a:solidFill>
              </a:rPr>
              <a:t>H</a:t>
            </a:r>
            <a:r>
              <a:rPr sz="3200" spc="20" dirty="0">
                <a:solidFill>
                  <a:schemeClr val="accent5"/>
                </a:solidFill>
              </a:rPr>
              <a:t>O</a:t>
            </a:r>
            <a:r>
              <a:rPr sz="3200" spc="-235" dirty="0">
                <a:solidFill>
                  <a:schemeClr val="accent5"/>
                </a:solidFill>
              </a:rPr>
              <a:t> </a:t>
            </a:r>
            <a:r>
              <a:rPr sz="3200" spc="-10" dirty="0">
                <a:solidFill>
                  <a:schemeClr val="accent5"/>
                </a:solidFill>
              </a:rPr>
              <a:t>AR</a:t>
            </a:r>
            <a:r>
              <a:rPr sz="3200" spc="15" dirty="0">
                <a:solidFill>
                  <a:schemeClr val="accent5"/>
                </a:solidFill>
              </a:rPr>
              <a:t>E</a:t>
            </a:r>
            <a:r>
              <a:rPr sz="3200" spc="-35" dirty="0">
                <a:solidFill>
                  <a:schemeClr val="accent5"/>
                </a:solidFill>
              </a:rPr>
              <a:t> </a:t>
            </a:r>
            <a:r>
              <a:rPr sz="3200" spc="-10" dirty="0">
                <a:solidFill>
                  <a:schemeClr val="accent5"/>
                </a:solidFill>
              </a:rPr>
              <a:t>T</a:t>
            </a:r>
            <a:r>
              <a:rPr sz="3200" spc="-15" dirty="0">
                <a:solidFill>
                  <a:schemeClr val="accent5"/>
                </a:solidFill>
              </a:rPr>
              <a:t>H</a:t>
            </a:r>
            <a:r>
              <a:rPr sz="3200" spc="15" dirty="0">
                <a:solidFill>
                  <a:schemeClr val="accent5"/>
                </a:solidFill>
              </a:rPr>
              <a:t>E</a:t>
            </a:r>
            <a:r>
              <a:rPr sz="3200" spc="-35" dirty="0">
                <a:solidFill>
                  <a:schemeClr val="accent5"/>
                </a:solidFill>
              </a:rPr>
              <a:t> </a:t>
            </a:r>
            <a:r>
              <a:rPr sz="3200" spc="-20" dirty="0">
                <a:solidFill>
                  <a:schemeClr val="accent5"/>
                </a:solidFill>
              </a:rPr>
              <a:t>E</a:t>
            </a:r>
            <a:r>
              <a:rPr sz="3200" spc="30" dirty="0">
                <a:solidFill>
                  <a:schemeClr val="accent5"/>
                </a:solidFill>
              </a:rPr>
              <a:t>N</a:t>
            </a:r>
            <a:r>
              <a:rPr sz="3200" spc="15" dirty="0">
                <a:solidFill>
                  <a:schemeClr val="accent5"/>
                </a:solidFill>
              </a:rPr>
              <a:t>D</a:t>
            </a:r>
            <a:r>
              <a:rPr sz="3200" spc="-45" dirty="0">
                <a:solidFill>
                  <a:schemeClr val="accent5"/>
                </a:solidFill>
              </a:rPr>
              <a:t> </a:t>
            </a:r>
            <a:r>
              <a:rPr sz="3200" dirty="0">
                <a:solidFill>
                  <a:schemeClr val="accent5"/>
                </a:solidFill>
              </a:rPr>
              <a:t>U</a:t>
            </a:r>
            <a:r>
              <a:rPr sz="3200" spc="10" dirty="0">
                <a:solidFill>
                  <a:schemeClr val="accent5"/>
                </a:solidFill>
              </a:rPr>
              <a:t>S</a:t>
            </a:r>
            <a:r>
              <a:rPr sz="3200" spc="-25" dirty="0">
                <a:solidFill>
                  <a:schemeClr val="accent5"/>
                </a:solidFill>
              </a:rPr>
              <a:t>E</a:t>
            </a:r>
            <a:r>
              <a:rPr sz="3200" spc="-10" dirty="0">
                <a:solidFill>
                  <a:schemeClr val="accent5"/>
                </a:solidFill>
              </a:rPr>
              <a:t>R</a:t>
            </a:r>
            <a:r>
              <a:rPr sz="3200" spc="5" dirty="0">
                <a:solidFill>
                  <a:schemeClr val="accent5"/>
                </a:solidFill>
              </a:rPr>
              <a:t>S?</a:t>
            </a:r>
            <a:endParaRPr sz="3200">
              <a:solidFill>
                <a:schemeClr val="accent5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D2A8F-E452-2219-4213-0DC6C503BDA1}"/>
              </a:ext>
            </a:extLst>
          </p:cNvPr>
          <p:cNvSpPr txBox="1"/>
          <p:nvPr/>
        </p:nvSpPr>
        <p:spPr>
          <a:xfrm>
            <a:off x="910325" y="2228671"/>
            <a:ext cx="76102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The end users in employee performance analysis include:</a:t>
            </a:r>
          </a:p>
          <a:p>
            <a:endParaRPr lang="en-US" sz="2400" b="1" dirty="0"/>
          </a:p>
          <a:p>
            <a:r>
              <a:rPr lang="en-US" sz="2400" b="1" dirty="0"/>
              <a:t>	1. Human Resource management professionals.</a:t>
            </a:r>
          </a:p>
          <a:p>
            <a:endParaRPr lang="en-US" sz="2400" b="1" dirty="0"/>
          </a:p>
          <a:p>
            <a:r>
              <a:rPr lang="en-US" sz="2400" b="1" dirty="0"/>
              <a:t>	2. Data Analysts.</a:t>
            </a:r>
          </a:p>
          <a:p>
            <a:endParaRPr lang="en-US" sz="2400" b="1" dirty="0"/>
          </a:p>
          <a:p>
            <a:r>
              <a:rPr lang="en-US" sz="2400" b="1" dirty="0"/>
              <a:t>	3. Team Leaders.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47" y="2638493"/>
            <a:ext cx="2048028" cy="233583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5747" y="1316609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25" dirty="0">
                <a:solidFill>
                  <a:schemeClr val="accent5"/>
                </a:solidFill>
              </a:rPr>
              <a:t>U</a:t>
            </a:r>
            <a:r>
              <a:rPr sz="3600" dirty="0">
                <a:solidFill>
                  <a:schemeClr val="accent5"/>
                </a:solidFill>
              </a:rPr>
              <a:t>R</a:t>
            </a:r>
            <a:r>
              <a:rPr sz="3600" spc="5" dirty="0">
                <a:solidFill>
                  <a:schemeClr val="accent5"/>
                </a:solidFill>
              </a:rPr>
              <a:t> </a:t>
            </a:r>
            <a:r>
              <a:rPr sz="3600" spc="25" dirty="0">
                <a:solidFill>
                  <a:schemeClr val="accent5"/>
                </a:solidFill>
              </a:rPr>
              <a:t>S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25" dirty="0">
                <a:solidFill>
                  <a:schemeClr val="accent5"/>
                </a:solidFill>
              </a:rPr>
              <a:t>LU</a:t>
            </a:r>
            <a:r>
              <a:rPr sz="3600" spc="-35" dirty="0">
                <a:solidFill>
                  <a:schemeClr val="accent5"/>
                </a:solidFill>
              </a:rPr>
              <a:t>T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dirty="0">
                <a:solidFill>
                  <a:schemeClr val="accent5"/>
                </a:solidFill>
              </a:rPr>
              <a:t>N</a:t>
            </a:r>
            <a:r>
              <a:rPr sz="3600" spc="-345" dirty="0">
                <a:solidFill>
                  <a:schemeClr val="accent5"/>
                </a:solidFill>
              </a:rPr>
              <a:t> </a:t>
            </a:r>
            <a:r>
              <a:rPr sz="3600" spc="-35" dirty="0">
                <a:solidFill>
                  <a:schemeClr val="accent5"/>
                </a:solidFill>
              </a:rPr>
              <a:t>A</a:t>
            </a:r>
            <a:r>
              <a:rPr sz="3600" spc="-5" dirty="0">
                <a:solidFill>
                  <a:schemeClr val="accent5"/>
                </a:solidFill>
              </a:rPr>
              <a:t>N</a:t>
            </a:r>
            <a:r>
              <a:rPr sz="3600" dirty="0">
                <a:solidFill>
                  <a:schemeClr val="accent5"/>
                </a:solidFill>
              </a:rPr>
              <a:t>D</a:t>
            </a:r>
            <a:r>
              <a:rPr sz="3600" spc="35" dirty="0">
                <a:solidFill>
                  <a:schemeClr val="accent5"/>
                </a:solidFill>
              </a:rPr>
              <a:t> 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-35" dirty="0">
                <a:solidFill>
                  <a:schemeClr val="accent5"/>
                </a:solidFill>
              </a:rPr>
              <a:t>T</a:t>
            </a:r>
            <a:r>
              <a:rPr sz="3600" dirty="0">
                <a:solidFill>
                  <a:schemeClr val="accent5"/>
                </a:solidFill>
              </a:rPr>
              <a:t>S</a:t>
            </a:r>
            <a:r>
              <a:rPr sz="3600" spc="60" dirty="0">
                <a:solidFill>
                  <a:schemeClr val="accent5"/>
                </a:solidFill>
              </a:rPr>
              <a:t> </a:t>
            </a:r>
            <a:r>
              <a:rPr sz="3600" spc="-295" dirty="0">
                <a:solidFill>
                  <a:schemeClr val="accent5"/>
                </a:solidFill>
              </a:rPr>
              <a:t>V</a:t>
            </a:r>
            <a:r>
              <a:rPr sz="3600" spc="-35" dirty="0">
                <a:solidFill>
                  <a:schemeClr val="accent5"/>
                </a:solidFill>
              </a:rPr>
              <a:t>A</a:t>
            </a:r>
            <a:r>
              <a:rPr sz="3600" spc="25" dirty="0">
                <a:solidFill>
                  <a:schemeClr val="accent5"/>
                </a:solidFill>
              </a:rPr>
              <a:t>LU</a:t>
            </a:r>
            <a:r>
              <a:rPr sz="3600" dirty="0">
                <a:solidFill>
                  <a:schemeClr val="accent5"/>
                </a:solidFill>
              </a:rPr>
              <a:t>E</a:t>
            </a:r>
            <a:r>
              <a:rPr sz="3600" spc="-65" dirty="0">
                <a:solidFill>
                  <a:schemeClr val="accent5"/>
                </a:solidFill>
              </a:rPr>
              <a:t> </a:t>
            </a:r>
            <a:r>
              <a:rPr sz="3600" spc="-15" dirty="0">
                <a:solidFill>
                  <a:schemeClr val="accent5"/>
                </a:solidFill>
              </a:rPr>
              <a:t>P</a:t>
            </a:r>
            <a:r>
              <a:rPr sz="3600" spc="-30" dirty="0">
                <a:solidFill>
                  <a:schemeClr val="accent5"/>
                </a:solidFill>
              </a:rPr>
              <a:t>R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-15" dirty="0">
                <a:solidFill>
                  <a:schemeClr val="accent5"/>
                </a:solidFill>
              </a:rPr>
              <a:t>P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25" dirty="0">
                <a:solidFill>
                  <a:schemeClr val="accent5"/>
                </a:solidFill>
              </a:rPr>
              <a:t>S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-35" dirty="0">
                <a:solidFill>
                  <a:schemeClr val="accent5"/>
                </a:solidFill>
              </a:rPr>
              <a:t>T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dirty="0">
                <a:solidFill>
                  <a:schemeClr val="accent5"/>
                </a:solidFill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DC2A8-A66C-3D04-9BB5-26AACC405690}"/>
              </a:ext>
            </a:extLst>
          </p:cNvPr>
          <p:cNvSpPr txBox="1"/>
          <p:nvPr/>
        </p:nvSpPr>
        <p:spPr>
          <a:xfrm>
            <a:off x="3043925" y="2836914"/>
            <a:ext cx="70938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1.Filtering- purpose to fill the missing values.</a:t>
            </a:r>
          </a:p>
          <a:p>
            <a:endParaRPr lang="en-US" sz="2400" b="1" dirty="0"/>
          </a:p>
          <a:p>
            <a:r>
              <a:rPr lang="en-US" sz="2400" b="1" dirty="0"/>
              <a:t>2.Conditional formatting- blank values.</a:t>
            </a:r>
          </a:p>
          <a:p>
            <a:endParaRPr lang="en-US" sz="2400" b="1" dirty="0"/>
          </a:p>
          <a:p>
            <a:r>
              <a:rPr lang="en-US" sz="2400" b="1" dirty="0"/>
              <a:t>3.Using- Pivot table and chart.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94817-22B6-8D45-55ED-700A4AB3D638}"/>
              </a:ext>
            </a:extLst>
          </p:cNvPr>
          <p:cNvSpPr txBox="1"/>
          <p:nvPr/>
        </p:nvSpPr>
        <p:spPr>
          <a:xfrm>
            <a:off x="755332" y="1312575"/>
            <a:ext cx="6298263" cy="52629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400" b="1" dirty="0"/>
              <a:t>Employee data set-</a:t>
            </a:r>
            <a:r>
              <a:rPr lang="en-US" sz="2400" b="1" dirty="0" err="1"/>
              <a:t>Kaggle</a:t>
            </a:r>
            <a:endParaRPr lang="en-US" sz="2400" b="1" dirty="0"/>
          </a:p>
          <a:p>
            <a:r>
              <a:rPr lang="en-US" sz="2400" b="1" dirty="0"/>
              <a:t>There are 26 features. The important ten features are;</a:t>
            </a:r>
          </a:p>
          <a:p>
            <a:endParaRPr lang="en-US" sz="2400" b="1" dirty="0"/>
          </a:p>
          <a:p>
            <a:r>
              <a:rPr lang="en-US" sz="2400" b="1" dirty="0"/>
              <a:t>1.Employment ID</a:t>
            </a:r>
          </a:p>
          <a:p>
            <a:r>
              <a:rPr lang="en-US" sz="2400" b="1" dirty="0"/>
              <a:t>2.First name</a:t>
            </a:r>
          </a:p>
          <a:p>
            <a:r>
              <a:rPr lang="en-US" sz="2400" b="1" dirty="0"/>
              <a:t>3.Last name</a:t>
            </a:r>
          </a:p>
          <a:p>
            <a:r>
              <a:rPr lang="en-US" sz="2400" b="1" dirty="0"/>
              <a:t>4.Gender</a:t>
            </a:r>
          </a:p>
          <a:p>
            <a:r>
              <a:rPr lang="en-US" sz="2400" b="1" dirty="0"/>
              <a:t>5.Employee status</a:t>
            </a:r>
          </a:p>
          <a:p>
            <a:r>
              <a:rPr lang="en-US" sz="2400" b="1" dirty="0"/>
              <a:t>6.Employee type</a:t>
            </a:r>
          </a:p>
          <a:p>
            <a:r>
              <a:rPr lang="en-US" sz="2400" b="1" dirty="0"/>
              <a:t>7.Employee classification</a:t>
            </a:r>
          </a:p>
          <a:p>
            <a:r>
              <a:rPr lang="en-US" sz="2400" b="1" dirty="0"/>
              <a:t>8.Performance score</a:t>
            </a:r>
          </a:p>
          <a:p>
            <a:r>
              <a:rPr lang="en-US" sz="2400" b="1" dirty="0"/>
              <a:t>9.Current employee ratings</a:t>
            </a:r>
          </a:p>
          <a:p>
            <a:r>
              <a:rPr lang="en-US" sz="2400" b="1" dirty="0"/>
              <a:t>10.Business units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140" y="3321466"/>
            <a:ext cx="2268223" cy="334364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accent5"/>
                </a:solidFill>
              </a:rPr>
              <a:t>THE</a:t>
            </a:r>
            <a:r>
              <a:rPr sz="4250" spc="20" dirty="0">
                <a:solidFill>
                  <a:schemeClr val="accent5"/>
                </a:solidFill>
              </a:rPr>
              <a:t> </a:t>
            </a:r>
            <a:r>
              <a:rPr lang="en-US" sz="4250" spc="20" dirty="0">
                <a:solidFill>
                  <a:schemeClr val="accent5"/>
                </a:solidFill>
              </a:rPr>
              <a:t>"</a:t>
            </a:r>
            <a:r>
              <a:rPr sz="4250" spc="10" dirty="0">
                <a:solidFill>
                  <a:schemeClr val="accent5"/>
                </a:solidFill>
              </a:rPr>
              <a:t>WOW</a:t>
            </a:r>
            <a:r>
              <a:rPr lang="en-US" sz="4250" spc="10" dirty="0">
                <a:solidFill>
                  <a:schemeClr val="accent5"/>
                </a:solidFill>
              </a:rPr>
              <a:t>"</a:t>
            </a:r>
            <a:r>
              <a:rPr sz="4250" spc="85" dirty="0">
                <a:solidFill>
                  <a:schemeClr val="accent5"/>
                </a:solidFill>
              </a:rPr>
              <a:t> </a:t>
            </a:r>
            <a:r>
              <a:rPr sz="4250" spc="10" dirty="0">
                <a:solidFill>
                  <a:schemeClr val="accent5"/>
                </a:solidFill>
              </a:rPr>
              <a:t>IN</a:t>
            </a:r>
            <a:r>
              <a:rPr sz="4250" spc="-5" dirty="0">
                <a:solidFill>
                  <a:schemeClr val="accent5"/>
                </a:solidFill>
              </a:rPr>
              <a:t> </a:t>
            </a:r>
            <a:r>
              <a:rPr sz="4250" spc="15" dirty="0">
                <a:solidFill>
                  <a:schemeClr val="accent5"/>
                </a:solidFill>
              </a:rPr>
              <a:t>OUR</a:t>
            </a:r>
            <a:r>
              <a:rPr sz="4250" spc="-10" dirty="0">
                <a:solidFill>
                  <a:schemeClr val="accent5"/>
                </a:solidFill>
              </a:rPr>
              <a:t> </a:t>
            </a:r>
            <a:r>
              <a:rPr sz="4250" spc="20" dirty="0">
                <a:solidFill>
                  <a:schemeClr val="accent5"/>
                </a:solidFill>
              </a:rPr>
              <a:t>SOLUTION</a:t>
            </a:r>
            <a:endParaRPr sz="4250" dirty="0">
              <a:solidFill>
                <a:schemeClr val="accent5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079911" y="2859422"/>
            <a:ext cx="636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jillasathish5141d@gmail.com</cp:lastModifiedBy>
  <cp:revision>17</cp:revision>
  <dcterms:created xsi:type="dcterms:W3CDTF">2024-03-29T15:07:22Z</dcterms:created>
  <dcterms:modified xsi:type="dcterms:W3CDTF">2024-09-27T07:31:23Z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