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71" r:id="rId3"/>
    <p:sldId id="258" r:id="rId4"/>
    <p:sldId id="259" r:id="rId5"/>
    <p:sldId id="260" r:id="rId6"/>
    <p:sldId id="261" r:id="rId7"/>
    <p:sldId id="262" r:id="rId8"/>
    <p:sldId id="283" r:id="rId9"/>
    <p:sldId id="284" r:id="rId10"/>
    <p:sldId id="263" r:id="rId11"/>
    <p:sldId id="264" r:id="rId12"/>
    <p:sldId id="265" r:id="rId13"/>
    <p:sldId id="266" r:id="rId14"/>
    <p:sldId id="267" r:id="rId15"/>
    <p:sldId id="268" r:id="rId16"/>
    <p:sldId id="269" r:id="rId17"/>
    <p:sldId id="270" r:id="rId18"/>
    <p:sldId id="275" r:id="rId19"/>
    <p:sldId id="272" r:id="rId20"/>
    <p:sldId id="273" r:id="rId21"/>
    <p:sldId id="274"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72F44-C5DA-282F-F8C1-CD0D5ED0E290}" v="1126" dt="2024-05-10T16:02:00.813"/>
    <p1510:client id="{9335A390-BCC1-AD4C-935C-5B9AD57CA123}" v="11" dt="2024-05-10T12:54:26.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27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69266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6436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0613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85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1474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13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31517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90536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690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5/10/2024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8050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5/10/2024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19682557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57" r:id="rId6"/>
    <p:sldLayoutId id="2147483753" r:id="rId7"/>
    <p:sldLayoutId id="2147483754" r:id="rId8"/>
    <p:sldLayoutId id="2147483755" r:id="rId9"/>
    <p:sldLayoutId id="2147483756" r:id="rId10"/>
    <p:sldLayoutId id="2147483758"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CC28F4EA-95B4-67C8-7701-9BF1DA608216}"/>
              </a:ext>
            </a:extLst>
          </p:cNvPr>
          <p:cNvPicPr>
            <a:picLocks noChangeAspect="1"/>
          </p:cNvPicPr>
          <p:nvPr/>
        </p:nvPicPr>
        <p:blipFill rotWithShape="1">
          <a:blip r:embed="rId2"/>
          <a:srcRect l="26725" r="2185" b="5"/>
          <a:stretch/>
        </p:blipFill>
        <p:spPr>
          <a:xfrm>
            <a:off x="1" y="10"/>
            <a:ext cx="6096000" cy="6857990"/>
          </a:xfrm>
          <a:prstGeom prst="rect">
            <a:avLst/>
          </a:prstGeom>
        </p:spPr>
      </p:pic>
      <p:sp>
        <p:nvSpPr>
          <p:cNvPr id="28" name="Rectangle 27">
            <a:extLst>
              <a:ext uri="{FF2B5EF4-FFF2-40B4-BE49-F238E27FC236}">
                <a16:creationId xmlns:a16="http://schemas.microsoft.com/office/drawing/2014/main" id="{228243FD-C3BF-6F32-16A5-833599384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220301"/>
            <a:ext cx="6096002" cy="363769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CE00B97D-57BF-1689-B0D9-0A243102C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3"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233056" y="2288754"/>
            <a:ext cx="3629891" cy="2283013"/>
          </a:xfrm>
        </p:spPr>
        <p:txBody>
          <a:bodyPr vert="horz" lIns="91440" tIns="45720" rIns="91440" bIns="45720" rtlCol="0" anchor="ctr">
            <a:normAutofit/>
          </a:bodyPr>
          <a:lstStyle/>
          <a:p>
            <a:pPr algn="ctr"/>
            <a:r>
              <a:rPr lang="en-US" b="1" kern="1200" cap="all" spc="600" baseline="0">
                <a:solidFill>
                  <a:schemeClr val="tx1"/>
                </a:solidFill>
                <a:latin typeface="+mj-lt"/>
                <a:ea typeface="+mj-ea"/>
                <a:cs typeface="+mj-cs"/>
              </a:rPr>
              <a:t>19CSE352</a:t>
            </a:r>
          </a:p>
        </p:txBody>
      </p:sp>
      <p:sp>
        <p:nvSpPr>
          <p:cNvPr id="3" name="Subtitle 2"/>
          <p:cNvSpPr>
            <a:spLocks noGrp="1"/>
          </p:cNvSpPr>
          <p:nvPr>
            <p:ph type="subTitle" idx="1"/>
          </p:nvPr>
        </p:nvSpPr>
        <p:spPr>
          <a:xfrm>
            <a:off x="7029447" y="762000"/>
            <a:ext cx="4219149" cy="5334000"/>
          </a:xfrm>
        </p:spPr>
        <p:txBody>
          <a:bodyPr vert="horz" lIns="91440" tIns="45720" rIns="91440" bIns="45720" rtlCol="0" anchor="ctr">
            <a:noAutofit/>
          </a:bodyPr>
          <a:lstStyle/>
          <a:p>
            <a:r>
              <a:rPr lang="en-US" sz="2400" b="1" dirty="0"/>
              <a:t>Business Analytics Group-2</a:t>
            </a:r>
          </a:p>
          <a:p>
            <a:endParaRPr lang="en-US" sz="2400" b="1" dirty="0"/>
          </a:p>
          <a:p>
            <a:r>
              <a:rPr lang="en-US" sz="2400" b="1" dirty="0"/>
              <a:t>Topic: </a:t>
            </a:r>
            <a:r>
              <a:rPr lang="en-US" sz="2400" dirty="0">
                <a:ea typeface="+mn-lt"/>
                <a:cs typeface="+mn-lt"/>
              </a:rPr>
              <a:t>Credit Card Scoring Recommendation System</a:t>
            </a:r>
            <a:r>
              <a:rPr lang="en-US" sz="2400" b="1" dirty="0">
                <a:solidFill>
                  <a:srgbClr val="000000"/>
                </a:solidFill>
                <a:latin typeface="Trade Gothic Next Light"/>
                <a:ea typeface="Cambria"/>
              </a:rPr>
              <a:t> </a:t>
            </a:r>
            <a:endParaRPr lang="en-US" sz="2400" b="1" dirty="0"/>
          </a:p>
          <a:p>
            <a:endParaRPr lang="en-US" sz="2000" b="1" dirty="0"/>
          </a:p>
          <a:p>
            <a:endParaRPr lang="en-US" sz="2000" b="1" dirty="0"/>
          </a:p>
          <a:p>
            <a:endParaRPr lang="en-US" sz="2000"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F346-08AA-06C3-4B03-D7CA6B00E0B2}"/>
              </a:ext>
            </a:extLst>
          </p:cNvPr>
          <p:cNvSpPr>
            <a:spLocks noGrp="1"/>
          </p:cNvSpPr>
          <p:nvPr>
            <p:ph type="title"/>
          </p:nvPr>
        </p:nvSpPr>
        <p:spPr>
          <a:xfrm>
            <a:off x="795262" y="-4762"/>
            <a:ext cx="10287000" cy="1147762"/>
          </a:xfrm>
        </p:spPr>
        <p:txBody>
          <a:bodyPr/>
          <a:lstStyle/>
          <a:p>
            <a:r>
              <a:rPr lang="en-US" dirty="0"/>
              <a:t>Association rule mining </a:t>
            </a:r>
          </a:p>
        </p:txBody>
      </p:sp>
      <p:sp>
        <p:nvSpPr>
          <p:cNvPr id="3" name="Content Placeholder 2">
            <a:extLst>
              <a:ext uri="{FF2B5EF4-FFF2-40B4-BE49-F238E27FC236}">
                <a16:creationId xmlns:a16="http://schemas.microsoft.com/office/drawing/2014/main" id="{E6550CE5-B6B3-50E7-D127-27B6D6D53D23}"/>
              </a:ext>
            </a:extLst>
          </p:cNvPr>
          <p:cNvSpPr>
            <a:spLocks noGrp="1"/>
          </p:cNvSpPr>
          <p:nvPr>
            <p:ph sz="half" idx="1"/>
          </p:nvPr>
        </p:nvSpPr>
        <p:spPr>
          <a:xfrm>
            <a:off x="529168" y="1257907"/>
            <a:ext cx="5575298" cy="5160960"/>
          </a:xfrm>
        </p:spPr>
        <p:txBody>
          <a:bodyPr vert="horz" lIns="91440" tIns="45720" rIns="91440" bIns="45720" rtlCol="0" anchor="t">
            <a:normAutofit fontScale="77500" lnSpcReduction="20000"/>
          </a:bodyPr>
          <a:lstStyle/>
          <a:p>
            <a:pPr marL="285750" indent="-285750" algn="just"/>
            <a:r>
              <a:rPr lang="en-US" dirty="0">
                <a:ea typeface="+mn-lt"/>
                <a:cs typeface="+mn-lt"/>
              </a:rPr>
              <a:t>Association rule mining is a technique used to discover interesting relationships or associations between variables in large datasets.</a:t>
            </a:r>
            <a:endParaRPr lang="en-US"/>
          </a:p>
          <a:p>
            <a:pPr marL="285750" indent="-285750" algn="just"/>
            <a:r>
              <a:rPr lang="en-US" dirty="0">
                <a:ea typeface="+mn-lt"/>
                <a:cs typeface="+mn-lt"/>
              </a:rPr>
              <a:t>It involves identifying frequent patterns or </a:t>
            </a:r>
            <a:r>
              <a:rPr lang="en-US" dirty="0" err="1">
                <a:ea typeface="+mn-lt"/>
                <a:cs typeface="+mn-lt"/>
              </a:rPr>
              <a:t>itemsets</a:t>
            </a:r>
            <a:r>
              <a:rPr lang="en-US" dirty="0">
                <a:ea typeface="+mn-lt"/>
                <a:cs typeface="+mn-lt"/>
              </a:rPr>
              <a:t> and generating rules that describe the relationships between items</a:t>
            </a:r>
          </a:p>
          <a:p>
            <a:pPr marL="0" indent="0" algn="just">
              <a:buNone/>
            </a:pPr>
            <a:r>
              <a:rPr lang="en-US" dirty="0">
                <a:ea typeface="+mn-lt"/>
                <a:cs typeface="+mn-lt"/>
              </a:rPr>
              <a:t>.</a:t>
            </a:r>
            <a:endParaRPr lang="en-US" dirty="0"/>
          </a:p>
          <a:p>
            <a:pPr marL="285750" indent="-285750" algn="just"/>
            <a:r>
              <a:rPr lang="en-US" b="1" u="sng" dirty="0">
                <a:ea typeface="+mn-lt"/>
                <a:cs typeface="+mn-lt"/>
              </a:rPr>
              <a:t>Example Association Rules and Insights</a:t>
            </a:r>
            <a:endParaRPr lang="en-US" b="1" u="sng" dirty="0"/>
          </a:p>
          <a:p>
            <a:pPr marL="285750" indent="-285750" algn="just"/>
            <a:r>
              <a:rPr lang="en-US" dirty="0">
                <a:ea typeface="+mn-lt"/>
                <a:cs typeface="+mn-lt"/>
              </a:rPr>
              <a:t>Showcase example association rules discovered from the dataset, such as "If a customer exhibits behavior X, they are likely to exhibit behavior Y."</a:t>
            </a:r>
            <a:endParaRPr lang="en-US" dirty="0"/>
          </a:p>
          <a:p>
            <a:pPr marL="285750" indent="-285750" algn="just"/>
            <a:r>
              <a:rPr lang="en-US" dirty="0">
                <a:ea typeface="+mn-lt"/>
                <a:cs typeface="+mn-lt"/>
              </a:rPr>
              <a:t>Insights into the discovered rules, highlighting interesting patterns and relationships between different financial behaviors.</a:t>
            </a:r>
            <a:endParaRPr lang="en-US" dirty="0"/>
          </a:p>
          <a:p>
            <a:pPr marL="285750" indent="-285750" algn="just"/>
            <a:endParaRPr lang="en-US" dirty="0">
              <a:ea typeface="+mn-lt"/>
              <a:cs typeface="+mn-lt"/>
            </a:endParaRPr>
          </a:p>
          <a:p>
            <a:pPr marL="285750" indent="-285750" algn="just"/>
            <a:r>
              <a:rPr lang="en-US" b="1" u="sng" dirty="0">
                <a:ea typeface="+mn-lt"/>
                <a:cs typeface="+mn-lt"/>
              </a:rPr>
              <a:t>Visualization of Association Rules (Heatmap)</a:t>
            </a:r>
            <a:endParaRPr lang="en-US" b="1" u="sng" dirty="0"/>
          </a:p>
          <a:p>
            <a:pPr marL="285750" indent="-285750" algn="just"/>
            <a:r>
              <a:rPr lang="en-US" dirty="0">
                <a:ea typeface="+mn-lt"/>
                <a:cs typeface="+mn-lt"/>
              </a:rPr>
              <a:t>Heatmap visualization depicting the strength of association between different financial behaviors.</a:t>
            </a:r>
            <a:endParaRPr lang="en-US" dirty="0"/>
          </a:p>
          <a:p>
            <a:pPr marL="285750" indent="-285750" algn="just"/>
            <a:r>
              <a:rPr lang="en-US" dirty="0">
                <a:ea typeface="+mn-lt"/>
                <a:cs typeface="+mn-lt"/>
              </a:rPr>
              <a:t>The heatmap provides a clear visual representation of the relationships captured by the association rules, with higher values indicating stronger associations.</a:t>
            </a:r>
            <a:endParaRPr lang="en-US" dirty="0"/>
          </a:p>
        </p:txBody>
      </p:sp>
      <p:pic>
        <p:nvPicPr>
          <p:cNvPr id="5" name="Content Placeholder 4" descr="A blue and white squares with white text&#10;&#10;Description automatically generated">
            <a:extLst>
              <a:ext uri="{FF2B5EF4-FFF2-40B4-BE49-F238E27FC236}">
                <a16:creationId xmlns:a16="http://schemas.microsoft.com/office/drawing/2014/main" id="{04F91591-AD1A-0B16-CCAB-B5D5F996AF3A}"/>
              </a:ext>
            </a:extLst>
          </p:cNvPr>
          <p:cNvPicPr>
            <a:picLocks noGrp="1" noChangeAspect="1"/>
          </p:cNvPicPr>
          <p:nvPr>
            <p:ph sz="half" idx="2"/>
          </p:nvPr>
        </p:nvPicPr>
        <p:blipFill>
          <a:blip r:embed="rId2"/>
          <a:stretch>
            <a:fillRect/>
          </a:stretch>
        </p:blipFill>
        <p:spPr>
          <a:xfrm>
            <a:off x="7079344" y="1275894"/>
            <a:ext cx="3494919" cy="2560796"/>
          </a:xfrm>
        </p:spPr>
      </p:pic>
      <p:pic>
        <p:nvPicPr>
          <p:cNvPr id="6" name="Picture 5" descr="A graph with blue and green dots&#10;&#10;Description automatically generated">
            <a:extLst>
              <a:ext uri="{FF2B5EF4-FFF2-40B4-BE49-F238E27FC236}">
                <a16:creationId xmlns:a16="http://schemas.microsoft.com/office/drawing/2014/main" id="{20C69AAD-0360-77AE-DB8B-34B62A71FEBC}"/>
              </a:ext>
            </a:extLst>
          </p:cNvPr>
          <p:cNvPicPr>
            <a:picLocks noChangeAspect="1"/>
          </p:cNvPicPr>
          <p:nvPr/>
        </p:nvPicPr>
        <p:blipFill>
          <a:blip r:embed="rId3"/>
          <a:stretch>
            <a:fillRect/>
          </a:stretch>
        </p:blipFill>
        <p:spPr>
          <a:xfrm>
            <a:off x="7074202" y="4161971"/>
            <a:ext cx="3643691" cy="2428724"/>
          </a:xfrm>
          <a:prstGeom prst="rect">
            <a:avLst/>
          </a:prstGeom>
        </p:spPr>
      </p:pic>
    </p:spTree>
    <p:extLst>
      <p:ext uri="{BB962C8B-B14F-4D97-AF65-F5344CB8AC3E}">
        <p14:creationId xmlns:p14="http://schemas.microsoft.com/office/powerpoint/2010/main" val="90187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BE03EAFA-9BFC-8125-00CA-7C3C37EDADA4}"/>
              </a:ext>
            </a:extLst>
          </p:cNvPr>
          <p:cNvPicPr>
            <a:picLocks noChangeAspect="1"/>
          </p:cNvPicPr>
          <p:nvPr/>
        </p:nvPicPr>
        <p:blipFill rotWithShape="1">
          <a:blip r:embed="rId2"/>
          <a:srcRect l="21819" r="11516" b="4"/>
          <a:stretch/>
        </p:blipFill>
        <p:spPr>
          <a:xfrm>
            <a:off x="1" y="10"/>
            <a:ext cx="6096000" cy="6857990"/>
          </a:xfrm>
          <a:prstGeom prst="rect">
            <a:avLst/>
          </a:prstGeom>
        </p:spPr>
      </p:pic>
      <p:sp>
        <p:nvSpPr>
          <p:cNvPr id="11" name="Rectangle 10">
            <a:extLst>
              <a:ext uri="{FF2B5EF4-FFF2-40B4-BE49-F238E27FC236}">
                <a16:creationId xmlns:a16="http://schemas.microsoft.com/office/drawing/2014/main" id="{35D03616-DDAC-8A04-EAA4-4B785713F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6001" cy="3689633"/>
          </a:xfrm>
          <a:prstGeom prst="rect">
            <a:avLst/>
          </a:prstGeom>
          <a:gradFill>
            <a:gsLst>
              <a:gs pos="57000">
                <a:schemeClr val="accent1">
                  <a:lumMod val="60000"/>
                  <a:lumOff val="40000"/>
                  <a:alpha val="91000"/>
                </a:schemeClr>
              </a:gs>
              <a:gs pos="2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5A823-2ADA-A741-6DC8-DB0E205298D9}"/>
              </a:ext>
            </a:extLst>
          </p:cNvPr>
          <p:cNvSpPr>
            <a:spLocks noGrp="1"/>
          </p:cNvSpPr>
          <p:nvPr>
            <p:ph type="title"/>
          </p:nvPr>
        </p:nvSpPr>
        <p:spPr>
          <a:xfrm>
            <a:off x="762000" y="3429000"/>
            <a:ext cx="4533153" cy="2332318"/>
          </a:xfrm>
        </p:spPr>
        <p:txBody>
          <a:bodyPr anchor="b">
            <a:normAutofit/>
          </a:bodyPr>
          <a:lstStyle/>
          <a:p>
            <a:pPr algn="ctr"/>
            <a:r>
              <a:rPr lang="en-US" dirty="0"/>
              <a:t>Collaborative filtering </a:t>
            </a:r>
            <a:endParaRPr lang="en-US"/>
          </a:p>
        </p:txBody>
      </p:sp>
      <p:sp>
        <p:nvSpPr>
          <p:cNvPr id="3" name="Content Placeholder 2">
            <a:extLst>
              <a:ext uri="{FF2B5EF4-FFF2-40B4-BE49-F238E27FC236}">
                <a16:creationId xmlns:a16="http://schemas.microsoft.com/office/drawing/2014/main" id="{8BB7FA4E-BC22-B9BD-3695-0CC8C7FB411A}"/>
              </a:ext>
            </a:extLst>
          </p:cNvPr>
          <p:cNvSpPr>
            <a:spLocks noGrp="1"/>
          </p:cNvSpPr>
          <p:nvPr>
            <p:ph idx="1"/>
          </p:nvPr>
        </p:nvSpPr>
        <p:spPr>
          <a:xfrm>
            <a:off x="6826248" y="165100"/>
            <a:ext cx="4727149" cy="6451600"/>
          </a:xfrm>
        </p:spPr>
        <p:txBody>
          <a:bodyPr vert="horz" lIns="91440" tIns="45720" rIns="91440" bIns="45720" rtlCol="0" anchor="ctr">
            <a:normAutofit/>
          </a:bodyPr>
          <a:lstStyle/>
          <a:p>
            <a:pPr>
              <a:lnSpc>
                <a:spcPct val="110000"/>
              </a:lnSpc>
            </a:pPr>
            <a:r>
              <a:rPr lang="en-US" sz="1400" dirty="0">
                <a:ea typeface="+mn-lt"/>
                <a:cs typeface="+mn-lt"/>
              </a:rPr>
              <a:t>Collaborative filtering is a recommendation technique that predicts user preferences based on past interactions and similarities with other users or items.</a:t>
            </a:r>
            <a:endParaRPr lang="en-US" sz="1400" dirty="0"/>
          </a:p>
          <a:p>
            <a:pPr>
              <a:lnSpc>
                <a:spcPct val="110000"/>
              </a:lnSpc>
            </a:pPr>
            <a:r>
              <a:rPr lang="en-US" sz="1400" dirty="0">
                <a:ea typeface="+mn-lt"/>
                <a:cs typeface="+mn-lt"/>
              </a:rPr>
              <a:t>It does not rely on explicit features of items but rather on patterns of user behavior.</a:t>
            </a:r>
          </a:p>
          <a:p>
            <a:pPr>
              <a:lnSpc>
                <a:spcPct val="110000"/>
              </a:lnSpc>
            </a:pPr>
            <a:endParaRPr lang="en-US" sz="1400" dirty="0"/>
          </a:p>
          <a:p>
            <a:pPr>
              <a:lnSpc>
                <a:spcPct val="110000"/>
              </a:lnSpc>
            </a:pPr>
            <a:r>
              <a:rPr lang="en-US" sz="1400" b="1" u="sng" dirty="0">
                <a:ea typeface="+mn-lt"/>
                <a:cs typeface="+mn-lt"/>
              </a:rPr>
              <a:t>Construction of Interaction Matrix and Item Similarity</a:t>
            </a:r>
            <a:endParaRPr lang="en-US" sz="1400" b="1" u="sng" dirty="0"/>
          </a:p>
          <a:p>
            <a:pPr>
              <a:lnSpc>
                <a:spcPct val="110000"/>
              </a:lnSpc>
            </a:pPr>
            <a:r>
              <a:rPr lang="en-US" sz="1400" dirty="0">
                <a:ea typeface="+mn-lt"/>
                <a:cs typeface="+mn-lt"/>
              </a:rPr>
              <a:t>The interaction matrix is constructed from the dataset, where rows represent users and columns represent items, with entries indicating user-item interactions.</a:t>
            </a:r>
            <a:endParaRPr lang="en-US" sz="1400" dirty="0"/>
          </a:p>
          <a:p>
            <a:pPr>
              <a:lnSpc>
                <a:spcPct val="110000"/>
              </a:lnSpc>
            </a:pPr>
            <a:r>
              <a:rPr lang="en-US" sz="1400" dirty="0">
                <a:ea typeface="+mn-lt"/>
                <a:cs typeface="+mn-lt"/>
              </a:rPr>
              <a:t>Item similarity is calculated using techniques like cosine similarity, measuring the similarity between items based on user interactions.</a:t>
            </a:r>
            <a:endParaRPr lang="en-US" sz="1400" dirty="0"/>
          </a:p>
          <a:p>
            <a:pPr>
              <a:lnSpc>
                <a:spcPct val="110000"/>
              </a:lnSpc>
            </a:pPr>
            <a:endParaRPr lang="en-US" sz="1400" dirty="0">
              <a:ea typeface="+mn-lt"/>
              <a:cs typeface="+mn-lt"/>
            </a:endParaRPr>
          </a:p>
          <a:p>
            <a:pPr>
              <a:lnSpc>
                <a:spcPct val="110000"/>
              </a:lnSpc>
            </a:pPr>
            <a:r>
              <a:rPr lang="en-US" sz="1400" b="1" u="sng" dirty="0">
                <a:ea typeface="+mn-lt"/>
                <a:cs typeface="+mn-lt"/>
              </a:rPr>
              <a:t>Example of Collaborative Filtering Recommendation</a:t>
            </a:r>
            <a:endParaRPr lang="en-US" sz="1400" b="1" dirty="0"/>
          </a:p>
          <a:p>
            <a:pPr>
              <a:lnSpc>
                <a:spcPct val="110000"/>
              </a:lnSpc>
            </a:pPr>
            <a:r>
              <a:rPr lang="en-US" sz="1400" dirty="0">
                <a:ea typeface="+mn-lt"/>
                <a:cs typeface="+mn-lt"/>
              </a:rPr>
              <a:t>An example recommendation is generated by identifying items similar to those interacted with by the user.</a:t>
            </a:r>
            <a:endParaRPr lang="en-US" sz="1400" dirty="0"/>
          </a:p>
          <a:p>
            <a:pPr>
              <a:lnSpc>
                <a:spcPct val="110000"/>
              </a:lnSpc>
            </a:pPr>
            <a:r>
              <a:rPr lang="en-US" sz="1400" dirty="0">
                <a:ea typeface="+mn-lt"/>
                <a:cs typeface="+mn-lt"/>
              </a:rPr>
              <a:t>By leveraging the interaction matrix and item similarity, collaborative filtering predicts user preferences and suggests relevant items for recommendation.</a:t>
            </a:r>
            <a:endParaRPr lang="en-US" sz="1400" dirty="0"/>
          </a:p>
          <a:p>
            <a:pPr>
              <a:lnSpc>
                <a:spcPct val="110000"/>
              </a:lnSpc>
            </a:pPr>
            <a:endParaRPr lang="en-US" sz="1400" dirty="0"/>
          </a:p>
        </p:txBody>
      </p:sp>
    </p:spTree>
    <p:extLst>
      <p:ext uri="{BB962C8B-B14F-4D97-AF65-F5344CB8AC3E}">
        <p14:creationId xmlns:p14="http://schemas.microsoft.com/office/powerpoint/2010/main" val="261017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2C05-1E1F-7D81-7453-A5F33974EBDE}"/>
              </a:ext>
            </a:extLst>
          </p:cNvPr>
          <p:cNvSpPr>
            <a:spLocks noGrp="1"/>
          </p:cNvSpPr>
          <p:nvPr>
            <p:ph type="title"/>
          </p:nvPr>
        </p:nvSpPr>
        <p:spPr>
          <a:xfrm>
            <a:off x="952500" y="160338"/>
            <a:ext cx="10287000" cy="1147762"/>
          </a:xfrm>
        </p:spPr>
        <p:txBody>
          <a:bodyPr/>
          <a:lstStyle/>
          <a:p>
            <a:r>
              <a:rPr lang="en-US" dirty="0"/>
              <a:t>Hybrid recommendation system</a:t>
            </a:r>
          </a:p>
        </p:txBody>
      </p:sp>
      <p:sp>
        <p:nvSpPr>
          <p:cNvPr id="3" name="Content Placeholder 2">
            <a:extLst>
              <a:ext uri="{FF2B5EF4-FFF2-40B4-BE49-F238E27FC236}">
                <a16:creationId xmlns:a16="http://schemas.microsoft.com/office/drawing/2014/main" id="{CFE3B6A6-99AC-FB23-5A0B-13EE465A4FFE}"/>
              </a:ext>
            </a:extLst>
          </p:cNvPr>
          <p:cNvSpPr>
            <a:spLocks noGrp="1"/>
          </p:cNvSpPr>
          <p:nvPr>
            <p:ph idx="1"/>
          </p:nvPr>
        </p:nvSpPr>
        <p:spPr>
          <a:xfrm>
            <a:off x="558800" y="1409697"/>
            <a:ext cx="10934700" cy="5287965"/>
          </a:xfrm>
        </p:spPr>
        <p:txBody>
          <a:bodyPr vert="horz" lIns="91440" tIns="45720" rIns="91440" bIns="45720" rtlCol="0" anchor="t">
            <a:normAutofit fontScale="92500" lnSpcReduction="20000"/>
          </a:bodyPr>
          <a:lstStyle/>
          <a:p>
            <a:pPr marL="285750" indent="-285750"/>
            <a:r>
              <a:rPr lang="en-US" dirty="0">
                <a:ea typeface="+mn-lt"/>
                <a:cs typeface="+mn-lt"/>
              </a:rPr>
              <a:t>The hybrid recommendation system combines the strengths of association rule mining and collaborative filtering.</a:t>
            </a:r>
            <a:endParaRPr lang="en-US" dirty="0"/>
          </a:p>
          <a:p>
            <a:pPr marL="285750" indent="-285750"/>
            <a:r>
              <a:rPr lang="en-US" dirty="0">
                <a:ea typeface="+mn-lt"/>
                <a:cs typeface="+mn-lt"/>
              </a:rPr>
              <a:t>It leverages both historical transaction patterns and similarities between different financial products to generate personalized recommendations.</a:t>
            </a:r>
            <a:endParaRPr lang="en-US" dirty="0"/>
          </a:p>
          <a:p>
            <a:pPr marL="285750" indent="-285750"/>
            <a:endParaRPr lang="en-US" dirty="0"/>
          </a:p>
          <a:p>
            <a:pPr marL="285750" indent="-285750"/>
            <a:r>
              <a:rPr lang="en-US" b="1" u="sng" dirty="0"/>
              <a:t>Examples of Hybrid Recommendations for Individual Items</a:t>
            </a:r>
          </a:p>
          <a:p>
            <a:pPr marL="285750" indent="-285750"/>
            <a:r>
              <a:rPr lang="en-US" dirty="0">
                <a:ea typeface="+mn-lt"/>
                <a:cs typeface="+mn-lt"/>
              </a:rPr>
              <a:t>Showcases recommendations for individual items by combining association rules and item-based collaborative filtering.</a:t>
            </a:r>
            <a:endParaRPr lang="en-US" dirty="0"/>
          </a:p>
          <a:p>
            <a:pPr marL="285750" indent="-285750"/>
            <a:r>
              <a:rPr lang="en-US" dirty="0">
                <a:ea typeface="+mn-lt"/>
                <a:cs typeface="+mn-lt"/>
              </a:rPr>
              <a:t>Illustrates how the system generates highly personalized and contextually relevant recommendations for financial products.</a:t>
            </a:r>
            <a:endParaRPr lang="en-US" dirty="0"/>
          </a:p>
          <a:p>
            <a:pPr marL="285750" indent="-285750"/>
            <a:endParaRPr lang="en-US" dirty="0">
              <a:ea typeface="+mn-lt"/>
              <a:cs typeface="+mn-lt"/>
            </a:endParaRPr>
          </a:p>
          <a:p>
            <a:pPr marL="285750" indent="-285750"/>
            <a:r>
              <a:rPr lang="en-US" b="1" u="sng" dirty="0">
                <a:ea typeface="+mn-lt"/>
                <a:cs typeface="+mn-lt"/>
              </a:rPr>
              <a:t>Example of Hybrid Recommendations for User-Based Scenarios</a:t>
            </a:r>
            <a:endParaRPr lang="en-US" b="1" u="sng"/>
          </a:p>
          <a:p>
            <a:pPr marL="285750" indent="-285750"/>
            <a:r>
              <a:rPr lang="en-US" dirty="0">
                <a:ea typeface="+mn-lt"/>
                <a:cs typeface="+mn-lt"/>
              </a:rPr>
              <a:t>Demonstrates recommendations tailored to individual users by integrating insights from association rules and collaborative filtering.</a:t>
            </a:r>
            <a:endParaRPr lang="en-US" dirty="0"/>
          </a:p>
          <a:p>
            <a:pPr marL="285750" indent="-285750"/>
            <a:r>
              <a:rPr lang="en-US" dirty="0">
                <a:ea typeface="+mn-lt"/>
                <a:cs typeface="+mn-lt"/>
              </a:rPr>
              <a:t>Highlights how the system optimizes marketing strategies, improves customer retention, and increases the uptake of financial products.</a:t>
            </a:r>
            <a:endParaRPr lang="en-US" dirty="0"/>
          </a:p>
        </p:txBody>
      </p:sp>
    </p:spTree>
    <p:extLst>
      <p:ext uri="{BB962C8B-B14F-4D97-AF65-F5344CB8AC3E}">
        <p14:creationId xmlns:p14="http://schemas.microsoft.com/office/powerpoint/2010/main" val="271689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1F0B-9C03-DAEF-4283-D7862E083860}"/>
              </a:ext>
            </a:extLst>
          </p:cNvPr>
          <p:cNvSpPr>
            <a:spLocks noGrp="1"/>
          </p:cNvSpPr>
          <p:nvPr>
            <p:ph type="title"/>
          </p:nvPr>
        </p:nvSpPr>
        <p:spPr>
          <a:xfrm>
            <a:off x="952500" y="109538"/>
            <a:ext cx="10287000" cy="1147762"/>
          </a:xfrm>
        </p:spPr>
        <p:txBody>
          <a:bodyPr/>
          <a:lstStyle/>
          <a:p>
            <a:r>
              <a:rPr lang="en-US" dirty="0"/>
              <a:t>Hybrid recommendation system for individual items</a:t>
            </a:r>
          </a:p>
        </p:txBody>
      </p:sp>
      <p:sp>
        <p:nvSpPr>
          <p:cNvPr id="3" name="Content Placeholder 2">
            <a:extLst>
              <a:ext uri="{FF2B5EF4-FFF2-40B4-BE49-F238E27FC236}">
                <a16:creationId xmlns:a16="http://schemas.microsoft.com/office/drawing/2014/main" id="{A4865291-427A-DC89-8810-D42CA0FFCFBF}"/>
              </a:ext>
            </a:extLst>
          </p:cNvPr>
          <p:cNvSpPr>
            <a:spLocks noGrp="1"/>
          </p:cNvSpPr>
          <p:nvPr>
            <p:ph sz="half" idx="1"/>
          </p:nvPr>
        </p:nvSpPr>
        <p:spPr>
          <a:xfrm>
            <a:off x="482600" y="1257302"/>
            <a:ext cx="5613400" cy="5275261"/>
          </a:xfrm>
        </p:spPr>
        <p:txBody>
          <a:bodyPr vert="horz" lIns="91440" tIns="45720" rIns="91440" bIns="45720" rtlCol="0" anchor="t">
            <a:normAutofit fontScale="92500" lnSpcReduction="20000"/>
          </a:bodyPr>
          <a:lstStyle/>
          <a:p>
            <a:r>
              <a:rPr lang="en-US" b="1" u="sng" dirty="0"/>
              <a:t>Problem statement:</a:t>
            </a:r>
          </a:p>
          <a:p>
            <a:r>
              <a:rPr lang="en-US" dirty="0">
                <a:ea typeface="+mn-lt"/>
                <a:cs typeface="+mn-lt"/>
              </a:rPr>
              <a:t>In the context of financial services, there is a need to enhance the personalization of product recommendations to increase customer satisfaction and engagement. Traditional methods either rely solely on transactional association rules, which may not fully capture individual user preferences, or on collaborative filtering, which might miss less obvious but potentially valuable associations.</a:t>
            </a:r>
          </a:p>
          <a:p>
            <a:endParaRPr lang="en-US" dirty="0"/>
          </a:p>
          <a:p>
            <a:r>
              <a:rPr lang="en-US" b="1" u="sng" dirty="0"/>
              <a:t>Objective:</a:t>
            </a:r>
          </a:p>
          <a:p>
            <a:r>
              <a:rPr lang="en-US" dirty="0">
                <a:ea typeface="+mn-lt"/>
                <a:cs typeface="+mn-lt"/>
              </a:rPr>
              <a:t>The hybrid recommendation system combines association rule mining and item-based collaborative filtering to provide highly personalized recommendations for financial products like loans and payment behaviors. By leveraging transaction patterns and product similarities, it suggests relevant new products to enhance customer satisfaction and engagement.</a:t>
            </a:r>
            <a:endParaRPr lang="en-US"/>
          </a:p>
        </p:txBody>
      </p:sp>
      <p:sp>
        <p:nvSpPr>
          <p:cNvPr id="4" name="Content Placeholder 3">
            <a:extLst>
              <a:ext uri="{FF2B5EF4-FFF2-40B4-BE49-F238E27FC236}">
                <a16:creationId xmlns:a16="http://schemas.microsoft.com/office/drawing/2014/main" id="{BB0A4777-F2F6-2F5D-B132-955D66BC57F0}"/>
              </a:ext>
            </a:extLst>
          </p:cNvPr>
          <p:cNvSpPr>
            <a:spLocks noGrp="1"/>
          </p:cNvSpPr>
          <p:nvPr>
            <p:ph sz="half" idx="2"/>
          </p:nvPr>
        </p:nvSpPr>
        <p:spPr>
          <a:xfrm>
            <a:off x="6096000" y="1257301"/>
            <a:ext cx="5613400" cy="5275262"/>
          </a:xfrm>
        </p:spPr>
        <p:txBody>
          <a:bodyPr vert="horz" lIns="91440" tIns="45720" rIns="91440" bIns="45720" rtlCol="0" anchor="t">
            <a:normAutofit fontScale="92500" lnSpcReduction="20000"/>
          </a:bodyPr>
          <a:lstStyle/>
          <a:p>
            <a:r>
              <a:rPr lang="en-US" b="1" u="sng" dirty="0">
                <a:ea typeface="+mn-lt"/>
                <a:cs typeface="+mn-lt"/>
              </a:rPr>
              <a:t>Recommendations:</a:t>
            </a:r>
            <a:endParaRPr lang="en-US" b="1" dirty="0"/>
          </a:p>
          <a:p>
            <a:r>
              <a:rPr lang="en-US" dirty="0">
                <a:ea typeface="+mn-lt"/>
                <a:cs typeface="+mn-lt"/>
              </a:rPr>
              <a:t>'</a:t>
            </a:r>
            <a:r>
              <a:rPr lang="en-US" dirty="0" err="1">
                <a:ea typeface="+mn-lt"/>
                <a:cs typeface="+mn-lt"/>
              </a:rPr>
              <a:t>High_spent_Large_value_payments</a:t>
            </a:r>
            <a:r>
              <a:rPr lang="en-US" dirty="0">
                <a:ea typeface="+mn-lt"/>
                <a:cs typeface="+mn-lt"/>
              </a:rPr>
              <a:t>' (score: ~0.5078)</a:t>
            </a:r>
            <a:endParaRPr lang="en-US" dirty="0"/>
          </a:p>
          <a:p>
            <a:r>
              <a:rPr lang="en-US" dirty="0">
                <a:ea typeface="+mn-lt"/>
                <a:cs typeface="+mn-lt"/>
              </a:rPr>
              <a:t>'</a:t>
            </a:r>
            <a:r>
              <a:rPr lang="en-US" dirty="0" err="1">
                <a:ea typeface="+mn-lt"/>
                <a:cs typeface="+mn-lt"/>
              </a:rPr>
              <a:t>High_spent_Small_value_payments</a:t>
            </a:r>
            <a:r>
              <a:rPr lang="en-US" dirty="0">
                <a:ea typeface="+mn-lt"/>
                <a:cs typeface="+mn-lt"/>
              </a:rPr>
              <a:t>' (score: ~0.4913)</a:t>
            </a:r>
            <a:endParaRPr lang="en-US" dirty="0"/>
          </a:p>
          <a:p>
            <a:r>
              <a:rPr lang="en-US" dirty="0">
                <a:ea typeface="+mn-lt"/>
                <a:cs typeface="+mn-lt"/>
              </a:rPr>
              <a:t>'</a:t>
            </a:r>
            <a:r>
              <a:rPr lang="en-US" dirty="0" err="1">
                <a:ea typeface="+mn-lt"/>
                <a:cs typeface="+mn-lt"/>
              </a:rPr>
              <a:t>Low_spent_Large_value_payments</a:t>
            </a:r>
            <a:r>
              <a:rPr lang="en-US" dirty="0">
                <a:ea typeface="+mn-lt"/>
                <a:cs typeface="+mn-lt"/>
              </a:rPr>
              <a:t>' (score: ~0.4539)</a:t>
            </a:r>
            <a:endParaRPr lang="en-US" dirty="0"/>
          </a:p>
          <a:p>
            <a:r>
              <a:rPr lang="en-US" dirty="0">
                <a:ea typeface="+mn-lt"/>
                <a:cs typeface="+mn-lt"/>
              </a:rPr>
              <a:t>'</a:t>
            </a:r>
            <a:r>
              <a:rPr lang="en-US" dirty="0" err="1">
                <a:ea typeface="+mn-lt"/>
                <a:cs typeface="+mn-lt"/>
              </a:rPr>
              <a:t>Low_spent_Medium_value_payments</a:t>
            </a:r>
            <a:r>
              <a:rPr lang="en-US" dirty="0">
                <a:ea typeface="+mn-lt"/>
                <a:cs typeface="+mn-lt"/>
              </a:rPr>
              <a:t>' (score: ~0.4281)</a:t>
            </a:r>
            <a:endParaRPr lang="en-US" dirty="0"/>
          </a:p>
          <a:p>
            <a:r>
              <a:rPr lang="en-US" dirty="0">
                <a:ea typeface="+mn-lt"/>
                <a:cs typeface="+mn-lt"/>
              </a:rPr>
              <a:t>'</a:t>
            </a:r>
            <a:r>
              <a:rPr lang="en-US" dirty="0" err="1">
                <a:ea typeface="+mn-lt"/>
                <a:cs typeface="+mn-lt"/>
              </a:rPr>
              <a:t>Low_spent_Small_value_payments</a:t>
            </a:r>
            <a:r>
              <a:rPr lang="en-US" dirty="0">
                <a:ea typeface="+mn-lt"/>
                <a:cs typeface="+mn-lt"/>
              </a:rPr>
              <a:t>' (score: ~0.4212)</a:t>
            </a:r>
            <a:endParaRPr lang="en-US" dirty="0"/>
          </a:p>
          <a:p>
            <a:endParaRPr lang="en-US" dirty="0">
              <a:ea typeface="+mn-lt"/>
              <a:cs typeface="+mn-lt"/>
            </a:endParaRPr>
          </a:p>
          <a:p>
            <a:r>
              <a:rPr lang="en-US" b="1" u="sng" dirty="0">
                <a:ea typeface="+mn-lt"/>
                <a:cs typeface="+mn-lt"/>
              </a:rPr>
              <a:t>Insights:</a:t>
            </a:r>
            <a:endParaRPr lang="en-US" b="1" u="sng" dirty="0"/>
          </a:p>
          <a:p>
            <a:r>
              <a:rPr lang="en-US" dirty="0">
                <a:ea typeface="+mn-lt"/>
                <a:cs typeface="+mn-lt"/>
              </a:rPr>
              <a:t>Users engaging in '</a:t>
            </a:r>
            <a:r>
              <a:rPr lang="en-US" dirty="0" err="1">
                <a:ea typeface="+mn-lt"/>
                <a:cs typeface="+mn-lt"/>
              </a:rPr>
              <a:t>High_spent_Medium_value_payments</a:t>
            </a:r>
            <a:r>
              <a:rPr lang="en-US" dirty="0">
                <a:ea typeface="+mn-lt"/>
                <a:cs typeface="+mn-lt"/>
              </a:rPr>
              <a:t>' likely engage in similar behaviors.</a:t>
            </a:r>
            <a:endParaRPr lang="en-US"/>
          </a:p>
          <a:p>
            <a:r>
              <a:rPr lang="en-US" dirty="0">
                <a:ea typeface="+mn-lt"/>
                <a:cs typeface="+mn-lt"/>
              </a:rPr>
              <a:t>Recommendations are based on association strength and behavior similarity.</a:t>
            </a:r>
            <a:endParaRPr lang="en-US" dirty="0"/>
          </a:p>
        </p:txBody>
      </p:sp>
    </p:spTree>
    <p:extLst>
      <p:ext uri="{BB962C8B-B14F-4D97-AF65-F5344CB8AC3E}">
        <p14:creationId xmlns:p14="http://schemas.microsoft.com/office/powerpoint/2010/main" val="1304639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72F2-4B58-A3D5-E58B-3BBB8424C443}"/>
              </a:ext>
            </a:extLst>
          </p:cNvPr>
          <p:cNvSpPr>
            <a:spLocks noGrp="1"/>
          </p:cNvSpPr>
          <p:nvPr>
            <p:ph type="title"/>
          </p:nvPr>
        </p:nvSpPr>
        <p:spPr/>
        <p:txBody>
          <a:bodyPr/>
          <a:lstStyle/>
          <a:p>
            <a:r>
              <a:rPr lang="en-US" dirty="0">
                <a:ea typeface="+mj-lt"/>
                <a:cs typeface="+mj-lt"/>
              </a:rPr>
              <a:t>HYBRID RECOMMENDATION SYSTEM FOR INDIVIDUAL ITEMS</a:t>
            </a:r>
            <a:endParaRPr lang="en-US" dirty="0"/>
          </a:p>
        </p:txBody>
      </p:sp>
      <p:sp>
        <p:nvSpPr>
          <p:cNvPr id="3" name="Content Placeholder 2">
            <a:extLst>
              <a:ext uri="{FF2B5EF4-FFF2-40B4-BE49-F238E27FC236}">
                <a16:creationId xmlns:a16="http://schemas.microsoft.com/office/drawing/2014/main" id="{EE92B2ED-2224-C6E7-CC87-D00E84F2AE2B}"/>
              </a:ext>
            </a:extLst>
          </p:cNvPr>
          <p:cNvSpPr>
            <a:spLocks noGrp="1"/>
          </p:cNvSpPr>
          <p:nvPr>
            <p:ph idx="1"/>
          </p:nvPr>
        </p:nvSpPr>
        <p:spPr/>
        <p:txBody>
          <a:bodyPr vert="horz" lIns="91440" tIns="45720" rIns="91440" bIns="45720" rtlCol="0" anchor="t">
            <a:normAutofit/>
          </a:bodyPr>
          <a:lstStyle/>
          <a:p>
            <a:r>
              <a:rPr lang="en-US" b="1" u="sng" dirty="0"/>
              <a:t>Output</a:t>
            </a:r>
          </a:p>
          <a:p>
            <a:pPr marL="0" indent="0">
              <a:buNone/>
            </a:pPr>
            <a:endParaRPr lang="en-US" b="1" u="sng" dirty="0"/>
          </a:p>
        </p:txBody>
      </p:sp>
      <p:pic>
        <p:nvPicPr>
          <p:cNvPr id="5" name="Picture 4">
            <a:extLst>
              <a:ext uri="{FF2B5EF4-FFF2-40B4-BE49-F238E27FC236}">
                <a16:creationId xmlns:a16="http://schemas.microsoft.com/office/drawing/2014/main" id="{B7111E0B-739E-A9C7-E23D-7F285B897137}"/>
              </a:ext>
            </a:extLst>
          </p:cNvPr>
          <p:cNvPicPr>
            <a:picLocks noChangeAspect="1"/>
          </p:cNvPicPr>
          <p:nvPr/>
        </p:nvPicPr>
        <p:blipFill>
          <a:blip r:embed="rId2"/>
          <a:stretch>
            <a:fillRect/>
          </a:stretch>
        </p:blipFill>
        <p:spPr>
          <a:xfrm>
            <a:off x="1165354" y="2948182"/>
            <a:ext cx="9861292" cy="1894406"/>
          </a:xfrm>
          <a:prstGeom prst="rect">
            <a:avLst/>
          </a:prstGeom>
        </p:spPr>
      </p:pic>
    </p:spTree>
    <p:extLst>
      <p:ext uri="{BB962C8B-B14F-4D97-AF65-F5344CB8AC3E}">
        <p14:creationId xmlns:p14="http://schemas.microsoft.com/office/powerpoint/2010/main" val="268549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B852-6605-20F3-3B6E-AE1494B4F3CB}"/>
              </a:ext>
            </a:extLst>
          </p:cNvPr>
          <p:cNvSpPr>
            <a:spLocks noGrp="1"/>
          </p:cNvSpPr>
          <p:nvPr>
            <p:ph type="title"/>
          </p:nvPr>
        </p:nvSpPr>
        <p:spPr>
          <a:xfrm>
            <a:off x="952500" y="185738"/>
            <a:ext cx="10287000" cy="1147762"/>
          </a:xfrm>
        </p:spPr>
        <p:txBody>
          <a:bodyPr/>
          <a:lstStyle/>
          <a:p>
            <a:r>
              <a:rPr lang="en-US" dirty="0"/>
              <a:t>Hybrid recommendation system for user-based scenarios</a:t>
            </a:r>
          </a:p>
        </p:txBody>
      </p:sp>
      <p:sp>
        <p:nvSpPr>
          <p:cNvPr id="3" name="Content Placeholder 2">
            <a:extLst>
              <a:ext uri="{FF2B5EF4-FFF2-40B4-BE49-F238E27FC236}">
                <a16:creationId xmlns:a16="http://schemas.microsoft.com/office/drawing/2014/main" id="{DF04DE86-6636-B80E-17DB-A4A9F4DC93DC}"/>
              </a:ext>
            </a:extLst>
          </p:cNvPr>
          <p:cNvSpPr>
            <a:spLocks noGrp="1"/>
          </p:cNvSpPr>
          <p:nvPr>
            <p:ph sz="half" idx="1"/>
          </p:nvPr>
        </p:nvSpPr>
        <p:spPr>
          <a:xfrm>
            <a:off x="431800" y="1333502"/>
            <a:ext cx="5664200" cy="5160961"/>
          </a:xfrm>
        </p:spPr>
        <p:txBody>
          <a:bodyPr vert="horz" lIns="91440" tIns="45720" rIns="91440" bIns="45720" rtlCol="0" anchor="t">
            <a:normAutofit fontScale="92500" lnSpcReduction="20000"/>
          </a:bodyPr>
          <a:lstStyle/>
          <a:p>
            <a:r>
              <a:rPr lang="en-US" b="1" u="sng" dirty="0"/>
              <a:t>Problem statement</a:t>
            </a:r>
          </a:p>
          <a:p>
            <a:r>
              <a:rPr lang="en-US" dirty="0">
                <a:ea typeface="+mn-lt"/>
                <a:cs typeface="+mn-lt"/>
              </a:rPr>
              <a:t>Financial institutions often struggle with effectively cross-selling and up-selling products to existing customers due to a lack of understanding of customer needs at a granular level. Existing systems may not effectively utilize the wealth of data on customer behaviors and product relationships.</a:t>
            </a:r>
          </a:p>
          <a:p>
            <a:endParaRPr lang="en-US" dirty="0">
              <a:ea typeface="+mn-lt"/>
              <a:cs typeface="+mn-lt"/>
            </a:endParaRPr>
          </a:p>
          <a:p>
            <a:r>
              <a:rPr lang="en-US" b="1" u="sng" dirty="0">
                <a:ea typeface="+mn-lt"/>
                <a:cs typeface="+mn-lt"/>
              </a:rPr>
              <a:t>Objective</a:t>
            </a:r>
          </a:p>
          <a:p>
            <a:r>
              <a:rPr lang="en-US" dirty="0">
                <a:ea typeface="+mn-lt"/>
                <a:cs typeface="+mn-lt"/>
              </a:rPr>
              <a:t>The hybrid recommendation system aims to personalize financial product recommendations by integrating association rules and item-based similarities. This enhances relevance based on user interactions and product properties, optimizing marketing, retention, and product uptake.</a:t>
            </a:r>
          </a:p>
        </p:txBody>
      </p:sp>
      <p:sp>
        <p:nvSpPr>
          <p:cNvPr id="4" name="Content Placeholder 3">
            <a:extLst>
              <a:ext uri="{FF2B5EF4-FFF2-40B4-BE49-F238E27FC236}">
                <a16:creationId xmlns:a16="http://schemas.microsoft.com/office/drawing/2014/main" id="{5A72DF76-D069-2021-A89B-05C470C83F2A}"/>
              </a:ext>
            </a:extLst>
          </p:cNvPr>
          <p:cNvSpPr>
            <a:spLocks noGrp="1"/>
          </p:cNvSpPr>
          <p:nvPr>
            <p:ph sz="half" idx="2"/>
          </p:nvPr>
        </p:nvSpPr>
        <p:spPr>
          <a:xfrm>
            <a:off x="6096000" y="1333501"/>
            <a:ext cx="5778500" cy="5160962"/>
          </a:xfrm>
        </p:spPr>
        <p:txBody>
          <a:bodyPr vert="horz" lIns="91440" tIns="45720" rIns="91440" bIns="45720" rtlCol="0" anchor="t">
            <a:normAutofit fontScale="92500" lnSpcReduction="20000"/>
          </a:bodyPr>
          <a:lstStyle/>
          <a:p>
            <a:endParaRPr lang="en-US"/>
          </a:p>
          <a:p>
            <a:r>
              <a:rPr lang="en-US" dirty="0">
                <a:ea typeface="+mn-lt"/>
                <a:cs typeface="+mn-lt"/>
              </a:rPr>
              <a:t>The hybrid recommendation system provides a ranked list of recommended loan types based on user interactions and dataset patterns:</a:t>
            </a:r>
            <a:endParaRPr lang="en-US" dirty="0"/>
          </a:p>
          <a:p>
            <a:endParaRPr lang="en-US"/>
          </a:p>
          <a:p>
            <a:r>
              <a:rPr lang="en-US" dirty="0">
                <a:ea typeface="+mn-lt"/>
                <a:cs typeface="+mn-lt"/>
              </a:rPr>
              <a:t>'Credit-Builder Loan' (Score: ~0.2315): Highest recommendation based on user behavior and dataset associations.</a:t>
            </a:r>
            <a:endParaRPr lang="en-US" dirty="0"/>
          </a:p>
          <a:p>
            <a:r>
              <a:rPr lang="en-US" dirty="0">
                <a:ea typeface="+mn-lt"/>
                <a:cs typeface="+mn-lt"/>
              </a:rPr>
              <a:t>'Payday Loan' (Score: ~0.2274): Highly relevant to the user, closely following the top recommendation.</a:t>
            </a:r>
            <a:endParaRPr lang="en-US" dirty="0"/>
          </a:p>
          <a:p>
            <a:r>
              <a:rPr lang="en-US" dirty="0">
                <a:ea typeface="+mn-lt"/>
                <a:cs typeface="+mn-lt"/>
              </a:rPr>
              <a:t>'Mortgage Loan' (Score: ~0.2270): Slightly lower recommendation strength but still significant.</a:t>
            </a:r>
            <a:endParaRPr lang="en-US" dirty="0"/>
          </a:p>
          <a:p>
            <a:r>
              <a:rPr lang="en-US" dirty="0">
                <a:ea typeface="+mn-lt"/>
                <a:cs typeface="+mn-lt"/>
              </a:rPr>
              <a:t>'Home Equity Loan' (Score: ~0.2265): Nearly as suitable as a Mortgage Loan for the user.</a:t>
            </a:r>
            <a:endParaRPr lang="en-US" dirty="0"/>
          </a:p>
          <a:p>
            <a:r>
              <a:rPr lang="en-US" dirty="0">
                <a:ea typeface="+mn-lt"/>
                <a:cs typeface="+mn-lt"/>
              </a:rPr>
              <a:t>'Not Specified' (Score: ~0.2234): Indicates relevance to other unspecified loan types or financial products.</a:t>
            </a:r>
            <a:endParaRPr lang="en-US" dirty="0"/>
          </a:p>
        </p:txBody>
      </p:sp>
    </p:spTree>
    <p:extLst>
      <p:ext uri="{BB962C8B-B14F-4D97-AF65-F5344CB8AC3E}">
        <p14:creationId xmlns:p14="http://schemas.microsoft.com/office/powerpoint/2010/main" val="186332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B6CB-7653-1183-739D-B49A81AD7C5A}"/>
              </a:ext>
            </a:extLst>
          </p:cNvPr>
          <p:cNvSpPr>
            <a:spLocks noGrp="1"/>
          </p:cNvSpPr>
          <p:nvPr>
            <p:ph type="title"/>
          </p:nvPr>
        </p:nvSpPr>
        <p:spPr/>
        <p:txBody>
          <a:bodyPr/>
          <a:lstStyle/>
          <a:p>
            <a:r>
              <a:rPr lang="en-US" dirty="0">
                <a:ea typeface="+mj-lt"/>
                <a:cs typeface="+mj-lt"/>
              </a:rPr>
              <a:t>HYBRID RECOMMENDATION SYSTEM FOR USER-BASED SCENARIOS</a:t>
            </a:r>
          </a:p>
        </p:txBody>
      </p:sp>
      <p:sp>
        <p:nvSpPr>
          <p:cNvPr id="3" name="Content Placeholder 2">
            <a:extLst>
              <a:ext uri="{FF2B5EF4-FFF2-40B4-BE49-F238E27FC236}">
                <a16:creationId xmlns:a16="http://schemas.microsoft.com/office/drawing/2014/main" id="{486D8114-87B0-4D54-B60A-9BCA173FAD33}"/>
              </a:ext>
            </a:extLst>
          </p:cNvPr>
          <p:cNvSpPr>
            <a:spLocks noGrp="1"/>
          </p:cNvSpPr>
          <p:nvPr>
            <p:ph idx="1"/>
          </p:nvPr>
        </p:nvSpPr>
        <p:spPr/>
        <p:txBody>
          <a:bodyPr vert="horz" lIns="91440" tIns="45720" rIns="91440" bIns="45720" rtlCol="0" anchor="t">
            <a:normAutofit/>
          </a:bodyPr>
          <a:lstStyle/>
          <a:p>
            <a:r>
              <a:rPr lang="en-US" b="1" u="sng" dirty="0"/>
              <a:t>Output</a:t>
            </a:r>
          </a:p>
          <a:p>
            <a:endParaRPr lang="en-US" b="1" u="sng" dirty="0"/>
          </a:p>
          <a:p>
            <a:pPr marL="0" indent="0">
              <a:buNone/>
            </a:pPr>
            <a:endParaRPr lang="en-US" b="1" u="sng" dirty="0"/>
          </a:p>
        </p:txBody>
      </p:sp>
      <p:pic>
        <p:nvPicPr>
          <p:cNvPr id="5" name="Picture 4" descr="A black background with white text&#10;&#10;Description automatically generated">
            <a:extLst>
              <a:ext uri="{FF2B5EF4-FFF2-40B4-BE49-F238E27FC236}">
                <a16:creationId xmlns:a16="http://schemas.microsoft.com/office/drawing/2014/main" id="{8EBABFE9-CC4B-59F3-D9DC-E10173F2877E}"/>
              </a:ext>
            </a:extLst>
          </p:cNvPr>
          <p:cNvPicPr>
            <a:picLocks noChangeAspect="1"/>
          </p:cNvPicPr>
          <p:nvPr/>
        </p:nvPicPr>
        <p:blipFill>
          <a:blip r:embed="rId2"/>
          <a:stretch>
            <a:fillRect/>
          </a:stretch>
        </p:blipFill>
        <p:spPr>
          <a:xfrm>
            <a:off x="1192213" y="2990850"/>
            <a:ext cx="10290175" cy="1244600"/>
          </a:xfrm>
          <a:prstGeom prst="rect">
            <a:avLst/>
          </a:prstGeom>
        </p:spPr>
      </p:pic>
    </p:spTree>
    <p:extLst>
      <p:ext uri="{BB962C8B-B14F-4D97-AF65-F5344CB8AC3E}">
        <p14:creationId xmlns:p14="http://schemas.microsoft.com/office/powerpoint/2010/main" val="154631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9F03-4790-7C76-97F3-79EB2247E25D}"/>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395B6FF1-1029-F407-ADCF-C9A12851E1F0}"/>
              </a:ext>
            </a:extLst>
          </p:cNvPr>
          <p:cNvSpPr>
            <a:spLocks noGrp="1"/>
          </p:cNvSpPr>
          <p:nvPr>
            <p:ph idx="1"/>
          </p:nvPr>
        </p:nvSpPr>
        <p:spPr/>
        <p:txBody>
          <a:bodyPr vert="horz" lIns="91440" tIns="45720" rIns="91440" bIns="45720" rtlCol="0" anchor="t">
            <a:normAutofit/>
          </a:bodyPr>
          <a:lstStyle/>
          <a:p>
            <a:r>
              <a:rPr lang="en-US" sz="2000" dirty="0">
                <a:ea typeface="+mn-lt"/>
                <a:cs typeface="+mn-lt"/>
              </a:rPr>
              <a:t>The scores indicate the relevance of recommended items based on association rules and item similarity. They represent a combination of association strength and item similarity, reflecting how likely users are to prefer an item given their preferences and its similarity to items they've interacted with. This ranked list of recommendations guides users toward the most suitable financial products, supported by quantitative measures of predicted relevance for prioritization and exploration.</a:t>
            </a:r>
            <a:endParaRPr lang="en-US" sz="2000"/>
          </a:p>
        </p:txBody>
      </p:sp>
    </p:spTree>
    <p:extLst>
      <p:ext uri="{BB962C8B-B14F-4D97-AF65-F5344CB8AC3E}">
        <p14:creationId xmlns:p14="http://schemas.microsoft.com/office/powerpoint/2010/main" val="2902089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nalogue wall clock">
            <a:extLst>
              <a:ext uri="{FF2B5EF4-FFF2-40B4-BE49-F238E27FC236}">
                <a16:creationId xmlns:a16="http://schemas.microsoft.com/office/drawing/2014/main" id="{BE0F1CB6-AD4F-6E56-651F-0C4D4D1EB64B}"/>
              </a:ext>
            </a:extLst>
          </p:cNvPr>
          <p:cNvPicPr>
            <a:picLocks noChangeAspect="1"/>
          </p:cNvPicPr>
          <p:nvPr/>
        </p:nvPicPr>
        <p:blipFill rotWithShape="1">
          <a:blip r:embed="rId2">
            <a:alphaModFix/>
          </a:blip>
          <a:srcRect t="6718" r="-2" b="8780"/>
          <a:stretch/>
        </p:blipFill>
        <p:spPr>
          <a:xfrm>
            <a:off x="20" y="1571"/>
            <a:ext cx="12191980" cy="6856429"/>
          </a:xfrm>
          <a:prstGeom prst="rect">
            <a:avLst/>
          </a:prstGeom>
        </p:spPr>
      </p:pic>
      <p:sp>
        <p:nvSpPr>
          <p:cNvPr id="22" name="Freeform: Shape 21">
            <a:extLst>
              <a:ext uri="{FF2B5EF4-FFF2-40B4-BE49-F238E27FC236}">
                <a16:creationId xmlns:a16="http://schemas.microsoft.com/office/drawing/2014/main" id="{53174E83-2682-EA33-BF59-CACA1385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1814EE-5EA7-9AAF-E047-426F9ACEF942}"/>
              </a:ext>
            </a:extLst>
          </p:cNvPr>
          <p:cNvSpPr>
            <a:spLocks noGrp="1"/>
          </p:cNvSpPr>
          <p:nvPr>
            <p:ph type="title"/>
          </p:nvPr>
        </p:nvSpPr>
        <p:spPr>
          <a:xfrm>
            <a:off x="7376161" y="2211978"/>
            <a:ext cx="3535679" cy="1425728"/>
          </a:xfrm>
        </p:spPr>
        <p:txBody>
          <a:bodyPr vert="horz" lIns="91440" tIns="45720" rIns="91440" bIns="45720" rtlCol="0" anchor="b">
            <a:normAutofit/>
          </a:bodyPr>
          <a:lstStyle/>
          <a:p>
            <a:pPr algn="ctr">
              <a:lnSpc>
                <a:spcPct val="110000"/>
              </a:lnSpc>
            </a:pPr>
            <a:r>
              <a:rPr lang="en-US" sz="2600" dirty="0"/>
              <a:t>Time series analysis- </a:t>
            </a:r>
            <a:r>
              <a:rPr lang="en-US" sz="2600" dirty="0" err="1"/>
              <a:t>arima</a:t>
            </a:r>
          </a:p>
        </p:txBody>
      </p:sp>
      <p:cxnSp>
        <p:nvCxnSpPr>
          <p:cNvPr id="23" name="Straight Connector 22">
            <a:extLst>
              <a:ext uri="{FF2B5EF4-FFF2-40B4-BE49-F238E27FC236}">
                <a16:creationId xmlns:a16="http://schemas.microsoft.com/office/drawing/2014/main" id="{8D8181E6-BF6C-7868-46D1-88E2970D08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95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1DEB-2FA7-B0B0-D560-D89ED501DA8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FA4F2FA-6ACE-7CA5-CD2B-C1CA9E3D1CB0}"/>
              </a:ext>
            </a:extLst>
          </p:cNvPr>
          <p:cNvSpPr>
            <a:spLocks noGrp="1"/>
          </p:cNvSpPr>
          <p:nvPr>
            <p:ph idx="1"/>
          </p:nvPr>
        </p:nvSpPr>
        <p:spPr/>
        <p:txBody>
          <a:bodyPr vert="horz" lIns="91440" tIns="45720" rIns="91440" bIns="45720" rtlCol="0" anchor="t">
            <a:normAutofit/>
          </a:bodyPr>
          <a:lstStyle/>
          <a:p>
            <a:r>
              <a:rPr lang="en-US" sz="2400" dirty="0">
                <a:ea typeface="+mn-lt"/>
                <a:cs typeface="+mn-lt"/>
              </a:rPr>
              <a:t>The goal is to forecast future financial metrics such as </a:t>
            </a:r>
            <a:r>
              <a:rPr lang="en-US" sz="2400" err="1">
                <a:ea typeface="+mn-lt"/>
                <a:cs typeface="+mn-lt"/>
              </a:rPr>
              <a:t>Monthly_Inhand_Salary</a:t>
            </a:r>
            <a:r>
              <a:rPr lang="en-US" sz="2400" dirty="0">
                <a:ea typeface="+mn-lt"/>
                <a:cs typeface="+mn-lt"/>
              </a:rPr>
              <a:t> This could help in predicting financial trends, customer behavior, and credit risks, which is valuable for making informed business decisions, tailoring customer offers, or managing risk.</a:t>
            </a:r>
            <a:endParaRPr lang="en-US" sz="2400" dirty="0"/>
          </a:p>
        </p:txBody>
      </p:sp>
    </p:spTree>
    <p:extLst>
      <p:ext uri="{BB962C8B-B14F-4D97-AF65-F5344CB8AC3E}">
        <p14:creationId xmlns:p14="http://schemas.microsoft.com/office/powerpoint/2010/main" val="47174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EA37-205A-ADEC-1191-DD9CC7235F18}"/>
              </a:ext>
            </a:extLst>
          </p:cNvPr>
          <p:cNvSpPr>
            <a:spLocks noGrp="1"/>
          </p:cNvSpPr>
          <p:nvPr>
            <p:ph type="title"/>
          </p:nvPr>
        </p:nvSpPr>
        <p:spPr>
          <a:xfrm>
            <a:off x="825500" y="249238"/>
            <a:ext cx="10287000" cy="1147762"/>
          </a:xfrm>
        </p:spPr>
        <p:txBody>
          <a:bodyPr/>
          <a:lstStyle/>
          <a:p>
            <a:r>
              <a:rPr lang="en-US" dirty="0"/>
              <a:t>Team Members</a:t>
            </a:r>
          </a:p>
        </p:txBody>
      </p:sp>
      <p:sp>
        <p:nvSpPr>
          <p:cNvPr id="3" name="Content Placeholder 2">
            <a:extLst>
              <a:ext uri="{FF2B5EF4-FFF2-40B4-BE49-F238E27FC236}">
                <a16:creationId xmlns:a16="http://schemas.microsoft.com/office/drawing/2014/main" id="{14035734-92CE-8274-BF95-DD1EF651F66C}"/>
              </a:ext>
            </a:extLst>
          </p:cNvPr>
          <p:cNvSpPr>
            <a:spLocks noGrp="1"/>
          </p:cNvSpPr>
          <p:nvPr>
            <p:ph idx="1"/>
          </p:nvPr>
        </p:nvSpPr>
        <p:spPr>
          <a:xfrm>
            <a:off x="685800" y="1587497"/>
            <a:ext cx="10820400" cy="5033965"/>
          </a:xfrm>
        </p:spPr>
        <p:txBody>
          <a:bodyPr vert="horz" lIns="91440" tIns="45720" rIns="91440" bIns="45720" rtlCol="0" anchor="t">
            <a:normAutofit fontScale="92500" lnSpcReduction="20000"/>
          </a:bodyPr>
          <a:lstStyle/>
          <a:p>
            <a:pPr marL="0" indent="0">
              <a:buNone/>
            </a:pPr>
            <a:r>
              <a:rPr lang="en-US" sz="2000" dirty="0">
                <a:latin typeface="Trade Gothic Next Light"/>
                <a:cs typeface="Segoe UI"/>
              </a:rPr>
              <a:t>1. Aadithya E R Menon(CB.EN.U4CSE21301)</a:t>
            </a:r>
            <a:endParaRPr lang="en-US" dirty="0">
              <a:latin typeface="Trade Gothic Next Light"/>
              <a:cs typeface="Segoe UI"/>
            </a:endParaRPr>
          </a:p>
          <a:p>
            <a:r>
              <a:rPr lang="en-US" sz="2000" dirty="0">
                <a:latin typeface="Trade Gothic Next Light"/>
                <a:ea typeface="Cambria"/>
                <a:cs typeface="Segoe UI"/>
              </a:rPr>
              <a:t>Contributions: </a:t>
            </a:r>
            <a:r>
              <a:rPr lang="en-US" sz="2000" dirty="0">
                <a:latin typeface="Trade Gothic Next Light"/>
                <a:ea typeface="Cambria"/>
                <a:cs typeface="+mn-lt"/>
              </a:rPr>
              <a:t>Pre-processing, PCA, and Component Visualization, ARIMA model</a:t>
            </a:r>
            <a:endParaRPr lang="en-US" sz="2000" dirty="0">
              <a:latin typeface="Trade Gothic Next Light"/>
              <a:ea typeface="Cambria"/>
              <a:cs typeface="Segoe UI"/>
            </a:endParaRPr>
          </a:p>
          <a:p>
            <a:endParaRPr lang="en-US" sz="2000" dirty="0">
              <a:latin typeface="Trade Gothic Next Light"/>
              <a:ea typeface="Cambria"/>
              <a:cs typeface="Segoe UI"/>
            </a:endParaRPr>
          </a:p>
          <a:p>
            <a:pPr marL="0" indent="0">
              <a:buNone/>
            </a:pPr>
            <a:r>
              <a:rPr lang="en-US" sz="2000" dirty="0">
                <a:latin typeface="Trade Gothic Next Light"/>
                <a:cs typeface="Segoe UI"/>
              </a:rPr>
              <a:t>2. Sanjanaa Maturi(CB.EN.U4CSE21353)</a:t>
            </a:r>
          </a:p>
          <a:p>
            <a:r>
              <a:rPr lang="en-US" sz="2000" dirty="0">
                <a:latin typeface="Trade Gothic Next Light"/>
                <a:cs typeface="Segoe UI"/>
              </a:rPr>
              <a:t>Contributions: </a:t>
            </a:r>
            <a:r>
              <a:rPr lang="en-US" sz="2000" dirty="0">
                <a:ea typeface="+mn-lt"/>
                <a:cs typeface="+mn-lt"/>
              </a:rPr>
              <a:t>Pre-processing, EDA, Visualization </a:t>
            </a:r>
            <a:r>
              <a:rPr lang="en-US" sz="2000" dirty="0" err="1">
                <a:ea typeface="+mn-lt"/>
                <a:cs typeface="+mn-lt"/>
              </a:rPr>
              <a:t>Plotly</a:t>
            </a:r>
            <a:r>
              <a:rPr lang="en-US" sz="2000" dirty="0">
                <a:ea typeface="+mn-lt"/>
                <a:cs typeface="+mn-lt"/>
              </a:rPr>
              <a:t> , Identify patterns, ARIMA model</a:t>
            </a:r>
          </a:p>
          <a:p>
            <a:endParaRPr lang="en-US" sz="2000" dirty="0">
              <a:latin typeface="Trade Gothic Next Light"/>
              <a:cs typeface="Segoe UI"/>
            </a:endParaRPr>
          </a:p>
          <a:p>
            <a:pPr marL="0" indent="0">
              <a:buNone/>
            </a:pPr>
            <a:r>
              <a:rPr lang="en-US" sz="2000" dirty="0">
                <a:latin typeface="Trade Gothic Next Light"/>
                <a:cs typeface="Segoe UI"/>
              </a:rPr>
              <a:t>3. Sathish J(CB.EN.U4CSE21354)</a:t>
            </a:r>
          </a:p>
          <a:p>
            <a:r>
              <a:rPr lang="en-US" sz="2000" dirty="0">
                <a:ea typeface="+mn-lt"/>
                <a:cs typeface="+mn-lt"/>
              </a:rPr>
              <a:t>Contributions: Association Rule mining And Recommendation System, ARIMA model and evaluation</a:t>
            </a:r>
          </a:p>
          <a:p>
            <a:endParaRPr lang="en-US" sz="2000" dirty="0">
              <a:latin typeface="Trade Gothic Next Light"/>
              <a:cs typeface="Segoe UI"/>
            </a:endParaRPr>
          </a:p>
          <a:p>
            <a:pPr marL="0" indent="0">
              <a:buNone/>
            </a:pPr>
            <a:r>
              <a:rPr lang="en-US" sz="2000" dirty="0">
                <a:latin typeface="Trade Gothic Next Light"/>
                <a:cs typeface="Segoe UI"/>
              </a:rPr>
              <a:t>4. Sharan K(CB.EN.U4CSE21355)</a:t>
            </a:r>
          </a:p>
          <a:p>
            <a:r>
              <a:rPr lang="en-US" sz="2000" dirty="0">
                <a:latin typeface="Trade Gothic Next Light"/>
                <a:cs typeface="Segoe UI"/>
              </a:rPr>
              <a:t>Contributions: </a:t>
            </a:r>
            <a:r>
              <a:rPr lang="en-US" sz="2000" dirty="0">
                <a:ea typeface="+mn-lt"/>
                <a:cs typeface="+mn-lt"/>
              </a:rPr>
              <a:t>Association rule mining Visualization And collaborative filtering, stationary check, model evaluation </a:t>
            </a:r>
            <a:endParaRPr lang="en-US" sz="2000" dirty="0">
              <a:latin typeface="Trade Gothic Next Light"/>
              <a:cs typeface="Segoe UI"/>
            </a:endParaRPr>
          </a:p>
          <a:p>
            <a:endParaRPr lang="en-US" sz="2000" dirty="0">
              <a:latin typeface="Trade Gothic Next Light"/>
              <a:cs typeface="Segoe UI"/>
            </a:endParaRPr>
          </a:p>
        </p:txBody>
      </p:sp>
    </p:spTree>
    <p:extLst>
      <p:ext uri="{BB962C8B-B14F-4D97-AF65-F5344CB8AC3E}">
        <p14:creationId xmlns:p14="http://schemas.microsoft.com/office/powerpoint/2010/main" val="146888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075D-1712-E5B5-A21F-81C97CE5B0C4}"/>
              </a:ext>
            </a:extLst>
          </p:cNvPr>
          <p:cNvSpPr>
            <a:spLocks noGrp="1"/>
          </p:cNvSpPr>
          <p:nvPr>
            <p:ph type="title"/>
          </p:nvPr>
        </p:nvSpPr>
        <p:spPr>
          <a:xfrm>
            <a:off x="952500" y="198438"/>
            <a:ext cx="10287000" cy="1147762"/>
          </a:xfrm>
        </p:spPr>
        <p:txBody>
          <a:bodyPr/>
          <a:lstStyle/>
          <a:p>
            <a:r>
              <a:rPr lang="en-US" dirty="0"/>
              <a:t>Dataset overview</a:t>
            </a:r>
          </a:p>
        </p:txBody>
      </p:sp>
      <p:sp>
        <p:nvSpPr>
          <p:cNvPr id="3" name="Content Placeholder 2">
            <a:extLst>
              <a:ext uri="{FF2B5EF4-FFF2-40B4-BE49-F238E27FC236}">
                <a16:creationId xmlns:a16="http://schemas.microsoft.com/office/drawing/2014/main" id="{B6FE73D0-D78F-D242-6CB3-79EE6B5E40CD}"/>
              </a:ext>
            </a:extLst>
          </p:cNvPr>
          <p:cNvSpPr>
            <a:spLocks noGrp="1"/>
          </p:cNvSpPr>
          <p:nvPr>
            <p:ph idx="1"/>
          </p:nvPr>
        </p:nvSpPr>
        <p:spPr>
          <a:xfrm>
            <a:off x="749300" y="1714497"/>
            <a:ext cx="10655300" cy="4729165"/>
          </a:xfrm>
        </p:spPr>
        <p:txBody>
          <a:bodyPr vert="horz" lIns="91440" tIns="45720" rIns="91440" bIns="45720" rtlCol="0" anchor="t">
            <a:normAutofit fontScale="85000" lnSpcReduction="20000"/>
          </a:bodyPr>
          <a:lstStyle/>
          <a:p>
            <a:r>
              <a:rPr lang="en-US" b="1" u="sng" dirty="0">
                <a:ea typeface="+mn-lt"/>
                <a:cs typeface="+mn-lt"/>
              </a:rPr>
              <a:t>Dataset</a:t>
            </a:r>
            <a:r>
              <a:rPr lang="en-US" dirty="0">
                <a:ea typeface="+mn-lt"/>
                <a:cs typeface="+mn-lt"/>
              </a:rPr>
              <a:t>:</a:t>
            </a:r>
            <a:endParaRPr lang="en-US" dirty="0"/>
          </a:p>
          <a:p>
            <a:r>
              <a:rPr lang="en-US" dirty="0">
                <a:ea typeface="+mn-lt"/>
                <a:cs typeface="+mn-lt"/>
              </a:rPr>
              <a:t>Contains 50,000 entries.</a:t>
            </a:r>
            <a:endParaRPr lang="en-US" dirty="0"/>
          </a:p>
          <a:p>
            <a:r>
              <a:rPr lang="en-US" dirty="0">
                <a:ea typeface="+mn-lt"/>
                <a:cs typeface="+mn-lt"/>
              </a:rPr>
              <a:t>Consists of 27 columns, comprising both numerical and categorical data.</a:t>
            </a:r>
          </a:p>
          <a:p>
            <a:endParaRPr lang="en-US" dirty="0"/>
          </a:p>
          <a:p>
            <a:r>
              <a:rPr lang="en-US" b="1" u="sng" dirty="0"/>
              <a:t>Key columns</a:t>
            </a:r>
          </a:p>
          <a:p>
            <a:r>
              <a:rPr lang="en-US" dirty="0">
                <a:ea typeface="+mn-lt"/>
                <a:cs typeface="+mn-lt"/>
              </a:rPr>
              <a:t>Month</a:t>
            </a:r>
            <a:endParaRPr lang="en-US" dirty="0"/>
          </a:p>
          <a:p>
            <a:r>
              <a:rPr lang="en-US" dirty="0">
                <a:ea typeface="+mn-lt"/>
                <a:cs typeface="+mn-lt"/>
              </a:rPr>
              <a:t>Represents the month of the financial data.</a:t>
            </a:r>
            <a:endParaRPr lang="en-US" dirty="0"/>
          </a:p>
          <a:p>
            <a:r>
              <a:rPr lang="en-US" dirty="0">
                <a:ea typeface="+mn-lt"/>
                <a:cs typeface="+mn-lt"/>
              </a:rPr>
              <a:t>Monthly </a:t>
            </a:r>
            <a:r>
              <a:rPr lang="en-US" dirty="0" err="1">
                <a:ea typeface="+mn-lt"/>
                <a:cs typeface="+mn-lt"/>
              </a:rPr>
              <a:t>Inhand</a:t>
            </a:r>
            <a:r>
              <a:rPr lang="en-US" dirty="0">
                <a:ea typeface="+mn-lt"/>
                <a:cs typeface="+mn-lt"/>
              </a:rPr>
              <a:t> Salary</a:t>
            </a:r>
            <a:endParaRPr lang="en-US" dirty="0"/>
          </a:p>
          <a:p>
            <a:r>
              <a:rPr lang="en-US" dirty="0">
                <a:ea typeface="+mn-lt"/>
                <a:cs typeface="+mn-lt"/>
              </a:rPr>
              <a:t>Indicates the salary after deductions for each month.</a:t>
            </a:r>
            <a:endParaRPr lang="en-US" dirty="0"/>
          </a:p>
          <a:p>
            <a:r>
              <a:rPr lang="en-US" dirty="0">
                <a:ea typeface="+mn-lt"/>
                <a:cs typeface="+mn-lt"/>
              </a:rPr>
              <a:t>Monthly Balance</a:t>
            </a:r>
            <a:endParaRPr lang="en-US" dirty="0"/>
          </a:p>
          <a:p>
            <a:r>
              <a:rPr lang="en-US" dirty="0">
                <a:ea typeface="+mn-lt"/>
                <a:cs typeface="+mn-lt"/>
              </a:rPr>
              <a:t>Reflects the balance amount at the end of each month.</a:t>
            </a:r>
            <a:endParaRPr lang="en-US" dirty="0"/>
          </a:p>
          <a:p>
            <a:r>
              <a:rPr lang="en-US" dirty="0">
                <a:ea typeface="+mn-lt"/>
                <a:cs typeface="+mn-lt"/>
              </a:rPr>
              <a:t>Amount Invested Monthly</a:t>
            </a:r>
            <a:endParaRPr lang="en-US" dirty="0"/>
          </a:p>
          <a:p>
            <a:r>
              <a:rPr lang="en-US" dirty="0">
                <a:ea typeface="+mn-lt"/>
                <a:cs typeface="+mn-lt"/>
              </a:rPr>
              <a:t>Denotes the monthly investment amounts made by individuals.</a:t>
            </a:r>
            <a:endParaRPr lang="en-US" dirty="0"/>
          </a:p>
        </p:txBody>
      </p:sp>
    </p:spTree>
    <p:extLst>
      <p:ext uri="{BB962C8B-B14F-4D97-AF65-F5344CB8AC3E}">
        <p14:creationId xmlns:p14="http://schemas.microsoft.com/office/powerpoint/2010/main" val="1817562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DB65-416A-F68F-07B3-0B99EE8CB722}"/>
              </a:ext>
            </a:extLst>
          </p:cNvPr>
          <p:cNvSpPr>
            <a:spLocks noGrp="1"/>
          </p:cNvSpPr>
          <p:nvPr>
            <p:ph type="title"/>
          </p:nvPr>
        </p:nvSpPr>
        <p:spPr>
          <a:xfrm>
            <a:off x="952500" y="198438"/>
            <a:ext cx="10287000" cy="1147762"/>
          </a:xfrm>
        </p:spPr>
        <p:txBody>
          <a:bodyPr/>
          <a:lstStyle/>
          <a:p>
            <a:r>
              <a:rPr lang="en-US" dirty="0"/>
              <a:t>Data preprocessing steps</a:t>
            </a:r>
          </a:p>
        </p:txBody>
      </p:sp>
      <p:sp>
        <p:nvSpPr>
          <p:cNvPr id="3" name="Content Placeholder 2">
            <a:extLst>
              <a:ext uri="{FF2B5EF4-FFF2-40B4-BE49-F238E27FC236}">
                <a16:creationId xmlns:a16="http://schemas.microsoft.com/office/drawing/2014/main" id="{8EDC9F40-CD97-E968-02BA-B9A63D19884E}"/>
              </a:ext>
            </a:extLst>
          </p:cNvPr>
          <p:cNvSpPr>
            <a:spLocks noGrp="1"/>
          </p:cNvSpPr>
          <p:nvPr>
            <p:ph idx="1"/>
          </p:nvPr>
        </p:nvSpPr>
        <p:spPr>
          <a:xfrm>
            <a:off x="647700" y="1523997"/>
            <a:ext cx="10960100" cy="4957765"/>
          </a:xfrm>
        </p:spPr>
        <p:txBody>
          <a:bodyPr vert="horz" lIns="91440" tIns="45720" rIns="91440" bIns="45720" rtlCol="0" anchor="t">
            <a:normAutofit/>
          </a:bodyPr>
          <a:lstStyle/>
          <a:p>
            <a:r>
              <a:rPr lang="en-US" b="1" u="sng" dirty="0">
                <a:ea typeface="+mn-lt"/>
                <a:cs typeface="+mn-lt"/>
              </a:rPr>
              <a:t>Missing Values Handling:</a:t>
            </a:r>
            <a:endParaRPr lang="en-US" b="1" u="sng" dirty="0"/>
          </a:p>
          <a:p>
            <a:r>
              <a:rPr lang="en-US" dirty="0">
                <a:ea typeface="+mn-lt"/>
                <a:cs typeface="+mn-lt"/>
              </a:rPr>
              <a:t>Utilized mean for numerical columns and mode for categorical columns to handle missing values.</a:t>
            </a:r>
            <a:endParaRPr lang="en-US" dirty="0"/>
          </a:p>
          <a:p>
            <a:endParaRPr lang="en-US" dirty="0">
              <a:ea typeface="+mn-lt"/>
              <a:cs typeface="+mn-lt"/>
            </a:endParaRPr>
          </a:p>
          <a:p>
            <a:r>
              <a:rPr lang="en-US" b="1" u="sng" dirty="0">
                <a:ea typeface="+mn-lt"/>
                <a:cs typeface="+mn-lt"/>
              </a:rPr>
              <a:t>Data Type Conversion:</a:t>
            </a:r>
            <a:endParaRPr lang="en-US" b="1" u="sng" dirty="0"/>
          </a:p>
          <a:p>
            <a:r>
              <a:rPr lang="en-US" dirty="0">
                <a:ea typeface="+mn-lt"/>
                <a:cs typeface="+mn-lt"/>
              </a:rPr>
              <a:t>Converted 'Month' column to datetime format for better analysis.</a:t>
            </a:r>
            <a:endParaRPr lang="en-US" dirty="0"/>
          </a:p>
          <a:p>
            <a:r>
              <a:rPr lang="en-US" dirty="0">
                <a:ea typeface="+mn-lt"/>
                <a:cs typeface="+mn-lt"/>
              </a:rPr>
              <a:t>Ensured correct data types for numerical columns such as '</a:t>
            </a:r>
            <a:r>
              <a:rPr lang="en-US" dirty="0" err="1">
                <a:ea typeface="+mn-lt"/>
                <a:cs typeface="+mn-lt"/>
              </a:rPr>
              <a:t>Annual_Income</a:t>
            </a:r>
            <a:r>
              <a:rPr lang="en-US" dirty="0">
                <a:ea typeface="+mn-lt"/>
                <a:cs typeface="+mn-lt"/>
              </a:rPr>
              <a:t>' and '</a:t>
            </a:r>
            <a:r>
              <a:rPr lang="en-US" dirty="0" err="1">
                <a:ea typeface="+mn-lt"/>
                <a:cs typeface="+mn-lt"/>
              </a:rPr>
              <a:t>Outstanding_Debt</a:t>
            </a:r>
            <a:r>
              <a:rPr lang="en-US" dirty="0">
                <a:ea typeface="+mn-lt"/>
                <a:cs typeface="+mn-lt"/>
              </a:rPr>
              <a:t>'.</a:t>
            </a:r>
            <a:endParaRPr lang="en-US" dirty="0"/>
          </a:p>
          <a:p>
            <a:endParaRPr lang="en-US" dirty="0">
              <a:ea typeface="+mn-lt"/>
              <a:cs typeface="+mn-lt"/>
            </a:endParaRPr>
          </a:p>
          <a:p>
            <a:r>
              <a:rPr lang="en-US" b="1" u="sng" dirty="0">
                <a:ea typeface="+mn-lt"/>
                <a:cs typeface="+mn-lt"/>
              </a:rPr>
              <a:t>Relevant Data Filtering:</a:t>
            </a:r>
            <a:endParaRPr lang="en-US" b="1" dirty="0"/>
          </a:p>
          <a:p>
            <a:r>
              <a:rPr lang="en-US" dirty="0">
                <a:ea typeface="+mn-lt"/>
                <a:cs typeface="+mn-lt"/>
              </a:rPr>
              <a:t>Focused on columns pertinent to time series forecasting, such as '</a:t>
            </a:r>
            <a:r>
              <a:rPr lang="en-US" dirty="0" err="1">
                <a:ea typeface="+mn-lt"/>
                <a:cs typeface="+mn-lt"/>
              </a:rPr>
              <a:t>Monthly_Inhand_Salary</a:t>
            </a:r>
            <a:r>
              <a:rPr lang="en-US" dirty="0">
                <a:ea typeface="+mn-lt"/>
                <a:cs typeface="+mn-lt"/>
              </a:rPr>
              <a:t>', '</a:t>
            </a:r>
            <a:r>
              <a:rPr lang="en-US" dirty="0" err="1">
                <a:ea typeface="+mn-lt"/>
                <a:cs typeface="+mn-lt"/>
              </a:rPr>
              <a:t>Monthly_Balance</a:t>
            </a:r>
            <a:r>
              <a:rPr lang="en-US" dirty="0">
                <a:ea typeface="+mn-lt"/>
                <a:cs typeface="+mn-lt"/>
              </a:rPr>
              <a:t>', and '</a:t>
            </a:r>
            <a:r>
              <a:rPr lang="en-US" dirty="0" err="1">
                <a:ea typeface="+mn-lt"/>
                <a:cs typeface="+mn-lt"/>
              </a:rPr>
              <a:t>Amount_invested_monthly</a:t>
            </a:r>
            <a:r>
              <a:rPr lang="en-US" dirty="0">
                <a:ea typeface="+mn-lt"/>
                <a:cs typeface="+mn-lt"/>
              </a:rPr>
              <a:t>'.</a:t>
            </a:r>
            <a:endParaRPr lang="en-US" dirty="0"/>
          </a:p>
        </p:txBody>
      </p:sp>
    </p:spTree>
    <p:extLst>
      <p:ext uri="{BB962C8B-B14F-4D97-AF65-F5344CB8AC3E}">
        <p14:creationId xmlns:p14="http://schemas.microsoft.com/office/powerpoint/2010/main" val="1835481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625C-C185-3E68-372C-7057A6B34F14}"/>
              </a:ext>
            </a:extLst>
          </p:cNvPr>
          <p:cNvSpPr>
            <a:spLocks noGrp="1"/>
          </p:cNvSpPr>
          <p:nvPr>
            <p:ph type="title"/>
          </p:nvPr>
        </p:nvSpPr>
        <p:spPr>
          <a:xfrm>
            <a:off x="508000" y="7938"/>
            <a:ext cx="10287000" cy="1147762"/>
          </a:xfrm>
        </p:spPr>
        <p:txBody>
          <a:bodyPr/>
          <a:lstStyle/>
          <a:p>
            <a:r>
              <a:rPr lang="en-US" dirty="0"/>
              <a:t>visualization</a:t>
            </a:r>
          </a:p>
        </p:txBody>
      </p:sp>
      <p:sp>
        <p:nvSpPr>
          <p:cNvPr id="3" name="Content Placeholder 2">
            <a:extLst>
              <a:ext uri="{FF2B5EF4-FFF2-40B4-BE49-F238E27FC236}">
                <a16:creationId xmlns:a16="http://schemas.microsoft.com/office/drawing/2014/main" id="{FA141536-B379-ACFC-D9BC-E1159CA8B66E}"/>
              </a:ext>
            </a:extLst>
          </p:cNvPr>
          <p:cNvSpPr>
            <a:spLocks noGrp="1"/>
          </p:cNvSpPr>
          <p:nvPr>
            <p:ph sz="half" idx="1"/>
          </p:nvPr>
        </p:nvSpPr>
        <p:spPr>
          <a:xfrm>
            <a:off x="165100" y="1397002"/>
            <a:ext cx="5753100" cy="5097461"/>
          </a:xfrm>
        </p:spPr>
        <p:txBody>
          <a:bodyPr vert="horz" lIns="91440" tIns="45720" rIns="91440" bIns="45720" rtlCol="0" anchor="t">
            <a:normAutofit/>
          </a:bodyPr>
          <a:lstStyle/>
          <a:p>
            <a:r>
              <a:rPr lang="en-US" b="1" u="sng" dirty="0">
                <a:ea typeface="+mn-lt"/>
                <a:cs typeface="+mn-lt"/>
              </a:rPr>
              <a:t>Time Series Plots:</a:t>
            </a:r>
            <a:endParaRPr lang="en-US" b="1" dirty="0"/>
          </a:p>
          <a:p>
            <a:endParaRPr lang="en-US"/>
          </a:p>
          <a:p>
            <a:r>
              <a:rPr lang="en-US" dirty="0">
                <a:ea typeface="+mn-lt"/>
                <a:cs typeface="+mn-lt"/>
              </a:rPr>
              <a:t>Monthly </a:t>
            </a:r>
            <a:r>
              <a:rPr lang="en-US" dirty="0" err="1">
                <a:ea typeface="+mn-lt"/>
                <a:cs typeface="+mn-lt"/>
              </a:rPr>
              <a:t>Inhand</a:t>
            </a:r>
            <a:r>
              <a:rPr lang="en-US" dirty="0">
                <a:ea typeface="+mn-lt"/>
                <a:cs typeface="+mn-lt"/>
              </a:rPr>
              <a:t> Salary: Depicts the trend of salary over time.</a:t>
            </a:r>
            <a:endParaRPr lang="en-US" dirty="0"/>
          </a:p>
          <a:p>
            <a:r>
              <a:rPr lang="en-US" dirty="0">
                <a:ea typeface="+mn-lt"/>
                <a:cs typeface="+mn-lt"/>
              </a:rPr>
              <a:t>Monthly Balance: Illustrates the fluctuation in balance across months.</a:t>
            </a:r>
            <a:endParaRPr lang="en-US" dirty="0"/>
          </a:p>
          <a:p>
            <a:r>
              <a:rPr lang="en-US" dirty="0">
                <a:ea typeface="+mn-lt"/>
                <a:cs typeface="+mn-lt"/>
              </a:rPr>
              <a:t>Amount Invested Monthly: Shows the variation in investment amounts over time.</a:t>
            </a:r>
          </a:p>
          <a:p>
            <a:endParaRPr lang="en-US" dirty="0"/>
          </a:p>
          <a:p>
            <a:endParaRPr lang="en-US" dirty="0"/>
          </a:p>
        </p:txBody>
      </p:sp>
      <p:pic>
        <p:nvPicPr>
          <p:cNvPr id="12" name="Picture 11" descr="A screenshot of a graph&#10;&#10;Description automatically generated">
            <a:extLst>
              <a:ext uri="{FF2B5EF4-FFF2-40B4-BE49-F238E27FC236}">
                <a16:creationId xmlns:a16="http://schemas.microsoft.com/office/drawing/2014/main" id="{9E2E62A0-2368-68D2-1DE4-F513DBAA882F}"/>
              </a:ext>
            </a:extLst>
          </p:cNvPr>
          <p:cNvPicPr>
            <a:picLocks noChangeAspect="1"/>
          </p:cNvPicPr>
          <p:nvPr/>
        </p:nvPicPr>
        <p:blipFill>
          <a:blip r:embed="rId2"/>
          <a:stretch>
            <a:fillRect/>
          </a:stretch>
        </p:blipFill>
        <p:spPr>
          <a:xfrm>
            <a:off x="6627813" y="471488"/>
            <a:ext cx="4524375" cy="5915025"/>
          </a:xfrm>
          <a:prstGeom prst="rect">
            <a:avLst/>
          </a:prstGeom>
        </p:spPr>
      </p:pic>
    </p:spTree>
    <p:extLst>
      <p:ext uri="{BB962C8B-B14F-4D97-AF65-F5344CB8AC3E}">
        <p14:creationId xmlns:p14="http://schemas.microsoft.com/office/powerpoint/2010/main" val="1770954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4566-775F-97AC-205E-2835D9C1C15E}"/>
              </a:ext>
            </a:extLst>
          </p:cNvPr>
          <p:cNvSpPr>
            <a:spLocks noGrp="1"/>
          </p:cNvSpPr>
          <p:nvPr>
            <p:ph type="title"/>
          </p:nvPr>
        </p:nvSpPr>
        <p:spPr>
          <a:xfrm>
            <a:off x="952500" y="160338"/>
            <a:ext cx="10287000" cy="1147762"/>
          </a:xfrm>
        </p:spPr>
        <p:txBody>
          <a:bodyPr/>
          <a:lstStyle/>
          <a:p>
            <a:r>
              <a:rPr lang="en-US" dirty="0"/>
              <a:t>visualization</a:t>
            </a:r>
          </a:p>
        </p:txBody>
      </p:sp>
      <p:pic>
        <p:nvPicPr>
          <p:cNvPr id="5" name="Content Placeholder 4" descr="A group of blue boxes with black lines&#10;&#10;Description automatically generated">
            <a:extLst>
              <a:ext uri="{FF2B5EF4-FFF2-40B4-BE49-F238E27FC236}">
                <a16:creationId xmlns:a16="http://schemas.microsoft.com/office/drawing/2014/main" id="{01ECA2D0-7426-2C30-EBF1-D108ACC297AC}"/>
              </a:ext>
            </a:extLst>
          </p:cNvPr>
          <p:cNvPicPr>
            <a:picLocks noGrp="1" noChangeAspect="1"/>
          </p:cNvPicPr>
          <p:nvPr>
            <p:ph sz="half" idx="1"/>
          </p:nvPr>
        </p:nvPicPr>
        <p:blipFill>
          <a:blip r:embed="rId2"/>
          <a:stretch>
            <a:fillRect/>
          </a:stretch>
        </p:blipFill>
        <p:spPr>
          <a:xfrm>
            <a:off x="949146" y="1485902"/>
            <a:ext cx="3397608" cy="5110161"/>
          </a:xfrm>
        </p:spPr>
      </p:pic>
      <p:pic>
        <p:nvPicPr>
          <p:cNvPr id="6" name="Content Placeholder 5">
            <a:extLst>
              <a:ext uri="{FF2B5EF4-FFF2-40B4-BE49-F238E27FC236}">
                <a16:creationId xmlns:a16="http://schemas.microsoft.com/office/drawing/2014/main" id="{848E3144-2B74-7F2B-A6E9-DA1689F90D7D}"/>
              </a:ext>
            </a:extLst>
          </p:cNvPr>
          <p:cNvPicPr>
            <a:picLocks noGrp="1" noChangeAspect="1"/>
          </p:cNvPicPr>
          <p:nvPr>
            <p:ph sz="half" idx="2"/>
          </p:nvPr>
        </p:nvPicPr>
        <p:blipFill>
          <a:blip r:embed="rId3"/>
          <a:stretch>
            <a:fillRect/>
          </a:stretch>
        </p:blipFill>
        <p:spPr>
          <a:xfrm>
            <a:off x="5573158" y="1308101"/>
            <a:ext cx="6265384" cy="5275262"/>
          </a:xfrm>
        </p:spPr>
      </p:pic>
    </p:spTree>
    <p:extLst>
      <p:ext uri="{BB962C8B-B14F-4D97-AF65-F5344CB8AC3E}">
        <p14:creationId xmlns:p14="http://schemas.microsoft.com/office/powerpoint/2010/main" val="79186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F245-EF82-D322-A538-AA8F19E33C05}"/>
              </a:ext>
            </a:extLst>
          </p:cNvPr>
          <p:cNvSpPr>
            <a:spLocks noGrp="1"/>
          </p:cNvSpPr>
          <p:nvPr>
            <p:ph type="title"/>
          </p:nvPr>
        </p:nvSpPr>
        <p:spPr>
          <a:xfrm>
            <a:off x="952500" y="160338"/>
            <a:ext cx="10287000" cy="1147762"/>
          </a:xfrm>
        </p:spPr>
        <p:txBody>
          <a:bodyPr/>
          <a:lstStyle/>
          <a:p>
            <a:r>
              <a:rPr lang="en-US" dirty="0"/>
              <a:t>Visualization highlights</a:t>
            </a:r>
          </a:p>
        </p:txBody>
      </p:sp>
      <p:sp>
        <p:nvSpPr>
          <p:cNvPr id="3" name="Content Placeholder 2">
            <a:extLst>
              <a:ext uri="{FF2B5EF4-FFF2-40B4-BE49-F238E27FC236}">
                <a16:creationId xmlns:a16="http://schemas.microsoft.com/office/drawing/2014/main" id="{432E9B10-513B-3E96-68D6-093511DD7A89}"/>
              </a:ext>
            </a:extLst>
          </p:cNvPr>
          <p:cNvSpPr>
            <a:spLocks noGrp="1"/>
          </p:cNvSpPr>
          <p:nvPr>
            <p:ph idx="1"/>
          </p:nvPr>
        </p:nvSpPr>
        <p:spPr>
          <a:xfrm>
            <a:off x="762000" y="1562097"/>
            <a:ext cx="10807700" cy="4906965"/>
          </a:xfrm>
        </p:spPr>
        <p:txBody>
          <a:bodyPr vert="horz" lIns="91440" tIns="45720" rIns="91440" bIns="45720" rtlCol="0" anchor="t">
            <a:normAutofit fontScale="92500" lnSpcReduction="20000"/>
          </a:bodyPr>
          <a:lstStyle/>
          <a:p>
            <a:r>
              <a:rPr lang="en-US" dirty="0">
                <a:ea typeface="+mn-lt"/>
                <a:cs typeface="+mn-lt"/>
              </a:rPr>
              <a:t>Monthly </a:t>
            </a:r>
            <a:r>
              <a:rPr lang="en-US" dirty="0" err="1">
                <a:ea typeface="+mn-lt"/>
                <a:cs typeface="+mn-lt"/>
              </a:rPr>
              <a:t>Inhand</a:t>
            </a:r>
            <a:r>
              <a:rPr lang="en-US" dirty="0">
                <a:ea typeface="+mn-lt"/>
                <a:cs typeface="+mn-lt"/>
              </a:rPr>
              <a:t> Salary: Consistent values observed, indicating potential uniformity or data scaling issues.</a:t>
            </a:r>
            <a:endParaRPr lang="en-US" dirty="0"/>
          </a:p>
          <a:p>
            <a:r>
              <a:rPr lang="en-US" dirty="0">
                <a:ea typeface="+mn-lt"/>
                <a:cs typeface="+mn-lt"/>
              </a:rPr>
              <a:t>Monthly Balance: Displays variability with numerous outliers, suggesting diverse financial behaviors among customers.</a:t>
            </a:r>
            <a:endParaRPr lang="en-US" dirty="0"/>
          </a:p>
          <a:p>
            <a:r>
              <a:rPr lang="en-US" dirty="0">
                <a:ea typeface="+mn-lt"/>
                <a:cs typeface="+mn-lt"/>
              </a:rPr>
              <a:t>Amount Invested Monthly: Exhibits fluctuations and extreme variations, highlighting significant changes in investment behaviors over time.</a:t>
            </a:r>
          </a:p>
          <a:p>
            <a:r>
              <a:rPr lang="en-US" b="1" u="sng" dirty="0"/>
              <a:t>ADF test results:</a:t>
            </a:r>
          </a:p>
          <a:p>
            <a:r>
              <a:rPr lang="en-US" dirty="0">
                <a:ea typeface="+mn-lt"/>
                <a:cs typeface="+mn-lt"/>
              </a:rPr>
              <a:t>1.    ADF Statistic: -43.735448, which is significantly below the 1% critical value of -3.430.</a:t>
            </a:r>
            <a:endParaRPr lang="en-US" dirty="0"/>
          </a:p>
          <a:p>
            <a:r>
              <a:rPr lang="en-US" dirty="0">
                <a:ea typeface="+mn-lt"/>
                <a:cs typeface="+mn-lt"/>
              </a:rPr>
              <a:t>2.    p-value: 0.000000, indicating strong evidence against the null hypothesis of a unit root (non-stationarity).</a:t>
            </a:r>
            <a:endParaRPr lang="en-US" dirty="0"/>
          </a:p>
          <a:p>
            <a:r>
              <a:rPr lang="en-US" b="1" u="sng" dirty="0">
                <a:ea typeface="+mn-lt"/>
                <a:cs typeface="+mn-lt"/>
              </a:rPr>
              <a:t>KPSS Test Results:</a:t>
            </a:r>
            <a:endParaRPr lang="en-US" b="1" u="sng" dirty="0"/>
          </a:p>
          <a:p>
            <a:r>
              <a:rPr lang="en-US" dirty="0">
                <a:ea typeface="+mn-lt"/>
                <a:cs typeface="+mn-lt"/>
              </a:rPr>
              <a:t>1.    KPSS Statistic: 0.168133, which is below the critical values at all significance levels.</a:t>
            </a:r>
            <a:endParaRPr lang="en-US" dirty="0"/>
          </a:p>
          <a:p>
            <a:r>
              <a:rPr lang="en-US" dirty="0">
                <a:ea typeface="+mn-lt"/>
                <a:cs typeface="+mn-lt"/>
              </a:rPr>
              <a:t>2.    p-value: 0.100000, suggesting that the null hypothesis of stationarity cannot be rejected at the 10% level.</a:t>
            </a:r>
            <a:endParaRPr lang="en-US" dirty="0"/>
          </a:p>
          <a:p>
            <a:r>
              <a:rPr lang="en-US" dirty="0">
                <a:ea typeface="+mn-lt"/>
                <a:cs typeface="+mn-lt"/>
              </a:rPr>
              <a:t>3.    These test results suggest that your series is stationary, which is a necessary condition for using ARIMA models.</a:t>
            </a:r>
            <a:endParaRPr lang="en-US" dirty="0"/>
          </a:p>
          <a:p>
            <a:endParaRPr lang="en-US" dirty="0"/>
          </a:p>
        </p:txBody>
      </p:sp>
    </p:spTree>
    <p:extLst>
      <p:ext uri="{BB962C8B-B14F-4D97-AF65-F5344CB8AC3E}">
        <p14:creationId xmlns:p14="http://schemas.microsoft.com/office/powerpoint/2010/main" val="3500037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6429-C522-D80E-74C3-44B38E677BF2}"/>
              </a:ext>
            </a:extLst>
          </p:cNvPr>
          <p:cNvSpPr>
            <a:spLocks noGrp="1"/>
          </p:cNvSpPr>
          <p:nvPr>
            <p:ph type="title"/>
          </p:nvPr>
        </p:nvSpPr>
        <p:spPr>
          <a:xfrm>
            <a:off x="952500" y="185738"/>
            <a:ext cx="10287000" cy="1147762"/>
          </a:xfrm>
        </p:spPr>
        <p:txBody>
          <a:bodyPr/>
          <a:lstStyle/>
          <a:p>
            <a:r>
              <a:rPr lang="en-US" dirty="0"/>
              <a:t>Time series analysis </a:t>
            </a:r>
          </a:p>
        </p:txBody>
      </p:sp>
      <p:sp>
        <p:nvSpPr>
          <p:cNvPr id="3" name="Content Placeholder 2">
            <a:extLst>
              <a:ext uri="{FF2B5EF4-FFF2-40B4-BE49-F238E27FC236}">
                <a16:creationId xmlns:a16="http://schemas.microsoft.com/office/drawing/2014/main" id="{031150D0-B06C-A4BE-E764-DF52FA96B6E8}"/>
              </a:ext>
            </a:extLst>
          </p:cNvPr>
          <p:cNvSpPr>
            <a:spLocks noGrp="1"/>
          </p:cNvSpPr>
          <p:nvPr>
            <p:ph idx="1"/>
          </p:nvPr>
        </p:nvSpPr>
        <p:spPr>
          <a:xfrm>
            <a:off x="952500" y="1346197"/>
            <a:ext cx="10287000" cy="4830765"/>
          </a:xfrm>
        </p:spPr>
        <p:txBody>
          <a:bodyPr vert="horz" lIns="91440" tIns="45720" rIns="91440" bIns="45720" rtlCol="0" anchor="t">
            <a:normAutofit/>
          </a:bodyPr>
          <a:lstStyle/>
          <a:p>
            <a:r>
              <a:rPr lang="en-US" b="1" u="sng" dirty="0">
                <a:ea typeface="+mn-lt"/>
                <a:cs typeface="+mn-lt"/>
              </a:rPr>
              <a:t>ACF and PACF Plots:</a:t>
            </a:r>
            <a:endParaRPr lang="en-US" b="1" u="sng" dirty="0"/>
          </a:p>
          <a:p>
            <a:r>
              <a:rPr lang="en-US" dirty="0">
                <a:ea typeface="+mn-lt"/>
                <a:cs typeface="+mn-lt"/>
              </a:rPr>
              <a:t>ACF exhibits significant lag at 1, suggesting an AR(1) process.</a:t>
            </a:r>
            <a:endParaRPr lang="en-US" dirty="0"/>
          </a:p>
          <a:p>
            <a:r>
              <a:rPr lang="en-US" dirty="0">
                <a:ea typeface="+mn-lt"/>
                <a:cs typeface="+mn-lt"/>
              </a:rPr>
              <a:t>PACF confirms AR(1) suggestion with a significant spike at lag 1.</a:t>
            </a:r>
            <a:endParaRPr lang="en-US" dirty="0"/>
          </a:p>
          <a:p>
            <a:r>
              <a:rPr lang="en-US" b="1" u="sng" dirty="0">
                <a:ea typeface="+mn-lt"/>
                <a:cs typeface="+mn-lt"/>
              </a:rPr>
              <a:t>Stationarity Checks:</a:t>
            </a:r>
            <a:endParaRPr lang="en-US" b="1" u="sng" dirty="0"/>
          </a:p>
          <a:p>
            <a:r>
              <a:rPr lang="en-US" dirty="0">
                <a:ea typeface="+mn-lt"/>
                <a:cs typeface="+mn-lt"/>
              </a:rPr>
              <a:t>Both ADF and KPSS tests confirm series stationarity, crucial for ARIMA modeling.</a:t>
            </a:r>
            <a:endParaRPr lang="en-US" dirty="0"/>
          </a:p>
          <a:p>
            <a:r>
              <a:rPr lang="en-US" b="1" u="sng" dirty="0">
                <a:ea typeface="+mn-lt"/>
                <a:cs typeface="+mn-lt"/>
              </a:rPr>
              <a:t>ACF and PACF Insights:</a:t>
            </a:r>
            <a:endParaRPr lang="en-US" dirty="0"/>
          </a:p>
          <a:p>
            <a:r>
              <a:rPr lang="en-US" dirty="0">
                <a:ea typeface="+mn-lt"/>
                <a:cs typeface="+mn-lt"/>
              </a:rPr>
              <a:t>Significant correlation at the first lag implies potential ARIMA(1,0,0) model suitability.</a:t>
            </a:r>
            <a:endParaRPr lang="en-US" dirty="0"/>
          </a:p>
          <a:p>
            <a:r>
              <a:rPr lang="en-US" dirty="0">
                <a:ea typeface="+mn-lt"/>
                <a:cs typeface="+mn-lt"/>
              </a:rPr>
              <a:t>ACF tailing off and sharp cut-off in PACF after first lag support AR model usage.</a:t>
            </a:r>
            <a:endParaRPr lang="en-US" dirty="0"/>
          </a:p>
          <a:p>
            <a:r>
              <a:rPr lang="en-US" b="1" u="sng" dirty="0">
                <a:ea typeface="+mn-lt"/>
                <a:cs typeface="+mn-lt"/>
              </a:rPr>
              <a:t>Model Simplicity:</a:t>
            </a:r>
            <a:endParaRPr lang="en-US" b="1" u="sng" dirty="0"/>
          </a:p>
          <a:p>
            <a:r>
              <a:rPr lang="en-US" dirty="0">
                <a:ea typeface="+mn-lt"/>
                <a:cs typeface="+mn-lt"/>
              </a:rPr>
              <a:t>ARIMA(1,0,0) recommended for time series forecasting due to simplicity and robustness.</a:t>
            </a:r>
            <a:endParaRPr lang="en-US" dirty="0"/>
          </a:p>
        </p:txBody>
      </p:sp>
    </p:spTree>
    <p:extLst>
      <p:ext uri="{BB962C8B-B14F-4D97-AF65-F5344CB8AC3E}">
        <p14:creationId xmlns:p14="http://schemas.microsoft.com/office/powerpoint/2010/main" val="2363446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206B0-260F-8E74-D6D8-BEE3CC8EAEED}"/>
              </a:ext>
            </a:extLst>
          </p:cNvPr>
          <p:cNvSpPr>
            <a:spLocks noGrp="1"/>
          </p:cNvSpPr>
          <p:nvPr>
            <p:ph type="title"/>
          </p:nvPr>
        </p:nvSpPr>
        <p:spPr>
          <a:xfrm>
            <a:off x="952500" y="185738"/>
            <a:ext cx="10287000" cy="1147762"/>
          </a:xfrm>
        </p:spPr>
        <p:txBody>
          <a:bodyPr/>
          <a:lstStyle/>
          <a:p>
            <a:r>
              <a:rPr lang="en-US" dirty="0"/>
              <a:t>Arima model evaluation</a:t>
            </a:r>
          </a:p>
        </p:txBody>
      </p:sp>
      <p:sp>
        <p:nvSpPr>
          <p:cNvPr id="3" name="Content Placeholder 2">
            <a:extLst>
              <a:ext uri="{FF2B5EF4-FFF2-40B4-BE49-F238E27FC236}">
                <a16:creationId xmlns:a16="http://schemas.microsoft.com/office/drawing/2014/main" id="{73DA286B-003A-DA3D-B483-7E554C83EDB6}"/>
              </a:ext>
            </a:extLst>
          </p:cNvPr>
          <p:cNvSpPr>
            <a:spLocks noGrp="1"/>
          </p:cNvSpPr>
          <p:nvPr>
            <p:ph sz="half" idx="1"/>
          </p:nvPr>
        </p:nvSpPr>
        <p:spPr>
          <a:xfrm>
            <a:off x="203200" y="1485902"/>
            <a:ext cx="5410200" cy="4640261"/>
          </a:xfrm>
        </p:spPr>
        <p:txBody>
          <a:bodyPr vert="horz" lIns="91440" tIns="45720" rIns="91440" bIns="45720" rtlCol="0" anchor="t">
            <a:normAutofit/>
          </a:bodyPr>
          <a:lstStyle/>
          <a:p>
            <a:r>
              <a:rPr lang="en-US" b="1" u="sng" dirty="0">
                <a:ea typeface="+mn-lt"/>
                <a:cs typeface="+mn-lt"/>
              </a:rPr>
              <a:t>Visual Analysis:</a:t>
            </a:r>
            <a:endParaRPr lang="en-US" b="1" u="sng" dirty="0"/>
          </a:p>
          <a:p>
            <a:r>
              <a:rPr lang="en-US" dirty="0">
                <a:ea typeface="+mn-lt"/>
                <a:cs typeface="+mn-lt"/>
              </a:rPr>
              <a:t>ARIMA forecast resembles a flat line, indicating a constant prediction.</a:t>
            </a:r>
            <a:endParaRPr lang="en-US" dirty="0"/>
          </a:p>
          <a:p>
            <a:endParaRPr lang="en-US" dirty="0">
              <a:ea typeface="+mn-lt"/>
              <a:cs typeface="+mn-lt"/>
            </a:endParaRPr>
          </a:p>
          <a:p>
            <a:r>
              <a:rPr lang="en-US" b="1" u="sng" dirty="0">
                <a:ea typeface="+mn-lt"/>
                <a:cs typeface="+mn-lt"/>
              </a:rPr>
              <a:t>Implications:</a:t>
            </a:r>
            <a:endParaRPr lang="en-US" b="1" u="sng" dirty="0"/>
          </a:p>
          <a:p>
            <a:r>
              <a:rPr lang="en-US" dirty="0">
                <a:ea typeface="+mn-lt"/>
                <a:cs typeface="+mn-lt"/>
              </a:rPr>
              <a:t>Model may not capture fluctuations or trends present in actual data.</a:t>
            </a:r>
            <a:endParaRPr lang="en-US" dirty="0"/>
          </a:p>
          <a:p>
            <a:r>
              <a:rPr lang="en-US" dirty="0">
                <a:ea typeface="+mn-lt"/>
                <a:cs typeface="+mn-lt"/>
              </a:rPr>
              <a:t>Simple ARIMA model might not adequately address underlying patterns like trends or seasonal effects.</a:t>
            </a:r>
            <a:endParaRPr lang="en-US" dirty="0"/>
          </a:p>
        </p:txBody>
      </p:sp>
      <p:pic>
        <p:nvPicPr>
          <p:cNvPr id="5" name="Content Placeholder 4" descr="A blue line graph with white text&#10;&#10;Description automatically generated">
            <a:extLst>
              <a:ext uri="{FF2B5EF4-FFF2-40B4-BE49-F238E27FC236}">
                <a16:creationId xmlns:a16="http://schemas.microsoft.com/office/drawing/2014/main" id="{2EB08C7F-61D5-69AC-E054-AE2AA0C71887}"/>
              </a:ext>
            </a:extLst>
          </p:cNvPr>
          <p:cNvPicPr>
            <a:picLocks noGrp="1" noChangeAspect="1"/>
          </p:cNvPicPr>
          <p:nvPr>
            <p:ph sz="half" idx="2"/>
          </p:nvPr>
        </p:nvPicPr>
        <p:blipFill>
          <a:blip r:embed="rId2"/>
          <a:stretch>
            <a:fillRect/>
          </a:stretch>
        </p:blipFill>
        <p:spPr>
          <a:xfrm>
            <a:off x="5880100" y="1489768"/>
            <a:ext cx="5956300" cy="3121228"/>
          </a:xfrm>
        </p:spPr>
      </p:pic>
    </p:spTree>
    <p:extLst>
      <p:ext uri="{BB962C8B-B14F-4D97-AF65-F5344CB8AC3E}">
        <p14:creationId xmlns:p14="http://schemas.microsoft.com/office/powerpoint/2010/main" val="677555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87C1-98E2-A931-4BE7-875D27656E3D}"/>
              </a:ext>
            </a:extLst>
          </p:cNvPr>
          <p:cNvSpPr>
            <a:spLocks noGrp="1"/>
          </p:cNvSpPr>
          <p:nvPr>
            <p:ph type="title"/>
          </p:nvPr>
        </p:nvSpPr>
        <p:spPr>
          <a:xfrm>
            <a:off x="876300" y="376238"/>
            <a:ext cx="10287000" cy="1147762"/>
          </a:xfrm>
        </p:spPr>
        <p:txBody>
          <a:bodyPr/>
          <a:lstStyle/>
          <a:p>
            <a:r>
              <a:rPr lang="en-US" dirty="0" err="1"/>
              <a:t>Sarimax</a:t>
            </a:r>
            <a:r>
              <a:rPr lang="en-US" dirty="0"/>
              <a:t> results:</a:t>
            </a:r>
          </a:p>
        </p:txBody>
      </p:sp>
      <p:sp>
        <p:nvSpPr>
          <p:cNvPr id="3" name="Content Placeholder 2">
            <a:extLst>
              <a:ext uri="{FF2B5EF4-FFF2-40B4-BE49-F238E27FC236}">
                <a16:creationId xmlns:a16="http://schemas.microsoft.com/office/drawing/2014/main" id="{02E3AAF9-00BC-0C80-BA84-45DC3A38CE21}"/>
              </a:ext>
            </a:extLst>
          </p:cNvPr>
          <p:cNvSpPr>
            <a:spLocks noGrp="1"/>
          </p:cNvSpPr>
          <p:nvPr>
            <p:ph sz="half" idx="1"/>
          </p:nvPr>
        </p:nvSpPr>
        <p:spPr>
          <a:xfrm>
            <a:off x="203200" y="1714502"/>
            <a:ext cx="5257800" cy="4081461"/>
          </a:xfrm>
        </p:spPr>
        <p:txBody>
          <a:bodyPr vert="horz" lIns="91440" tIns="45720" rIns="91440" bIns="45720" rtlCol="0" anchor="t">
            <a:normAutofit/>
          </a:bodyPr>
          <a:lstStyle/>
          <a:p>
            <a:r>
              <a:rPr lang="en-US" dirty="0">
                <a:ea typeface="+mn-lt"/>
                <a:cs typeface="+mn-lt"/>
              </a:rPr>
              <a:t>The SARIMAX (Seasonal </a:t>
            </a:r>
            <a:r>
              <a:rPr lang="en-US" dirty="0" err="1">
                <a:ea typeface="+mn-lt"/>
                <a:cs typeface="+mn-lt"/>
              </a:rPr>
              <a:t>AutoRegressive</a:t>
            </a:r>
            <a:r>
              <a:rPr lang="en-US" dirty="0">
                <a:ea typeface="+mn-lt"/>
                <a:cs typeface="+mn-lt"/>
              </a:rPr>
              <a:t> Integrated Moving Average with </a:t>
            </a:r>
            <a:r>
              <a:rPr lang="en-US" dirty="0" err="1">
                <a:ea typeface="+mn-lt"/>
                <a:cs typeface="+mn-lt"/>
              </a:rPr>
              <a:t>eXogenous</a:t>
            </a:r>
            <a:r>
              <a:rPr lang="en-US" dirty="0">
                <a:ea typeface="+mn-lt"/>
                <a:cs typeface="+mn-lt"/>
              </a:rPr>
              <a:t> factors) results typically include statistical tests and diagnostic information related to the model's fit. These may encompass tests for residual autocorrelation, normality of residuals, heteroskedasticity, skewness, and kurtosis, among others.</a:t>
            </a:r>
            <a:endParaRPr lang="en-US" dirty="0"/>
          </a:p>
        </p:txBody>
      </p:sp>
      <p:pic>
        <p:nvPicPr>
          <p:cNvPr id="5" name="Content Placeholder 4" descr="A black and white screen with numbers and symbols&#10;&#10;Description automatically generated">
            <a:extLst>
              <a:ext uri="{FF2B5EF4-FFF2-40B4-BE49-F238E27FC236}">
                <a16:creationId xmlns:a16="http://schemas.microsoft.com/office/drawing/2014/main" id="{6C506DDF-59E2-2EBE-AE20-7CB9DFB37EAB}"/>
              </a:ext>
            </a:extLst>
          </p:cNvPr>
          <p:cNvPicPr>
            <a:picLocks noGrp="1" noChangeAspect="1"/>
          </p:cNvPicPr>
          <p:nvPr>
            <p:ph sz="half" idx="2"/>
          </p:nvPr>
        </p:nvPicPr>
        <p:blipFill>
          <a:blip r:embed="rId2"/>
          <a:stretch>
            <a:fillRect/>
          </a:stretch>
        </p:blipFill>
        <p:spPr>
          <a:xfrm>
            <a:off x="6083300" y="1350715"/>
            <a:ext cx="5816600" cy="2065834"/>
          </a:xfrm>
        </p:spPr>
      </p:pic>
      <p:pic>
        <p:nvPicPr>
          <p:cNvPr id="6" name="Picture 5" descr="A black and white screen with white text&#10;&#10;Description automatically generated">
            <a:extLst>
              <a:ext uri="{FF2B5EF4-FFF2-40B4-BE49-F238E27FC236}">
                <a16:creationId xmlns:a16="http://schemas.microsoft.com/office/drawing/2014/main" id="{FEEAC48C-8A0B-F6F9-9AA3-9560246472BB}"/>
              </a:ext>
            </a:extLst>
          </p:cNvPr>
          <p:cNvPicPr>
            <a:picLocks noChangeAspect="1"/>
          </p:cNvPicPr>
          <p:nvPr/>
        </p:nvPicPr>
        <p:blipFill>
          <a:blip r:embed="rId3"/>
          <a:stretch>
            <a:fillRect/>
          </a:stretch>
        </p:blipFill>
        <p:spPr>
          <a:xfrm>
            <a:off x="6070600" y="3971925"/>
            <a:ext cx="5816600" cy="1428750"/>
          </a:xfrm>
          <a:prstGeom prst="rect">
            <a:avLst/>
          </a:prstGeom>
        </p:spPr>
      </p:pic>
    </p:spTree>
    <p:extLst>
      <p:ext uri="{BB962C8B-B14F-4D97-AF65-F5344CB8AC3E}">
        <p14:creationId xmlns:p14="http://schemas.microsoft.com/office/powerpoint/2010/main" val="2485388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B92B-3D30-F321-6933-D43E5A05C1FF}"/>
              </a:ext>
            </a:extLst>
          </p:cNvPr>
          <p:cNvSpPr>
            <a:spLocks noGrp="1"/>
          </p:cNvSpPr>
          <p:nvPr>
            <p:ph type="title"/>
          </p:nvPr>
        </p:nvSpPr>
        <p:spPr>
          <a:xfrm>
            <a:off x="952500" y="261938"/>
            <a:ext cx="10287000" cy="1147762"/>
          </a:xfrm>
        </p:spPr>
        <p:txBody>
          <a:bodyPr/>
          <a:lstStyle/>
          <a:p>
            <a:r>
              <a:rPr lang="en-US" dirty="0"/>
              <a:t>Model parameters</a:t>
            </a:r>
          </a:p>
        </p:txBody>
      </p:sp>
      <p:sp>
        <p:nvSpPr>
          <p:cNvPr id="3" name="Content Placeholder 2">
            <a:extLst>
              <a:ext uri="{FF2B5EF4-FFF2-40B4-BE49-F238E27FC236}">
                <a16:creationId xmlns:a16="http://schemas.microsoft.com/office/drawing/2014/main" id="{CE1E0ED3-5106-9D29-BD56-F7D81FBA9ABC}"/>
              </a:ext>
            </a:extLst>
          </p:cNvPr>
          <p:cNvSpPr>
            <a:spLocks noGrp="1"/>
          </p:cNvSpPr>
          <p:nvPr>
            <p:ph idx="1"/>
          </p:nvPr>
        </p:nvSpPr>
        <p:spPr>
          <a:xfrm>
            <a:off x="952500" y="1587497"/>
            <a:ext cx="10591800" cy="4906965"/>
          </a:xfrm>
        </p:spPr>
        <p:txBody>
          <a:bodyPr vert="horz" lIns="91440" tIns="45720" rIns="91440" bIns="45720" rtlCol="0" anchor="t">
            <a:normAutofit fontScale="92500" lnSpcReduction="20000"/>
          </a:bodyPr>
          <a:lstStyle/>
          <a:p>
            <a:r>
              <a:rPr lang="en-US" dirty="0">
                <a:ea typeface="+mn-lt"/>
                <a:cs typeface="+mn-lt"/>
              </a:rPr>
              <a:t>Constant (4183.3766): Represents the average monthly in-hand salary, suggesting the series centers around this mean.</a:t>
            </a:r>
            <a:endParaRPr lang="en-US" dirty="0"/>
          </a:p>
          <a:p>
            <a:r>
              <a:rPr lang="en-US" dirty="0">
                <a:ea typeface="+mn-lt"/>
                <a:cs typeface="+mn-lt"/>
              </a:rPr>
              <a:t>AR.L1 (0.6984): Significant autoregressive coefficient close to 1 indicates strong persistence, with past values influencing current ones considerably.</a:t>
            </a:r>
            <a:endParaRPr lang="en-US"/>
          </a:p>
          <a:p>
            <a:r>
              <a:rPr lang="en-US">
                <a:ea typeface="+mn-lt"/>
                <a:cs typeface="+mn-lt"/>
              </a:rPr>
              <a:t>MA.L1 (0.2078): Positive moving average coefficient implies previous prediction errors are integrated into current forecasts.</a:t>
            </a:r>
            <a:endParaRPr lang="en-US"/>
          </a:p>
          <a:p>
            <a:r>
              <a:rPr lang="en-US" dirty="0">
                <a:ea typeface="+mn-lt"/>
                <a:cs typeface="+mn-lt"/>
              </a:rPr>
              <a:t>Statistical Tests:</a:t>
            </a:r>
            <a:endParaRPr lang="en-US" dirty="0"/>
          </a:p>
          <a:p>
            <a:r>
              <a:rPr lang="en-US">
                <a:ea typeface="+mn-lt"/>
                <a:cs typeface="+mn-lt"/>
              </a:rPr>
              <a:t>Sigma² (3.758e+06): High variance of residuals suggests significant deviations from model predictions.</a:t>
            </a:r>
            <a:endParaRPr lang="en-US"/>
          </a:p>
          <a:p>
            <a:r>
              <a:rPr lang="en-US">
                <a:ea typeface="+mn-lt"/>
                <a:cs typeface="+mn-lt"/>
              </a:rPr>
              <a:t>Ljung-Box Test: Low p-value indicates residual autocorrelations at lag 1, suggesting potential model shortcomings.</a:t>
            </a:r>
            <a:endParaRPr lang="en-US"/>
          </a:p>
          <a:p>
            <a:r>
              <a:rPr lang="en-US" dirty="0">
                <a:ea typeface="+mn-lt"/>
                <a:cs typeface="+mn-lt"/>
              </a:rPr>
              <a:t>Jarque-Bera Test: Reveals non-normal distribution of residuals, common in financial time series data, suggesting skewness or kurtosis issues.</a:t>
            </a:r>
            <a:endParaRPr lang="en-US" dirty="0"/>
          </a:p>
          <a:p>
            <a:r>
              <a:rPr lang="en-US">
                <a:ea typeface="+mn-lt"/>
                <a:cs typeface="+mn-lt"/>
              </a:rPr>
              <a:t>Model Fit:</a:t>
            </a:r>
            <a:endParaRPr lang="en-US"/>
          </a:p>
          <a:p>
            <a:r>
              <a:rPr lang="en-US" dirty="0">
                <a:ea typeface="+mn-lt"/>
                <a:cs typeface="+mn-lt"/>
              </a:rPr>
              <a:t>Log Likelihood, AIC, and BIC: Indicators of model fit, providing insight into the quality of predictions.</a:t>
            </a:r>
            <a:endParaRPr lang="en-US" dirty="0"/>
          </a:p>
        </p:txBody>
      </p:sp>
    </p:spTree>
    <p:extLst>
      <p:ext uri="{BB962C8B-B14F-4D97-AF65-F5344CB8AC3E}">
        <p14:creationId xmlns:p14="http://schemas.microsoft.com/office/powerpoint/2010/main" val="223668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FF68-180E-41E1-8F52-2670495B722F}"/>
              </a:ext>
            </a:extLst>
          </p:cNvPr>
          <p:cNvSpPr>
            <a:spLocks noGrp="1"/>
          </p:cNvSpPr>
          <p:nvPr>
            <p:ph type="title"/>
          </p:nvPr>
        </p:nvSpPr>
        <p:spPr>
          <a:xfrm>
            <a:off x="952500" y="312738"/>
            <a:ext cx="10287000" cy="1147762"/>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AF131BF5-ED6D-8C58-2C38-96944CC789CE}"/>
              </a:ext>
            </a:extLst>
          </p:cNvPr>
          <p:cNvSpPr>
            <a:spLocks noGrp="1"/>
          </p:cNvSpPr>
          <p:nvPr>
            <p:ph idx="1"/>
          </p:nvPr>
        </p:nvSpPr>
        <p:spPr>
          <a:xfrm>
            <a:off x="952500" y="1701797"/>
            <a:ext cx="10287000" cy="4475165"/>
          </a:xfrm>
        </p:spPr>
        <p:txBody>
          <a:bodyPr vert="horz" lIns="91440" tIns="45720" rIns="91440" bIns="45720" rtlCol="0" anchor="t">
            <a:normAutofit/>
          </a:bodyPr>
          <a:lstStyle/>
          <a:p>
            <a:r>
              <a:rPr lang="en-US" sz="2000" dirty="0">
                <a:ea typeface="+mn-lt"/>
                <a:cs typeface="+mn-lt"/>
              </a:rPr>
              <a:t>The financial services industry faces the challenge of personalizing product recommendations to enhance customer satisfaction and engagement.</a:t>
            </a:r>
            <a:endParaRPr lang="en-US" sz="2000"/>
          </a:p>
          <a:p>
            <a:r>
              <a:rPr lang="en-US" sz="2000" dirty="0">
                <a:ea typeface="+mn-lt"/>
                <a:cs typeface="+mn-lt"/>
              </a:rPr>
              <a:t>Traditional methods often fall short in capturing individual user preferences effectively.</a:t>
            </a:r>
            <a:endParaRPr lang="en-US" sz="2000"/>
          </a:p>
          <a:p>
            <a:r>
              <a:rPr lang="en-US" sz="2000" dirty="0">
                <a:ea typeface="+mn-lt"/>
                <a:cs typeface="+mn-lt"/>
              </a:rPr>
              <a:t>Challenges include reliance on transactional association rules, which may not fully capture user preferences, and collaborative filtering, which might overlook less obvious but valuable associations.</a:t>
            </a:r>
            <a:endParaRPr lang="en-US" sz="2000"/>
          </a:p>
          <a:p>
            <a:r>
              <a:rPr lang="en-US" sz="2000" dirty="0">
                <a:ea typeface="+mn-lt"/>
                <a:cs typeface="+mn-lt"/>
              </a:rPr>
              <a:t>To address these challenges, a hybrid recommendation approach combining association rule mining and collaborative filtering is proposed.</a:t>
            </a:r>
            <a:endParaRPr lang="en-US" sz="2000"/>
          </a:p>
        </p:txBody>
      </p:sp>
    </p:spTree>
    <p:extLst>
      <p:ext uri="{BB962C8B-B14F-4D97-AF65-F5344CB8AC3E}">
        <p14:creationId xmlns:p14="http://schemas.microsoft.com/office/powerpoint/2010/main" val="208479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4377-5610-667E-BB21-2DD69C28A760}"/>
              </a:ext>
            </a:extLst>
          </p:cNvPr>
          <p:cNvSpPr>
            <a:spLocks noGrp="1"/>
          </p:cNvSpPr>
          <p:nvPr>
            <p:ph type="title"/>
          </p:nvPr>
        </p:nvSpPr>
        <p:spPr>
          <a:xfrm>
            <a:off x="952500" y="300038"/>
            <a:ext cx="10287000" cy="1147762"/>
          </a:xfrm>
        </p:spPr>
        <p:txBody>
          <a:bodyPr/>
          <a:lstStyle/>
          <a:p>
            <a:r>
              <a:rPr lang="en-US" dirty="0"/>
              <a:t>Problem statement</a:t>
            </a:r>
          </a:p>
        </p:txBody>
      </p:sp>
      <p:sp>
        <p:nvSpPr>
          <p:cNvPr id="3" name="Content Placeholder 2">
            <a:extLst>
              <a:ext uri="{FF2B5EF4-FFF2-40B4-BE49-F238E27FC236}">
                <a16:creationId xmlns:a16="http://schemas.microsoft.com/office/drawing/2014/main" id="{97350B2C-0D8B-E3CC-3011-E1C4C106060A}"/>
              </a:ext>
            </a:extLst>
          </p:cNvPr>
          <p:cNvSpPr>
            <a:spLocks noGrp="1"/>
          </p:cNvSpPr>
          <p:nvPr>
            <p:ph idx="1"/>
          </p:nvPr>
        </p:nvSpPr>
        <p:spPr>
          <a:xfrm>
            <a:off x="952500" y="1714497"/>
            <a:ext cx="10287000" cy="4462465"/>
          </a:xfrm>
        </p:spPr>
        <p:txBody>
          <a:bodyPr vert="horz" lIns="91440" tIns="45720" rIns="91440" bIns="45720" rtlCol="0" anchor="t">
            <a:normAutofit fontScale="85000" lnSpcReduction="10000"/>
          </a:bodyPr>
          <a:lstStyle/>
          <a:p>
            <a:r>
              <a:rPr lang="en-US" b="1" u="sng" dirty="0">
                <a:ea typeface="+mn-lt"/>
                <a:cs typeface="+mn-lt"/>
              </a:rPr>
              <a:t>Problem Statements Addressed</a:t>
            </a:r>
            <a:endParaRPr lang="en-US" b="1" u="sng" dirty="0"/>
          </a:p>
          <a:p>
            <a:endParaRPr lang="en-US"/>
          </a:p>
          <a:p>
            <a:r>
              <a:rPr lang="en-US" dirty="0">
                <a:ea typeface="+mn-lt"/>
                <a:cs typeface="+mn-lt"/>
              </a:rPr>
              <a:t>Individual Items: Enhancing personalization of product recommendations in financial services.</a:t>
            </a:r>
            <a:endParaRPr lang="en-US" dirty="0"/>
          </a:p>
          <a:p>
            <a:r>
              <a:rPr lang="en-US" dirty="0">
                <a:ea typeface="+mn-lt"/>
                <a:cs typeface="+mn-lt"/>
              </a:rPr>
              <a:t>User-Based Scenarios: Improving cross-selling and up-selling by tailoring recommendations to individual users.</a:t>
            </a:r>
            <a:endParaRPr lang="en-US" dirty="0"/>
          </a:p>
          <a:p>
            <a:r>
              <a:rPr lang="en-US" b="1" u="sng" dirty="0">
                <a:ea typeface="+mn-lt"/>
                <a:cs typeface="+mn-lt"/>
              </a:rPr>
              <a:t>Goals of the Hybrid Recommendation System</a:t>
            </a:r>
            <a:endParaRPr lang="en-US" b="1" u="sng" dirty="0"/>
          </a:p>
          <a:p>
            <a:endParaRPr lang="en-US"/>
          </a:p>
          <a:p>
            <a:r>
              <a:rPr lang="en-US" dirty="0">
                <a:ea typeface="+mn-lt"/>
                <a:cs typeface="+mn-lt"/>
              </a:rPr>
              <a:t>Combine association rule mining and collaborative filtering to generate personalized and contextually relevant recommendations.</a:t>
            </a:r>
            <a:endParaRPr lang="en-US" dirty="0"/>
          </a:p>
          <a:p>
            <a:r>
              <a:rPr lang="en-US" dirty="0">
                <a:ea typeface="+mn-lt"/>
                <a:cs typeface="+mn-lt"/>
              </a:rPr>
              <a:t>Utilize historical transaction patterns and product similarities to recommend beneficial and relevant financial products.</a:t>
            </a:r>
            <a:endParaRPr lang="en-US" dirty="0"/>
          </a:p>
          <a:p>
            <a:r>
              <a:rPr lang="en-US" dirty="0">
                <a:ea typeface="+mn-lt"/>
                <a:cs typeface="+mn-lt"/>
              </a:rPr>
              <a:t>Optimize marketing strategies, improve customer retention, and increase product uptake in the financial sector.</a:t>
            </a:r>
            <a:endParaRPr lang="en-US" dirty="0"/>
          </a:p>
        </p:txBody>
      </p:sp>
    </p:spTree>
    <p:extLst>
      <p:ext uri="{BB962C8B-B14F-4D97-AF65-F5344CB8AC3E}">
        <p14:creationId xmlns:p14="http://schemas.microsoft.com/office/powerpoint/2010/main" val="164402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12F9-C1AB-9151-B3F9-C93BDFEC0AFB}"/>
              </a:ext>
            </a:extLst>
          </p:cNvPr>
          <p:cNvSpPr>
            <a:spLocks noGrp="1"/>
          </p:cNvSpPr>
          <p:nvPr>
            <p:ph type="title"/>
          </p:nvPr>
        </p:nvSpPr>
        <p:spPr>
          <a:xfrm>
            <a:off x="952500" y="-4762"/>
            <a:ext cx="10287000" cy="1147762"/>
          </a:xfrm>
        </p:spPr>
        <p:txBody>
          <a:bodyPr>
            <a:normAutofit/>
          </a:bodyPr>
          <a:lstStyle/>
          <a:p>
            <a:pPr algn="ctr"/>
            <a:r>
              <a:rPr lang="en-US" dirty="0"/>
              <a:t>Dataset overview</a:t>
            </a:r>
            <a:endParaRPr lang="en-US"/>
          </a:p>
        </p:txBody>
      </p:sp>
      <p:sp>
        <p:nvSpPr>
          <p:cNvPr id="46" name="Content Placeholder 45">
            <a:extLst>
              <a:ext uri="{FF2B5EF4-FFF2-40B4-BE49-F238E27FC236}">
                <a16:creationId xmlns:a16="http://schemas.microsoft.com/office/drawing/2014/main" id="{AA189211-828E-BE97-ED95-90EC64ED71C1}"/>
              </a:ext>
            </a:extLst>
          </p:cNvPr>
          <p:cNvSpPr>
            <a:spLocks noGrp="1"/>
          </p:cNvSpPr>
          <p:nvPr>
            <p:ph sz="half" idx="1"/>
          </p:nvPr>
        </p:nvSpPr>
        <p:spPr>
          <a:xfrm>
            <a:off x="541262" y="1245812"/>
            <a:ext cx="5551714" cy="5185151"/>
          </a:xfrm>
        </p:spPr>
        <p:txBody>
          <a:bodyPr vert="horz" lIns="91440" tIns="45720" rIns="91440" bIns="45720" rtlCol="0" anchor="t">
            <a:normAutofit/>
          </a:bodyPr>
          <a:lstStyle/>
          <a:p>
            <a:r>
              <a:rPr lang="en-US" sz="1400" b="1" u="sng" dirty="0">
                <a:ea typeface="+mn-lt"/>
                <a:cs typeface="+mn-lt"/>
              </a:rPr>
              <a:t>Dataset Overview</a:t>
            </a:r>
            <a:endParaRPr lang="en-US" sz="1400" dirty="0"/>
          </a:p>
          <a:p>
            <a:r>
              <a:rPr lang="en-US" sz="1400" dirty="0">
                <a:ea typeface="+mn-lt"/>
                <a:cs typeface="+mn-lt"/>
              </a:rPr>
              <a:t>The dataset consists of financial transaction data used for analysis.</a:t>
            </a:r>
            <a:endParaRPr lang="en-US" sz="1400" dirty="0"/>
          </a:p>
          <a:p>
            <a:r>
              <a:rPr lang="en-US" sz="1400" dirty="0">
                <a:ea typeface="+mn-lt"/>
                <a:cs typeface="+mn-lt"/>
              </a:rPr>
              <a:t>It contains 50,000 entries and 27 attributes.</a:t>
            </a:r>
          </a:p>
          <a:p>
            <a:endParaRPr lang="en-US" sz="1400" dirty="0">
              <a:ea typeface="+mn-lt"/>
              <a:cs typeface="+mn-lt"/>
            </a:endParaRPr>
          </a:p>
          <a:p>
            <a:r>
              <a:rPr lang="en-US" sz="1400" b="1" u="sng" dirty="0">
                <a:ea typeface="+mn-lt"/>
                <a:cs typeface="+mn-lt"/>
              </a:rPr>
              <a:t>Key Fields</a:t>
            </a:r>
            <a:endParaRPr lang="en-US" sz="1400" b="1" u="sng" dirty="0"/>
          </a:p>
          <a:p>
            <a:r>
              <a:rPr lang="en-US" sz="1400" dirty="0" err="1">
                <a:ea typeface="+mn-lt"/>
                <a:cs typeface="+mn-lt"/>
              </a:rPr>
              <a:t>Customer_ID</a:t>
            </a:r>
            <a:endParaRPr lang="en-US" sz="1400" dirty="0"/>
          </a:p>
          <a:p>
            <a:r>
              <a:rPr lang="en-US" sz="1400" dirty="0">
                <a:ea typeface="+mn-lt"/>
                <a:cs typeface="+mn-lt"/>
              </a:rPr>
              <a:t>Month</a:t>
            </a:r>
            <a:endParaRPr lang="en-US" sz="1400" dirty="0"/>
          </a:p>
          <a:p>
            <a:r>
              <a:rPr lang="en-US" sz="1400" dirty="0">
                <a:ea typeface="+mn-lt"/>
                <a:cs typeface="+mn-lt"/>
              </a:rPr>
              <a:t>Age</a:t>
            </a:r>
            <a:endParaRPr lang="en-US" sz="1400" dirty="0"/>
          </a:p>
          <a:p>
            <a:r>
              <a:rPr lang="en-US" sz="1400" dirty="0" err="1">
                <a:ea typeface="+mn-lt"/>
                <a:cs typeface="+mn-lt"/>
              </a:rPr>
              <a:t>Annual_Income</a:t>
            </a:r>
            <a:endParaRPr lang="en-US" sz="1400" dirty="0"/>
          </a:p>
          <a:p>
            <a:r>
              <a:rPr lang="en-US" sz="1400" dirty="0" err="1">
                <a:ea typeface="+mn-lt"/>
                <a:cs typeface="+mn-lt"/>
              </a:rPr>
              <a:t>Monthly_Inhand_Salary</a:t>
            </a:r>
            <a:endParaRPr lang="en-US" sz="1400" dirty="0"/>
          </a:p>
          <a:p>
            <a:r>
              <a:rPr lang="en-US" sz="1400" dirty="0" err="1">
                <a:ea typeface="+mn-lt"/>
                <a:cs typeface="+mn-lt"/>
              </a:rPr>
              <a:t>Num_Bank_Accounts</a:t>
            </a:r>
            <a:endParaRPr lang="en-US" sz="1400" dirty="0"/>
          </a:p>
          <a:p>
            <a:r>
              <a:rPr lang="en-US" sz="1400" dirty="0" err="1">
                <a:ea typeface="+mn-lt"/>
                <a:cs typeface="+mn-lt"/>
              </a:rPr>
              <a:t>Num_Credit_Card</a:t>
            </a:r>
            <a:endParaRPr lang="en-US" sz="1400" dirty="0"/>
          </a:p>
          <a:p>
            <a:endParaRPr lang="en-US" sz="1100" dirty="0"/>
          </a:p>
        </p:txBody>
      </p:sp>
      <p:sp>
        <p:nvSpPr>
          <p:cNvPr id="47" name="Content Placeholder 46">
            <a:extLst>
              <a:ext uri="{FF2B5EF4-FFF2-40B4-BE49-F238E27FC236}">
                <a16:creationId xmlns:a16="http://schemas.microsoft.com/office/drawing/2014/main" id="{B9A401A4-3624-8631-7E21-DF49FE457856}"/>
              </a:ext>
            </a:extLst>
          </p:cNvPr>
          <p:cNvSpPr>
            <a:spLocks noGrp="1"/>
          </p:cNvSpPr>
          <p:nvPr>
            <p:ph sz="half" idx="2"/>
          </p:nvPr>
        </p:nvSpPr>
        <p:spPr>
          <a:xfrm>
            <a:off x="6099629" y="1245811"/>
            <a:ext cx="5551109" cy="5185152"/>
          </a:xfrm>
        </p:spPr>
        <p:txBody>
          <a:bodyPr vert="horz" lIns="91440" tIns="45720" rIns="91440" bIns="45720" rtlCol="0" anchor="t">
            <a:noAutofit/>
          </a:bodyPr>
          <a:lstStyle/>
          <a:p>
            <a:r>
              <a:rPr lang="en-US" sz="1100" dirty="0" err="1">
                <a:latin typeface="Trade Gothic Next Light"/>
                <a:cs typeface="Arial"/>
              </a:rPr>
              <a:t>Interest_Rate</a:t>
            </a:r>
            <a:endParaRPr lang="en-US" sz="1100" dirty="0">
              <a:latin typeface="Trade Gothic Next Light"/>
              <a:cs typeface="Arial"/>
            </a:endParaRPr>
          </a:p>
          <a:p>
            <a:r>
              <a:rPr lang="en-US" sz="1100" dirty="0" err="1">
                <a:latin typeface="Trade Gothic Next Light"/>
                <a:cs typeface="Arial"/>
              </a:rPr>
              <a:t>Num_of_Loan</a:t>
            </a:r>
            <a:endParaRPr lang="en-US" sz="1100" dirty="0">
              <a:latin typeface="Trade Gothic Next Light"/>
              <a:cs typeface="Arial"/>
            </a:endParaRPr>
          </a:p>
          <a:p>
            <a:r>
              <a:rPr lang="en-US" sz="1100" dirty="0" err="1">
                <a:latin typeface="Trade Gothic Next Light"/>
                <a:cs typeface="Arial"/>
              </a:rPr>
              <a:t>Type_of_Loan</a:t>
            </a:r>
            <a:endParaRPr lang="en-US" sz="1100" dirty="0">
              <a:latin typeface="Trade Gothic Next Light"/>
              <a:cs typeface="Arial"/>
            </a:endParaRPr>
          </a:p>
          <a:p>
            <a:r>
              <a:rPr lang="en-US" sz="1100" dirty="0" err="1">
                <a:latin typeface="Trade Gothic Next Light"/>
                <a:cs typeface="Arial"/>
              </a:rPr>
              <a:t>Delay_from_due_date</a:t>
            </a:r>
            <a:endParaRPr lang="en-US" sz="1100" dirty="0">
              <a:latin typeface="Trade Gothic Next Light"/>
              <a:cs typeface="Arial"/>
            </a:endParaRPr>
          </a:p>
          <a:p>
            <a:r>
              <a:rPr lang="en-US" sz="1100" dirty="0" err="1">
                <a:latin typeface="Trade Gothic Next Light"/>
                <a:cs typeface="Arial"/>
              </a:rPr>
              <a:t>Credit_Utilization_Ratio</a:t>
            </a:r>
            <a:endParaRPr lang="en-US" sz="1100" dirty="0">
              <a:latin typeface="Trade Gothic Next Light"/>
              <a:cs typeface="Arial"/>
            </a:endParaRPr>
          </a:p>
          <a:p>
            <a:r>
              <a:rPr lang="en-US" sz="1100" dirty="0" err="1">
                <a:latin typeface="Trade Gothic Next Light"/>
                <a:cs typeface="Arial"/>
              </a:rPr>
              <a:t>Credit_History_Age</a:t>
            </a:r>
            <a:endParaRPr lang="en-US" sz="1100" dirty="0">
              <a:latin typeface="Trade Gothic Next Light"/>
              <a:cs typeface="Arial"/>
            </a:endParaRPr>
          </a:p>
          <a:p>
            <a:r>
              <a:rPr lang="en-US" sz="1100" dirty="0" err="1">
                <a:latin typeface="Trade Gothic Next Light"/>
                <a:cs typeface="Arial"/>
              </a:rPr>
              <a:t>Total_EMI_per_month</a:t>
            </a:r>
            <a:endParaRPr lang="en-US" sz="1100" dirty="0">
              <a:latin typeface="Trade Gothic Next Light"/>
              <a:cs typeface="Arial"/>
            </a:endParaRPr>
          </a:p>
          <a:p>
            <a:r>
              <a:rPr lang="en-US" sz="1100" dirty="0" err="1">
                <a:latin typeface="Trade Gothic Next Light"/>
                <a:cs typeface="Arial"/>
              </a:rPr>
              <a:t>Payment_Behaviour</a:t>
            </a:r>
            <a:endParaRPr lang="en-US" sz="1100" dirty="0">
              <a:latin typeface="Trade Gothic Next Light"/>
              <a:cs typeface="Arial"/>
            </a:endParaRPr>
          </a:p>
          <a:p>
            <a:r>
              <a:rPr lang="en-US" sz="1100" dirty="0" err="1">
                <a:latin typeface="Trade Gothic Next Light"/>
                <a:cs typeface="Arial"/>
              </a:rPr>
              <a:t>Monthly_Balance</a:t>
            </a:r>
            <a:endParaRPr lang="en-US" sz="1100" dirty="0">
              <a:latin typeface="Trade Gothic Next Light"/>
              <a:cs typeface="Arial"/>
            </a:endParaRPr>
          </a:p>
          <a:p>
            <a:r>
              <a:rPr lang="en-US" sz="1100" dirty="0">
                <a:ea typeface="+mn-lt"/>
                <a:cs typeface="+mn-lt"/>
              </a:rPr>
              <a:t>Data Cleaning Observations</a:t>
            </a:r>
            <a:endParaRPr lang="en-US" sz="1100">
              <a:latin typeface="Trade Gothic Next Light"/>
              <a:cs typeface="Arial"/>
            </a:endParaRPr>
          </a:p>
          <a:p>
            <a:endParaRPr lang="en-US" sz="1100" dirty="0"/>
          </a:p>
          <a:p>
            <a:r>
              <a:rPr lang="en-US" sz="1100" dirty="0">
                <a:ea typeface="+mn-lt"/>
                <a:cs typeface="+mn-lt"/>
              </a:rPr>
              <a:t>Missing values in several columns (e.g., Name, </a:t>
            </a:r>
            <a:r>
              <a:rPr lang="en-US" sz="1100" dirty="0" err="1">
                <a:ea typeface="+mn-lt"/>
                <a:cs typeface="+mn-lt"/>
              </a:rPr>
              <a:t>Monthly_Inhand_Salary</a:t>
            </a:r>
            <a:r>
              <a:rPr lang="en-US" sz="1100" dirty="0">
                <a:ea typeface="+mn-lt"/>
                <a:cs typeface="+mn-lt"/>
              </a:rPr>
              <a:t>, </a:t>
            </a:r>
            <a:r>
              <a:rPr lang="en-US" sz="1100" dirty="0" err="1">
                <a:ea typeface="+mn-lt"/>
                <a:cs typeface="+mn-lt"/>
              </a:rPr>
              <a:t>Type_of_Loan</a:t>
            </a:r>
            <a:r>
              <a:rPr lang="en-US" sz="1100" dirty="0">
                <a:ea typeface="+mn-lt"/>
                <a:cs typeface="+mn-lt"/>
              </a:rPr>
              <a:t>).</a:t>
            </a:r>
            <a:endParaRPr lang="en-US" sz="1100" dirty="0"/>
          </a:p>
          <a:p>
            <a:r>
              <a:rPr lang="en-US" sz="1100" dirty="0">
                <a:ea typeface="+mn-lt"/>
                <a:cs typeface="+mn-lt"/>
              </a:rPr>
              <a:t>Inconsistencies in data types for 'Age' and '</a:t>
            </a:r>
            <a:r>
              <a:rPr lang="en-US" sz="1100" dirty="0" err="1">
                <a:ea typeface="+mn-lt"/>
                <a:cs typeface="+mn-lt"/>
              </a:rPr>
              <a:t>Annual_Income</a:t>
            </a:r>
            <a:r>
              <a:rPr lang="en-US" sz="1100" dirty="0">
                <a:ea typeface="+mn-lt"/>
                <a:cs typeface="+mn-lt"/>
              </a:rPr>
              <a:t>' (e.g., special characters, incorrect formats).</a:t>
            </a:r>
            <a:endParaRPr lang="en-US" sz="1100" dirty="0"/>
          </a:p>
          <a:p>
            <a:r>
              <a:rPr lang="en-US" sz="1100" dirty="0">
                <a:ea typeface="+mn-lt"/>
                <a:cs typeface="+mn-lt"/>
              </a:rPr>
              <a:t>Actions taken include removing non-numeric characters and filling missing values with median/mode.</a:t>
            </a:r>
            <a:endParaRPr lang="en-US" sz="1100" dirty="0"/>
          </a:p>
        </p:txBody>
      </p:sp>
    </p:spTree>
    <p:extLst>
      <p:ext uri="{BB962C8B-B14F-4D97-AF65-F5344CB8AC3E}">
        <p14:creationId xmlns:p14="http://schemas.microsoft.com/office/powerpoint/2010/main" val="337110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0631-B2A6-3651-766D-7FCD461B3E33}"/>
              </a:ext>
            </a:extLst>
          </p:cNvPr>
          <p:cNvSpPr>
            <a:spLocks noGrp="1"/>
          </p:cNvSpPr>
          <p:nvPr>
            <p:ph type="title"/>
          </p:nvPr>
        </p:nvSpPr>
        <p:spPr>
          <a:xfrm>
            <a:off x="508000" y="-2343"/>
            <a:ext cx="10287000" cy="1147762"/>
          </a:xfrm>
        </p:spPr>
        <p:txBody>
          <a:bodyPr/>
          <a:lstStyle/>
          <a:p>
            <a:r>
              <a:rPr lang="en-US" dirty="0"/>
              <a:t>Principal component analysis(</a:t>
            </a:r>
            <a:r>
              <a:rPr lang="en-US" dirty="0" err="1"/>
              <a:t>pca</a:t>
            </a:r>
            <a:r>
              <a:rPr lang="en-US" dirty="0"/>
              <a:t>)</a:t>
            </a:r>
          </a:p>
        </p:txBody>
      </p:sp>
      <p:sp>
        <p:nvSpPr>
          <p:cNvPr id="3" name="Content Placeholder 2">
            <a:extLst>
              <a:ext uri="{FF2B5EF4-FFF2-40B4-BE49-F238E27FC236}">
                <a16:creationId xmlns:a16="http://schemas.microsoft.com/office/drawing/2014/main" id="{81EE7052-D22C-E54F-5E7B-FFAE1EC86FF3}"/>
              </a:ext>
            </a:extLst>
          </p:cNvPr>
          <p:cNvSpPr>
            <a:spLocks noGrp="1"/>
          </p:cNvSpPr>
          <p:nvPr>
            <p:ph sz="half" idx="1"/>
          </p:nvPr>
        </p:nvSpPr>
        <p:spPr>
          <a:xfrm>
            <a:off x="396120" y="1341969"/>
            <a:ext cx="5696856" cy="5317594"/>
          </a:xfrm>
        </p:spPr>
        <p:txBody>
          <a:bodyPr vert="horz" lIns="91440" tIns="45720" rIns="91440" bIns="45720" rtlCol="0" anchor="t">
            <a:normAutofit fontScale="62500" lnSpcReduction="20000"/>
          </a:bodyPr>
          <a:lstStyle/>
          <a:p>
            <a:r>
              <a:rPr lang="en-US" dirty="0">
                <a:ea typeface="+mn-lt"/>
                <a:cs typeface="+mn-lt"/>
              </a:rPr>
              <a:t>PCA is a technique for dimensionality reduction in data analysis.</a:t>
            </a:r>
            <a:endParaRPr lang="en-US" dirty="0"/>
          </a:p>
          <a:p>
            <a:r>
              <a:rPr lang="en-US" dirty="0">
                <a:ea typeface="+mn-lt"/>
                <a:cs typeface="+mn-lt"/>
              </a:rPr>
              <a:t>It identifies patterns in data and expresses it in a new set of variables called principal components.</a:t>
            </a:r>
            <a:endParaRPr lang="en-US" dirty="0"/>
          </a:p>
          <a:p>
            <a:endParaRPr lang="en-US" dirty="0">
              <a:ea typeface="+mn-lt"/>
              <a:cs typeface="+mn-lt"/>
            </a:endParaRPr>
          </a:p>
          <a:p>
            <a:r>
              <a:rPr lang="en-US" dirty="0">
                <a:ea typeface="+mn-lt"/>
                <a:cs typeface="+mn-lt"/>
              </a:rPr>
              <a:t>Role of PCA</a:t>
            </a:r>
            <a:endParaRPr lang="en-US" dirty="0"/>
          </a:p>
          <a:p>
            <a:r>
              <a:rPr lang="en-US" dirty="0">
                <a:ea typeface="+mn-lt"/>
                <a:cs typeface="+mn-lt"/>
              </a:rPr>
              <a:t>Reduces the dimensionality of the dataset while preserving most of the important information.</a:t>
            </a:r>
            <a:endParaRPr lang="en-US"/>
          </a:p>
          <a:p>
            <a:r>
              <a:rPr lang="en-US" dirty="0">
                <a:ea typeface="+mn-lt"/>
                <a:cs typeface="+mn-lt"/>
              </a:rPr>
              <a:t>Helps in visualizing high-dimensional data and identifying underlying patterns.</a:t>
            </a:r>
            <a:endParaRPr lang="en-US" dirty="0"/>
          </a:p>
          <a:p>
            <a:endParaRPr lang="en-US" dirty="0">
              <a:ea typeface="+mn-lt"/>
              <a:cs typeface="+mn-lt"/>
            </a:endParaRPr>
          </a:p>
          <a:p>
            <a:r>
              <a:rPr lang="en-US" dirty="0">
                <a:ea typeface="+mn-lt"/>
                <a:cs typeface="+mn-lt"/>
              </a:rPr>
              <a:t>Visualizations</a:t>
            </a:r>
            <a:endParaRPr lang="en-US" dirty="0"/>
          </a:p>
          <a:p>
            <a:r>
              <a:rPr lang="en-US" dirty="0">
                <a:ea typeface="+mn-lt"/>
                <a:cs typeface="+mn-lt"/>
              </a:rPr>
              <a:t>Standard PCA: Scatter plot of principal components 1 and 2.</a:t>
            </a:r>
            <a:endParaRPr lang="en-US"/>
          </a:p>
          <a:p>
            <a:r>
              <a:rPr lang="en-US" dirty="0">
                <a:ea typeface="+mn-lt"/>
                <a:cs typeface="+mn-lt"/>
              </a:rPr>
              <a:t>Non-Standardized PCA: Another scatter plot using original data without standardization.</a:t>
            </a:r>
            <a:endParaRPr lang="en-US" dirty="0"/>
          </a:p>
          <a:p>
            <a:r>
              <a:rPr lang="en-US" dirty="0">
                <a:ea typeface="+mn-lt"/>
                <a:cs typeface="+mn-lt"/>
              </a:rPr>
              <a:t>Insights from PCA Explained Variance Ratios</a:t>
            </a:r>
            <a:endParaRPr lang="en-US" dirty="0"/>
          </a:p>
          <a:p>
            <a:endParaRPr lang="en-US"/>
          </a:p>
          <a:p>
            <a:r>
              <a:rPr lang="en-US" dirty="0">
                <a:ea typeface="+mn-lt"/>
                <a:cs typeface="+mn-lt"/>
              </a:rPr>
              <a:t>Standard PCA explained variance: [0.1637, 0.1264]</a:t>
            </a:r>
            <a:endParaRPr lang="en-US" dirty="0"/>
          </a:p>
          <a:p>
            <a:r>
              <a:rPr lang="en-US" dirty="0">
                <a:ea typeface="+mn-lt"/>
                <a:cs typeface="+mn-lt"/>
              </a:rPr>
              <a:t>Non-standardized PCA explained variance: [0.8898, 0.1068]</a:t>
            </a:r>
            <a:endParaRPr lang="en-US" dirty="0"/>
          </a:p>
          <a:p>
            <a:r>
              <a:rPr lang="en-US" dirty="0">
                <a:ea typeface="+mn-lt"/>
                <a:cs typeface="+mn-lt"/>
              </a:rPr>
              <a:t>These ratios indicate the proportion of variance explained by each principal component.</a:t>
            </a:r>
            <a:endParaRPr lang="en-US" dirty="0"/>
          </a:p>
        </p:txBody>
      </p:sp>
      <p:pic>
        <p:nvPicPr>
          <p:cNvPr id="6" name="Content Placeholder 5" descr="A red and blue dotted graph&#10;&#10;Description automatically generated">
            <a:extLst>
              <a:ext uri="{FF2B5EF4-FFF2-40B4-BE49-F238E27FC236}">
                <a16:creationId xmlns:a16="http://schemas.microsoft.com/office/drawing/2014/main" id="{9BACC724-B419-4339-4402-80EFE3FBFAA3}"/>
              </a:ext>
            </a:extLst>
          </p:cNvPr>
          <p:cNvPicPr>
            <a:picLocks noGrp="1" noChangeAspect="1"/>
          </p:cNvPicPr>
          <p:nvPr>
            <p:ph sz="half" idx="2"/>
          </p:nvPr>
        </p:nvPicPr>
        <p:blipFill>
          <a:blip r:embed="rId2"/>
          <a:stretch>
            <a:fillRect/>
          </a:stretch>
        </p:blipFill>
        <p:spPr>
          <a:xfrm>
            <a:off x="6099629" y="1337825"/>
            <a:ext cx="5684156" cy="2412743"/>
          </a:xfrm>
        </p:spPr>
      </p:pic>
      <p:pic>
        <p:nvPicPr>
          <p:cNvPr id="7" name="Picture 6" descr="A green circle with white text&#10;&#10;Description automatically generated">
            <a:extLst>
              <a:ext uri="{FF2B5EF4-FFF2-40B4-BE49-F238E27FC236}">
                <a16:creationId xmlns:a16="http://schemas.microsoft.com/office/drawing/2014/main" id="{B8A4B612-95B9-7577-F04E-B0720B66CC84}"/>
              </a:ext>
            </a:extLst>
          </p:cNvPr>
          <p:cNvPicPr>
            <a:picLocks noChangeAspect="1"/>
          </p:cNvPicPr>
          <p:nvPr/>
        </p:nvPicPr>
        <p:blipFill>
          <a:blip r:embed="rId3"/>
          <a:stretch>
            <a:fillRect/>
          </a:stretch>
        </p:blipFill>
        <p:spPr>
          <a:xfrm>
            <a:off x="7107918" y="3893533"/>
            <a:ext cx="3685117" cy="2832554"/>
          </a:xfrm>
          <a:prstGeom prst="rect">
            <a:avLst/>
          </a:prstGeom>
        </p:spPr>
      </p:pic>
    </p:spTree>
    <p:extLst>
      <p:ext uri="{BB962C8B-B14F-4D97-AF65-F5344CB8AC3E}">
        <p14:creationId xmlns:p14="http://schemas.microsoft.com/office/powerpoint/2010/main" val="2760897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07D6E-E68D-F9D1-D19D-3C6246A64A1C}"/>
              </a:ext>
            </a:extLst>
          </p:cNvPr>
          <p:cNvSpPr>
            <a:spLocks noGrp="1"/>
          </p:cNvSpPr>
          <p:nvPr>
            <p:ph type="title"/>
          </p:nvPr>
        </p:nvSpPr>
        <p:spPr>
          <a:xfrm>
            <a:off x="939800" y="314092"/>
            <a:ext cx="5143500" cy="1133708"/>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Exploratory data analysis(eda)</a:t>
            </a:r>
          </a:p>
        </p:txBody>
      </p:sp>
      <p:sp>
        <p:nvSpPr>
          <p:cNvPr id="15" name="Rectangle 14">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E030EE-CDC5-4F85-045B-07C4868352E5}"/>
              </a:ext>
            </a:extLst>
          </p:cNvPr>
          <p:cNvSpPr>
            <a:spLocks noGrp="1"/>
          </p:cNvSpPr>
          <p:nvPr>
            <p:ph sz="half" idx="1"/>
          </p:nvPr>
        </p:nvSpPr>
        <p:spPr>
          <a:xfrm>
            <a:off x="939800" y="1574797"/>
            <a:ext cx="5145845" cy="4957765"/>
          </a:xfrm>
        </p:spPr>
        <p:txBody>
          <a:bodyPr vert="horz" lIns="91440" tIns="45720" rIns="91440" bIns="45720" rtlCol="0" anchor="t">
            <a:noAutofit/>
          </a:bodyPr>
          <a:lstStyle/>
          <a:p>
            <a:pPr marL="0" indent="0">
              <a:lnSpc>
                <a:spcPct val="110000"/>
              </a:lnSpc>
              <a:buNone/>
            </a:pPr>
            <a:r>
              <a:rPr lang="en-US" sz="1200" b="1" u="sng" dirty="0"/>
              <a:t>Distributions of Key Features</a:t>
            </a:r>
            <a:endParaRPr lang="en-US" b="1"/>
          </a:p>
          <a:p>
            <a:pPr>
              <a:lnSpc>
                <a:spcPct val="110000"/>
              </a:lnSpc>
            </a:pPr>
            <a:r>
              <a:rPr lang="en-US" sz="1200" dirty="0"/>
              <a:t>Histograms of Age, Annual Income, and Credit Utilization Ratio.</a:t>
            </a:r>
          </a:p>
          <a:p>
            <a:pPr>
              <a:lnSpc>
                <a:spcPct val="110000"/>
              </a:lnSpc>
            </a:pPr>
            <a:r>
              <a:rPr lang="en-US" sz="1200" dirty="0"/>
              <a:t>Insights into the distribution patterns and skewness of the data.</a:t>
            </a:r>
          </a:p>
          <a:p>
            <a:pPr>
              <a:lnSpc>
                <a:spcPct val="110000"/>
              </a:lnSpc>
            </a:pPr>
            <a:endParaRPr lang="en-US" sz="1200" dirty="0"/>
          </a:p>
          <a:p>
            <a:pPr marL="0" indent="0">
              <a:lnSpc>
                <a:spcPct val="110000"/>
              </a:lnSpc>
              <a:buNone/>
            </a:pPr>
            <a:r>
              <a:rPr lang="en-US" sz="1200" b="1" u="sng" dirty="0"/>
              <a:t>Correlation Matrix Insights</a:t>
            </a:r>
          </a:p>
          <a:p>
            <a:pPr>
              <a:lnSpc>
                <a:spcPct val="110000"/>
              </a:lnSpc>
            </a:pPr>
            <a:r>
              <a:rPr lang="en-US" sz="1200" dirty="0"/>
              <a:t>Correlation heatmap of selected numerical features (Age, Annual Income, etc.).</a:t>
            </a:r>
          </a:p>
          <a:p>
            <a:pPr>
              <a:lnSpc>
                <a:spcPct val="110000"/>
              </a:lnSpc>
            </a:pPr>
            <a:r>
              <a:rPr lang="en-US" sz="1200" dirty="0"/>
              <a:t>Analysis of correlations between features, such as Age and Annual Income.</a:t>
            </a:r>
          </a:p>
          <a:p>
            <a:pPr>
              <a:lnSpc>
                <a:spcPct val="110000"/>
              </a:lnSpc>
            </a:pPr>
            <a:endParaRPr lang="en-US" sz="1200" dirty="0"/>
          </a:p>
          <a:p>
            <a:pPr marL="0" indent="0">
              <a:lnSpc>
                <a:spcPct val="110000"/>
              </a:lnSpc>
              <a:buNone/>
            </a:pPr>
            <a:r>
              <a:rPr lang="en-US" sz="1200" b="1" u="sng" dirty="0"/>
              <a:t>Analysis of Categorical Variables</a:t>
            </a:r>
          </a:p>
          <a:p>
            <a:pPr>
              <a:lnSpc>
                <a:spcPct val="110000"/>
              </a:lnSpc>
            </a:pPr>
            <a:r>
              <a:rPr lang="en-US" sz="1200" dirty="0"/>
              <a:t>Visualization of top 10 Occupations, Credit Mix distribution, and Payment </a:t>
            </a:r>
            <a:r>
              <a:rPr lang="en-US" sz="1200" dirty="0" err="1"/>
              <a:t>Behaviour</a:t>
            </a:r>
            <a:r>
              <a:rPr lang="en-US" sz="1200" dirty="0"/>
              <a:t> distribution.</a:t>
            </a:r>
          </a:p>
          <a:p>
            <a:pPr>
              <a:lnSpc>
                <a:spcPct val="110000"/>
              </a:lnSpc>
            </a:pPr>
            <a:r>
              <a:rPr lang="en-US" sz="1200" dirty="0"/>
              <a:t>Understanding the diversity and distribution of categorical variables in the dataset.</a:t>
            </a:r>
          </a:p>
        </p:txBody>
      </p:sp>
      <p:pic>
        <p:nvPicPr>
          <p:cNvPr id="6" name="Picture 5" descr="A blue and red squares with white text&#10;&#10;Description automatically generated">
            <a:extLst>
              <a:ext uri="{FF2B5EF4-FFF2-40B4-BE49-F238E27FC236}">
                <a16:creationId xmlns:a16="http://schemas.microsoft.com/office/drawing/2014/main" id="{91580BC7-C102-CDD9-894A-AD5A9B605C04}"/>
              </a:ext>
            </a:extLst>
          </p:cNvPr>
          <p:cNvPicPr>
            <a:picLocks noChangeAspect="1"/>
          </p:cNvPicPr>
          <p:nvPr/>
        </p:nvPicPr>
        <p:blipFill>
          <a:blip r:embed="rId2"/>
          <a:stretch>
            <a:fillRect/>
          </a:stretch>
        </p:blipFill>
        <p:spPr>
          <a:xfrm>
            <a:off x="7434495" y="771292"/>
            <a:ext cx="3408655" cy="2496841"/>
          </a:xfrm>
          <a:prstGeom prst="rect">
            <a:avLst/>
          </a:prstGeom>
        </p:spPr>
      </p:pic>
      <p:pic>
        <p:nvPicPr>
          <p:cNvPr id="5" name="Content Placeholder 4" descr="A graph of a distribution of income&#10;&#10;Description automatically generated">
            <a:extLst>
              <a:ext uri="{FF2B5EF4-FFF2-40B4-BE49-F238E27FC236}">
                <a16:creationId xmlns:a16="http://schemas.microsoft.com/office/drawing/2014/main" id="{E1CD2553-06A3-605E-7976-70F170AA16A7}"/>
              </a:ext>
            </a:extLst>
          </p:cNvPr>
          <p:cNvPicPr>
            <a:picLocks noGrp="1" noChangeAspect="1"/>
          </p:cNvPicPr>
          <p:nvPr>
            <p:ph sz="half" idx="2"/>
          </p:nvPr>
        </p:nvPicPr>
        <p:blipFill>
          <a:blip r:embed="rId3"/>
          <a:stretch>
            <a:fillRect/>
          </a:stretch>
        </p:blipFill>
        <p:spPr>
          <a:xfrm>
            <a:off x="7500827" y="3589867"/>
            <a:ext cx="3275991" cy="2506134"/>
          </a:xfrm>
          <a:prstGeom prst="rect">
            <a:avLst/>
          </a:prstGeom>
        </p:spPr>
      </p:pic>
    </p:spTree>
    <p:extLst>
      <p:ext uri="{BB962C8B-B14F-4D97-AF65-F5344CB8AC3E}">
        <p14:creationId xmlns:p14="http://schemas.microsoft.com/office/powerpoint/2010/main" val="417376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977A-DA17-85EA-1FD7-C4005B09F9C9}"/>
              </a:ext>
            </a:extLst>
          </p:cNvPr>
          <p:cNvSpPr>
            <a:spLocks noGrp="1"/>
          </p:cNvSpPr>
          <p:nvPr>
            <p:ph type="title"/>
          </p:nvPr>
        </p:nvSpPr>
        <p:spPr>
          <a:xfrm>
            <a:off x="952500" y="178740"/>
            <a:ext cx="10287000" cy="1147762"/>
          </a:xfrm>
        </p:spPr>
        <p:txBody>
          <a:bodyPr/>
          <a:lstStyle/>
          <a:p>
            <a:r>
              <a:rPr lang="en-US" dirty="0"/>
              <a:t>Tableau visualizations</a:t>
            </a:r>
            <a:endParaRPr lang="en-IN" dirty="0"/>
          </a:p>
        </p:txBody>
      </p:sp>
      <p:pic>
        <p:nvPicPr>
          <p:cNvPr id="7" name="Content Placeholder 6">
            <a:extLst>
              <a:ext uri="{FF2B5EF4-FFF2-40B4-BE49-F238E27FC236}">
                <a16:creationId xmlns:a16="http://schemas.microsoft.com/office/drawing/2014/main" id="{0AC6F9CA-C6BE-439C-6310-CC3EC419376B}"/>
              </a:ext>
            </a:extLst>
          </p:cNvPr>
          <p:cNvPicPr>
            <a:picLocks noGrp="1" noChangeAspect="1"/>
          </p:cNvPicPr>
          <p:nvPr>
            <p:ph sz="half" idx="1"/>
          </p:nvPr>
        </p:nvPicPr>
        <p:blipFill>
          <a:blip r:embed="rId2"/>
          <a:stretch>
            <a:fillRect/>
          </a:stretch>
        </p:blipFill>
        <p:spPr>
          <a:xfrm>
            <a:off x="774585" y="1327150"/>
            <a:ext cx="5151668" cy="4849813"/>
          </a:xfrm>
        </p:spPr>
      </p:pic>
      <p:pic>
        <p:nvPicPr>
          <p:cNvPr id="9" name="Content Placeholder 8">
            <a:extLst>
              <a:ext uri="{FF2B5EF4-FFF2-40B4-BE49-F238E27FC236}">
                <a16:creationId xmlns:a16="http://schemas.microsoft.com/office/drawing/2014/main" id="{B520FA41-36D3-56FF-FA20-952776DE8916}"/>
              </a:ext>
            </a:extLst>
          </p:cNvPr>
          <p:cNvPicPr>
            <a:picLocks noGrp="1" noChangeAspect="1"/>
          </p:cNvPicPr>
          <p:nvPr>
            <p:ph sz="half" idx="2"/>
          </p:nvPr>
        </p:nvPicPr>
        <p:blipFill>
          <a:blip r:embed="rId3"/>
          <a:stretch>
            <a:fillRect/>
          </a:stretch>
        </p:blipFill>
        <p:spPr>
          <a:xfrm>
            <a:off x="6193926" y="1327150"/>
            <a:ext cx="5201648" cy="4849813"/>
          </a:xfrm>
        </p:spPr>
      </p:pic>
    </p:spTree>
    <p:extLst>
      <p:ext uri="{BB962C8B-B14F-4D97-AF65-F5344CB8AC3E}">
        <p14:creationId xmlns:p14="http://schemas.microsoft.com/office/powerpoint/2010/main" val="294589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AD79-F0A1-49CD-A349-1D079C6EA7C6}"/>
              </a:ext>
            </a:extLst>
          </p:cNvPr>
          <p:cNvSpPr>
            <a:spLocks noGrp="1"/>
          </p:cNvSpPr>
          <p:nvPr>
            <p:ph type="title"/>
          </p:nvPr>
        </p:nvSpPr>
        <p:spPr>
          <a:xfrm>
            <a:off x="952500" y="107156"/>
            <a:ext cx="10287000" cy="1147762"/>
          </a:xfrm>
        </p:spPr>
        <p:txBody>
          <a:bodyPr/>
          <a:lstStyle/>
          <a:p>
            <a:r>
              <a:rPr lang="en-US" dirty="0"/>
              <a:t>Tableau visualizations</a:t>
            </a:r>
            <a:endParaRPr lang="en-IN" dirty="0"/>
          </a:p>
        </p:txBody>
      </p:sp>
      <p:pic>
        <p:nvPicPr>
          <p:cNvPr id="6" name="Content Placeholder 5">
            <a:extLst>
              <a:ext uri="{FF2B5EF4-FFF2-40B4-BE49-F238E27FC236}">
                <a16:creationId xmlns:a16="http://schemas.microsoft.com/office/drawing/2014/main" id="{00F49735-0683-615D-B589-083EFE460A7B}"/>
              </a:ext>
            </a:extLst>
          </p:cNvPr>
          <p:cNvPicPr>
            <a:picLocks noGrp="1" noChangeAspect="1"/>
          </p:cNvPicPr>
          <p:nvPr>
            <p:ph sz="half" idx="1"/>
          </p:nvPr>
        </p:nvPicPr>
        <p:blipFill>
          <a:blip r:embed="rId2"/>
          <a:stretch>
            <a:fillRect/>
          </a:stretch>
        </p:blipFill>
        <p:spPr>
          <a:xfrm>
            <a:off x="991736" y="1254125"/>
            <a:ext cx="4988827" cy="4922838"/>
          </a:xfrm>
        </p:spPr>
      </p:pic>
      <p:pic>
        <p:nvPicPr>
          <p:cNvPr id="8" name="Content Placeholder 7">
            <a:extLst>
              <a:ext uri="{FF2B5EF4-FFF2-40B4-BE49-F238E27FC236}">
                <a16:creationId xmlns:a16="http://schemas.microsoft.com/office/drawing/2014/main" id="{652A656B-B0F0-5A69-DB86-25120AC709DF}"/>
              </a:ext>
            </a:extLst>
          </p:cNvPr>
          <p:cNvPicPr>
            <a:picLocks noGrp="1" noChangeAspect="1"/>
          </p:cNvPicPr>
          <p:nvPr>
            <p:ph sz="half" idx="2"/>
          </p:nvPr>
        </p:nvPicPr>
        <p:blipFill>
          <a:blip r:embed="rId3"/>
          <a:stretch>
            <a:fillRect/>
          </a:stretch>
        </p:blipFill>
        <p:spPr>
          <a:xfrm>
            <a:off x="6172200" y="1260536"/>
            <a:ext cx="5067300" cy="4910015"/>
          </a:xfrm>
        </p:spPr>
      </p:pic>
    </p:spTree>
    <p:extLst>
      <p:ext uri="{BB962C8B-B14F-4D97-AF65-F5344CB8AC3E}">
        <p14:creationId xmlns:p14="http://schemas.microsoft.com/office/powerpoint/2010/main" val="3046270681"/>
      </p:ext>
    </p:extLst>
  </p:cSld>
  <p:clrMapOvr>
    <a:masterClrMapping/>
  </p:clrMapOvr>
</p:sld>
</file>

<file path=ppt/theme/theme1.xml><?xml version="1.0" encoding="utf-8"?>
<a:theme xmlns:a="http://schemas.openxmlformats.org/drawingml/2006/main" name="AfterglowVTI">
  <a:themeElements>
    <a:clrScheme name="AnalogousFromLightSeedLeftStep">
      <a:dk1>
        <a:srgbClr val="000000"/>
      </a:dk1>
      <a:lt1>
        <a:srgbClr val="FFFFFF"/>
      </a:lt1>
      <a:dk2>
        <a:srgbClr val="22363C"/>
      </a:dk2>
      <a:lt2>
        <a:srgbClr val="E8E3E2"/>
      </a:lt2>
      <a:accent1>
        <a:srgbClr val="42ADCB"/>
      </a:accent1>
      <a:accent2>
        <a:srgbClr val="4CB29E"/>
      </a:accent2>
      <a:accent3>
        <a:srgbClr val="51B577"/>
      </a:accent3>
      <a:accent4>
        <a:srgbClr val="50B64D"/>
      </a:accent4>
      <a:accent5>
        <a:srgbClr val="81AD5E"/>
      </a:accent5>
      <a:accent6>
        <a:srgbClr val="9AA747"/>
      </a:accent6>
      <a:hlink>
        <a:srgbClr val="AC7465"/>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emplate>office theme</Template>
  <TotalTime>8</TotalTime>
  <Words>2330</Words>
  <Application>Microsoft Office PowerPoint</Application>
  <PresentationFormat>Widescreen</PresentationFormat>
  <Paragraphs>234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Trade Gothic Next Cond</vt:lpstr>
      <vt:lpstr>Trade Gothic Next Light</vt:lpstr>
      <vt:lpstr>AfterglowVTI</vt:lpstr>
      <vt:lpstr>19CSE352</vt:lpstr>
      <vt:lpstr>Team Members</vt:lpstr>
      <vt:lpstr>Introduction</vt:lpstr>
      <vt:lpstr>Problem statement</vt:lpstr>
      <vt:lpstr>Dataset overview</vt:lpstr>
      <vt:lpstr>Principal component analysis(pca)</vt:lpstr>
      <vt:lpstr>Exploratory data analysis(eda)</vt:lpstr>
      <vt:lpstr>Tableau visualizations</vt:lpstr>
      <vt:lpstr>Tableau visualizations</vt:lpstr>
      <vt:lpstr>Association rule mining </vt:lpstr>
      <vt:lpstr>Collaborative filtering </vt:lpstr>
      <vt:lpstr>Hybrid recommendation system</vt:lpstr>
      <vt:lpstr>Hybrid recommendation system for individual items</vt:lpstr>
      <vt:lpstr>HYBRID RECOMMENDATION SYSTEM FOR INDIVIDUAL ITEMS</vt:lpstr>
      <vt:lpstr>Hybrid recommendation system for user-based scenarios</vt:lpstr>
      <vt:lpstr>HYBRID RECOMMENDATION SYSTEM FOR USER-BASED SCENARIOS</vt:lpstr>
      <vt:lpstr>interpretation</vt:lpstr>
      <vt:lpstr>Time series analysis- arima</vt:lpstr>
      <vt:lpstr>Problem statement</vt:lpstr>
      <vt:lpstr>Dataset overview</vt:lpstr>
      <vt:lpstr>Data preprocessing steps</vt:lpstr>
      <vt:lpstr>visualization</vt:lpstr>
      <vt:lpstr>visualization</vt:lpstr>
      <vt:lpstr>Visualization highlights</vt:lpstr>
      <vt:lpstr>Time series analysis </vt:lpstr>
      <vt:lpstr>Arima model evaluation</vt:lpstr>
      <vt:lpstr>Sarimax results:</vt:lpstr>
      <vt:lpstr>Model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Aadithya E R Menon</dc:creator>
  <cp:lastModifiedBy>Aadithya E R Menon</cp:lastModifiedBy>
  <cp:revision>519</cp:revision>
  <dcterms:created xsi:type="dcterms:W3CDTF">2024-05-03T04:03:15Z</dcterms:created>
  <dcterms:modified xsi:type="dcterms:W3CDTF">2024-05-10T17:58:32Z</dcterms:modified>
</cp:coreProperties>
</file>