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9DBEC0D-3228-4D94-B6A9-7DC29421F586}" type="doc">
      <dgm:prSet loTypeId="urn:microsoft.com/office/officeart/2005/8/layout/hProcess3" loCatId="process" qsTypeId="urn:microsoft.com/office/officeart/2005/8/quickstyle/simple1" qsCatId="simple" csTypeId="urn:microsoft.com/office/officeart/2005/8/colors/accent1_2" csCatId="accent1" phldr="0"/>
      <dgm:spPr/>
    </dgm:pt>
    <dgm:pt modelId="{9A3FCB0A-4CCC-43D3-94CF-93AE13B1B8CC}" type="pres">
      <dgm:prSet presAssocID="{D9DBEC0D-3228-4D94-B6A9-7DC29421F586}" presName="Name0" presStyleCnt="0">
        <dgm:presLayoutVars>
          <dgm:dir/>
          <dgm:animLvl val="lvl"/>
          <dgm:resizeHandles val="exact"/>
        </dgm:presLayoutVars>
      </dgm:prSet>
      <dgm:spPr/>
    </dgm:pt>
    <dgm:pt modelId="{70D47F91-7FB2-4CD8-9A24-A43456964789}" type="pres">
      <dgm:prSet presAssocID="{D9DBEC0D-3228-4D94-B6A9-7DC29421F586}" presName="dummy" presStyleCnt="0"/>
      <dgm:spPr/>
    </dgm:pt>
    <dgm:pt modelId="{AEB5B7CB-ACC5-4FD0-A6CB-9E4450DCC121}" type="pres">
      <dgm:prSet presAssocID="{D9DBEC0D-3228-4D94-B6A9-7DC29421F586}" presName="linH" presStyleCnt="0"/>
      <dgm:spPr/>
    </dgm:pt>
    <dgm:pt modelId="{6079EE43-7223-4044-88AF-4F6AC0469A7D}" type="pres">
      <dgm:prSet presAssocID="{D9DBEC0D-3228-4D94-B6A9-7DC29421F586}" presName="padding1" presStyleCnt="0"/>
      <dgm:spPr/>
    </dgm:pt>
    <dgm:pt modelId="{C6E6D5DA-2142-4311-B4A3-8853B3D395CE}" type="pres">
      <dgm:prSet presAssocID="{D9DBEC0D-3228-4D94-B6A9-7DC29421F586}" presName="padding2" presStyleCnt="0"/>
      <dgm:spPr/>
    </dgm:pt>
    <dgm:pt modelId="{A0B6043F-1DE0-4553-9FFF-75829C586A51}" type="pres">
      <dgm:prSet presAssocID="{D9DBEC0D-3228-4D94-B6A9-7DC29421F586}" presName="negArrow" presStyleCnt="0"/>
      <dgm:spPr/>
    </dgm:pt>
    <dgm:pt modelId="{BE4AC2E3-1CE5-4186-AE56-712663C7BBBF}" type="pres">
      <dgm:prSet presAssocID="{D9DBEC0D-3228-4D94-B6A9-7DC29421F586}" presName="backgroundArrow" presStyleLbl="node1" presStyleIdx="0" presStyleCnt="1"/>
      <dgm:spPr/>
    </dgm:pt>
  </dgm:ptLst>
  <dgm:cxnLst>
    <dgm:cxn modelId="{16106C88-B9E0-4240-80E9-7F22BC144D9D}" type="presOf" srcId="{D9DBEC0D-3228-4D94-B6A9-7DC29421F586}" destId="{9A3FCB0A-4CCC-43D3-94CF-93AE13B1B8CC}" srcOrd="0" destOrd="0" presId="urn:microsoft.com/office/officeart/2005/8/layout/hProcess3"/>
    <dgm:cxn modelId="{AAC6AB45-A81C-40CE-8E39-AFE2DE6FCC85}" type="presParOf" srcId="{9A3FCB0A-4CCC-43D3-94CF-93AE13B1B8CC}" destId="{70D47F91-7FB2-4CD8-9A24-A43456964789}" srcOrd="0" destOrd="0" presId="urn:microsoft.com/office/officeart/2005/8/layout/hProcess3"/>
    <dgm:cxn modelId="{FF21E7CF-54DD-4EA1-AE9D-6DA635D18BC2}" type="presParOf" srcId="{9A3FCB0A-4CCC-43D3-94CF-93AE13B1B8CC}" destId="{AEB5B7CB-ACC5-4FD0-A6CB-9E4450DCC121}" srcOrd="1" destOrd="0" presId="urn:microsoft.com/office/officeart/2005/8/layout/hProcess3"/>
    <dgm:cxn modelId="{4FBE5A63-2866-4EB9-89CD-CC62EDA60F38}" type="presParOf" srcId="{AEB5B7CB-ACC5-4FD0-A6CB-9E4450DCC121}" destId="{6079EE43-7223-4044-88AF-4F6AC0469A7D}" srcOrd="0" destOrd="1" presId="urn:microsoft.com/office/officeart/2005/8/layout/hProcess3"/>
    <dgm:cxn modelId="{7BECD5EB-3FC3-45C6-8A88-86EF3D15D655}" type="presParOf" srcId="{AEB5B7CB-ACC5-4FD0-A6CB-9E4450DCC121}" destId="{C6E6D5DA-2142-4311-B4A3-8853B3D395CE}" srcOrd="1" destOrd="1" presId="urn:microsoft.com/office/officeart/2005/8/layout/hProcess3"/>
    <dgm:cxn modelId="{E02BF1BA-8F6F-4E89-8D51-FCC46AC500B8}" type="presParOf" srcId="{AEB5B7CB-ACC5-4FD0-A6CB-9E4450DCC121}" destId="{A0B6043F-1DE0-4553-9FFF-75829C586A51}" srcOrd="2" destOrd="1" presId="urn:microsoft.com/office/officeart/2005/8/layout/hProcess3"/>
    <dgm:cxn modelId="{BE3895DC-E54F-4C8E-A49C-26328BA6C7E9}" type="presParOf" srcId="{AEB5B7CB-ACC5-4FD0-A6CB-9E4450DCC121}" destId="{BE4AC2E3-1CE5-4186-AE56-712663C7BBBF}" srcOrd="3" destOrd="1"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B23D42-BC25-41C4-9A3F-A3E78CFB9E14}" type="doc">
      <dgm:prSet loTypeId="urn:microsoft.com/office/officeart/2005/8/layout/hChevron3" loCatId="process" qsTypeId="urn:microsoft.com/office/officeart/2005/8/quickstyle/simple1" qsCatId="simple" csTypeId="urn:microsoft.com/office/officeart/2005/8/colors/accent1_2" csCatId="accent1" phldr="0"/>
      <dgm:spPr/>
    </dgm:pt>
    <dgm:pt modelId="{B84BFEFB-261E-437C-AD9E-90ED8A3C8045}" type="pres">
      <dgm:prSet presAssocID="{9DB23D42-BC25-41C4-9A3F-A3E78CFB9E14}" presName="Name0" presStyleCnt="0">
        <dgm:presLayoutVars>
          <dgm:dir/>
          <dgm:resizeHandles val="exact"/>
        </dgm:presLayoutVars>
      </dgm:prSet>
      <dgm:spPr/>
    </dgm:pt>
  </dgm:ptLst>
  <dgm:cxnLst>
    <dgm:cxn modelId="{4E4597A1-3D13-4161-8737-65AB963FCC6B}" type="presOf" srcId="{9DB23D42-BC25-41C4-9A3F-A3E78CFB9E14}" destId="{B84BFEFB-261E-437C-AD9E-90ED8A3C8045}" srcOrd="0"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F52FB2-BDC6-4391-BE3E-DBCF5EA1B0EB}" type="doc">
      <dgm:prSet loTypeId="process" loCatId="process" qsTypeId="urn:microsoft.com/office/officeart/2005/8/quickstyle/simple2" qsCatId="simple" csTypeId="urn:microsoft.com/office/officeart/2005/8/colors/accent1_2" csCatId="accent1" phldr="0"/>
      <dgm:spPr/>
      <dgm:t>
        <a:bodyPr/>
        <a:p>
          <a:endParaRPr lang="en-US"/>
        </a:p>
      </dgm:t>
    </dgm:pt>
    <dgm:pt modelId="{0B18C564-D922-4017-A043-C4718D6ED362}">
      <dgm:prSet phldrT="[Text]" phldr="0" custT="0"/>
      <dgm:spPr/>
      <dgm:t>
        <a:bodyPr vert="horz" wrap="square"/>
        <a:p>
          <a:pPr>
            <a:lnSpc>
              <a:spcPct val="100000"/>
            </a:lnSpc>
            <a:spcBef>
              <a:spcPct val="0"/>
            </a:spcBef>
            <a:spcAft>
              <a:spcPct val="35000"/>
            </a:spcAft>
          </a:pPr>
          <a:r>
            <a:rPr lang="en-IN" altLang="en-US" b="1"/>
            <a:t>TO</a:t>
          </a:r>
          <a:r>
            <a:rPr lang="en-IN" altLang="en-US" b="1"/>
            <a:t/>
          </a:r>
          <a:endParaRPr lang="en-IN" altLang="en-US" b="1"/>
        </a:p>
      </dgm:t>
    </dgm:pt>
    <dgm:pt modelId="{657FC63E-66D7-402B-B112-03EC26A54D46}" cxnId="{FB5337AF-B36A-4D87-9FCA-A93FCC0C9FAA}" type="parTrans">
      <dgm:prSet/>
      <dgm:spPr/>
      <dgm:t>
        <a:bodyPr/>
        <a:p>
          <a:endParaRPr lang="en-US"/>
        </a:p>
      </dgm:t>
    </dgm:pt>
    <dgm:pt modelId="{604338ED-757D-45CA-A979-DE2E4C538104}" cxnId="{FB5337AF-B36A-4D87-9FCA-A93FCC0C9FAA}" type="sibTrans">
      <dgm:prSet/>
      <dgm:spPr/>
      <dgm:t>
        <a:bodyPr/>
        <a:p>
          <a:endParaRPr lang="en-US"/>
        </a:p>
      </dgm:t>
    </dgm:pt>
    <dgm:pt modelId="{93937C6B-9050-4BBC-8C15-0112E2E2563D}" type="pres">
      <dgm:prSet presAssocID="{33F52FB2-BDC6-4391-BE3E-DBCF5EA1B0EB}" presName="Name0" presStyleCnt="0">
        <dgm:presLayoutVars>
          <dgm:chMax val="7"/>
          <dgm:chPref val="5"/>
        </dgm:presLayoutVars>
      </dgm:prSet>
      <dgm:spPr/>
    </dgm:pt>
    <dgm:pt modelId="{7780DA20-7E52-45D6-ACB6-6B7F42C3012F}" type="pres">
      <dgm:prSet presAssocID="{33F52FB2-BDC6-4391-BE3E-DBCF5EA1B0EB}" presName="arrowNode" presStyleLbl="node1" presStyleIdx="0" presStyleCnt="1"/>
      <dgm:spPr/>
    </dgm:pt>
    <dgm:pt modelId="{3A532BFC-F143-4C8D-AEB5-ECF631C09C1D}" type="pres">
      <dgm:prSet presAssocID="{0B18C564-D922-4017-A043-C4718D6ED362}" presName="txNode1" presStyleLbl="revTx" presStyleIdx="0" presStyleCnt="1">
        <dgm:presLayoutVars>
          <dgm:bulletEnabled val="1"/>
        </dgm:presLayoutVars>
      </dgm:prSet>
      <dgm:spPr/>
    </dgm:pt>
  </dgm:ptLst>
  <dgm:cxnLst>
    <dgm:cxn modelId="{FB5337AF-B36A-4D87-9FCA-A93FCC0C9FAA}" srcId="{33F52FB2-BDC6-4391-BE3E-DBCF5EA1B0EB}" destId="{0B18C564-D922-4017-A043-C4718D6ED362}" srcOrd="0" destOrd="0" parTransId="{657FC63E-66D7-402B-B112-03EC26A54D46}" sibTransId="{604338ED-757D-45CA-A979-DE2E4C538104}"/>
    <dgm:cxn modelId="{6375D905-C0BC-4C2A-927B-64AAE1BEEE55}" type="presOf" srcId="{33F52FB2-BDC6-4391-BE3E-DBCF5EA1B0EB}" destId="{93937C6B-9050-4BBC-8C15-0112E2E2563D}" srcOrd="0" destOrd="0" presId="urn:microsoft.com/office/officeart/2009/3/layout/DescendingProcess"/>
    <dgm:cxn modelId="{ADA6D677-D21F-4266-9F76-3414C277AD85}" type="presParOf" srcId="{93937C6B-9050-4BBC-8C15-0112E2E2563D}" destId="{7780DA20-7E52-45D6-ACB6-6B7F42C3012F}" srcOrd="0" destOrd="0" presId="urn:microsoft.com/office/officeart/2009/3/layout/DescendingProcess"/>
    <dgm:cxn modelId="{9F4F2654-B620-4254-975B-8FEB35A54A78}" type="presParOf" srcId="{93937C6B-9050-4BBC-8C15-0112E2E2563D}" destId="{3A532BFC-F143-4C8D-AEB5-ECF631C09C1D}" srcOrd="1" destOrd="0" presId="urn:microsoft.com/office/officeart/2009/3/layout/DescendingProcess"/>
    <dgm:cxn modelId="{C0F67B4B-F1C0-42C1-8F4A-3C4EDEF50147}" type="presOf" srcId="{0B18C564-D922-4017-A043-C4718D6ED362}" destId="{3A532BFC-F143-4C8D-AEB5-ECF631C09C1D}" srcOrd="0" destOrd="0" presId="urn:microsoft.com/office/officeart/2009/3/layout/DescendingProcess"/>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77875" cy="588645"/>
        <a:chOff x="0" y="0"/>
        <a:chExt cx="777875" cy="588645"/>
      </a:xfrm>
    </dsp:grpSpPr>
    <dsp:sp modelId="{BE4AC2E3-1CE5-4186-AE56-712663C7BBBF}">
      <dsp:nvSpPr>
        <dsp:cNvPr id="6" name="Right Arrow 5"/>
        <dsp:cNvSpPr/>
      </dsp:nvSpPr>
      <dsp:spPr bwMode="white">
        <a:xfrm>
          <a:off x="0" y="0"/>
          <a:ext cx="777875" cy="588645"/>
        </a:xfrm>
        <a:prstGeom prst="rightArrow">
          <a:avLst/>
        </a:prstGeom>
      </dsp:spPr>
      <dsp:style>
        <a:lnRef idx="2">
          <a:schemeClr val="lt1"/>
        </a:lnRef>
        <a:fillRef idx="1">
          <a:schemeClr val="accent1"/>
        </a:fillRef>
        <a:effectRef idx="0">
          <a:scrgbClr r="0" g="0" b="0"/>
        </a:effectRef>
        <a:fontRef idx="minor">
          <a:schemeClr val="lt1"/>
        </a:fontRef>
      </dsp:style>
      <dsp:txXfrm>
        <a:off x="0" y="0"/>
        <a:ext cx="777875" cy="588645"/>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5" name="Group 24"/>
      <dsp:cNvGrpSpPr/>
    </dsp:nvGrpSpPr>
    <dsp:grpSpPr>
      <a:xfrm>
        <a:off x="0" y="0"/>
        <a:ext cx="1064895" cy="968086"/>
        <a:chOff x="0" y="0"/>
        <a:chExt cx="1064895" cy="968086"/>
      </a:xfrm>
    </dsp:grpSpPr>
    <dsp:sp modelId="{7780DA20-7E52-45D6-ACB6-6B7F42C3012F}">
      <dsp:nvSpPr>
        <dsp:cNvPr id="26" name="Shape 25"/>
        <dsp:cNvSpPr/>
      </dsp:nvSpPr>
      <dsp:spPr bwMode="white">
        <a:xfrm rot="4396374">
          <a:off x="151864" y="557593"/>
          <a:ext cx="835710" cy="582803"/>
        </a:xfrm>
        <a:prstGeom prst="swooshArrow">
          <a:avLst>
            <a:gd name="adj1" fmla="val 16310"/>
            <a:gd name="adj2" fmla="val 31369"/>
          </a:avLst>
        </a:prstGeom>
      </dsp:spPr>
      <dsp:style>
        <a:lnRef idx="3">
          <a:schemeClr val="lt1"/>
        </a:lnRef>
        <a:fillRef idx="1">
          <a:schemeClr val="accent1"/>
        </a:fillRef>
        <a:effectRef idx="1">
          <a:scrgbClr r="0" g="0" b="0"/>
        </a:effectRef>
        <a:fontRef idx="minor">
          <a:schemeClr val="lt1"/>
        </a:fontRef>
      </dsp:style>
      <dsp:txXfrm rot="4396374">
        <a:off x="151864" y="557593"/>
        <a:ext cx="835710" cy="582803"/>
      </dsp:txXfrm>
    </dsp:sp>
    <dsp:sp modelId="{3A532BFC-F143-4C8D-AEB5-ECF631C09C1D}">
      <dsp:nvSpPr>
        <dsp:cNvPr id="27" name="Rectangles 26"/>
        <dsp:cNvSpPr/>
      </dsp:nvSpPr>
      <dsp:spPr bwMode="white">
        <a:xfrm>
          <a:off x="95841" y="364952"/>
          <a:ext cx="394011" cy="154894"/>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160" tIns="10160" rIns="10160" bIns="10160" anchor="b"/>
        <a:lstStyle>
          <a:lvl1pPr algn="ctr">
            <a:defRPr sz="800"/>
          </a:lvl1pPr>
          <a:lvl2pPr marL="57150" indent="-57150" algn="ctr">
            <a:defRPr sz="600"/>
          </a:lvl2pPr>
          <a:lvl3pPr marL="114300" indent="-57150" algn="ctr">
            <a:defRPr sz="600"/>
          </a:lvl3pPr>
          <a:lvl4pPr marL="171450" indent="-57150" algn="ctr">
            <a:defRPr sz="600"/>
          </a:lvl4pPr>
          <a:lvl5pPr marL="228600" indent="-57150" algn="ctr">
            <a:defRPr sz="600"/>
          </a:lvl5pPr>
          <a:lvl6pPr marL="285750" indent="-57150" algn="ctr">
            <a:defRPr sz="600"/>
          </a:lvl6pPr>
          <a:lvl7pPr marL="342900" indent="-57150" algn="ctr">
            <a:defRPr sz="600"/>
          </a:lvl7pPr>
          <a:lvl8pPr marL="400050" indent="-57150" algn="ctr">
            <a:defRPr sz="600"/>
          </a:lvl8pPr>
          <a:lvl9pPr marL="457200" indent="-57150" algn="ctr">
            <a:defRPr sz="600"/>
          </a:lvl9pPr>
        </a:lstStyle>
        <a:p>
          <a:pPr lvl="0">
            <a:lnSpc>
              <a:spcPct val="100000"/>
            </a:lnSpc>
            <a:spcBef>
              <a:spcPct val="0"/>
            </a:spcBef>
            <a:spcAft>
              <a:spcPct val="35000"/>
            </a:spcAft>
          </a:pPr>
          <a:r>
            <a:rPr lang="en-IN" altLang="en-US" b="1">
              <a:solidFill>
                <a:schemeClr val="tx1"/>
              </a:solidFill>
            </a:rPr>
            <a:t>TO</a:t>
          </a:r>
          <a:endParaRPr lang="en-IN" altLang="en-US" b="1">
            <a:solidFill>
              <a:schemeClr val="tx1"/>
            </a:solidFill>
          </a:endParaRPr>
        </a:p>
      </dsp:txBody>
      <dsp:txXfrm>
        <a:off x="95841" y="364952"/>
        <a:ext cx="394011" cy="15489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rSet csTypeId="urn:microsoft.com/office/officeart/2005/8/colors/accent6_5"/>
        </dgm:pt>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type="swooshArrow" r:blip="" rot="73.2729">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diagramData" Target="../diagrams/data3.xml"/><Relationship Id="rId8" Type="http://schemas.microsoft.com/office/2007/relationships/diagramDrawing" Target="../diagrams/drawing2.xml"/><Relationship Id="rId7" Type="http://schemas.openxmlformats.org/officeDocument/2006/relationships/diagramColors" Target="../diagrams/colors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3" Type="http://schemas.openxmlformats.org/officeDocument/2006/relationships/image" Target="../media/image12.png"/><Relationship Id="rId2" Type="http://schemas.openxmlformats.org/officeDocument/2006/relationships/hyperlink" Target="abc" TargetMode="External"/><Relationship Id="rId14" Type="http://schemas.openxmlformats.org/officeDocument/2006/relationships/slideLayout" Target="../slideLayouts/slideLayout4.xml"/><Relationship Id="rId13" Type="http://schemas.microsoft.com/office/2007/relationships/diagramDrawing" Target="../diagrams/drawing3.xml"/><Relationship Id="rId12" Type="http://schemas.openxmlformats.org/officeDocument/2006/relationships/diagramColors" Target="../diagrams/colors3.xml"/><Relationship Id="rId11" Type="http://schemas.openxmlformats.org/officeDocument/2006/relationships/diagramQuickStyle" Target="../diagrams/quickStyle3.xml"/><Relationship Id="rId10" Type="http://schemas.openxmlformats.org/officeDocument/2006/relationships/diagramLayout" Target="../diagrams/layout3.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microsoft.com/office/2007/relationships/diagramDrawing" Target="../diagrams/drawing1.xml"/><Relationship Id="rId7" Type="http://schemas.openxmlformats.org/officeDocument/2006/relationships/diagramColors" Target="../diagrams/colors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nvSpPr>
        <p:spPr>
          <a:xfrm>
            <a:off x="5243830" y="2677160"/>
            <a:ext cx="4137660" cy="508635"/>
          </a:xfrm>
          <a:prstGeom prst="rect">
            <a:avLst/>
          </a:prstGeom>
        </p:spPr>
        <p:txBody>
          <a:bodyPr vert="horz" wrap="square" lIns="0" tIns="16510" rIns="0" bIns="0" rtlCol="0">
            <a:spAutoFit/>
          </a:bodyPr>
          <a:lstStyle/>
          <a:p>
            <a:pPr marL="12700">
              <a:lnSpc>
                <a:spcPct val="100000"/>
              </a:lnSpc>
              <a:spcBef>
                <a:spcPts val="130"/>
              </a:spcBef>
            </a:pPr>
            <a:r>
              <a:rPr sz="3200" dirty="0">
                <a:latin typeface="Times New Roman" panose="02020603050405020304" charset="0"/>
                <a:cs typeface="Times New Roman" panose="02020603050405020304" charset="0"/>
              </a:rPr>
              <a:t>S</a:t>
            </a:r>
            <a:r>
              <a:rPr lang="en-US" altLang="en-US" sz="3200" dirty="0">
                <a:latin typeface="Times New Roman" panose="02020603050405020304" charset="0"/>
                <a:cs typeface="Times New Roman" panose="02020603050405020304" charset="0"/>
              </a:rPr>
              <a:t>ATHISH KUMAR M</a:t>
            </a:r>
            <a:endParaRPr lang="en-US" altLang="en-US" sz="3200" dirty="0">
              <a:latin typeface="Times New Roman" panose="02020603050405020304" charset="0"/>
              <a:cs typeface="Times New Roman" panose="02020603050405020304" charset="0"/>
            </a:endParaRPr>
          </a:p>
        </p:txBody>
      </p:sp>
      <p:sp>
        <p:nvSpPr>
          <p:cNvPr id="8" name="object 8"/>
          <p:cNvSpPr txBox="1"/>
          <p:nvPr/>
        </p:nvSpPr>
        <p:spPr>
          <a:xfrm>
            <a:off x="5773420" y="3352800"/>
            <a:ext cx="3324860" cy="381635"/>
          </a:xfrm>
          <a:prstGeom prst="rect">
            <a:avLst/>
          </a:prstGeom>
        </p:spPr>
        <p:txBody>
          <a:bodyPr vert="horz" wrap="square" lIns="0" tIns="12700" rIns="0" bIns="0" rtlCol="0">
            <a:spAutoFit/>
          </a:bodyPr>
          <a:lstStyle/>
          <a:p>
            <a:pPr>
              <a:lnSpc>
                <a:spcPct val="100000"/>
              </a:lnSpc>
              <a:spcBef>
                <a:spcPts val="100"/>
              </a:spcBef>
            </a:pPr>
            <a:r>
              <a:rPr lang="en-IN" sz="2400" b="1" dirty="0">
                <a:solidFill>
                  <a:srgbClr val="2D936B"/>
                </a:solidFill>
                <a:latin typeface="Trebuchet MS" panose="020B0603020202020204"/>
                <a:cs typeface="Trebuchet MS" panose="020B0603020202020204"/>
                <a:sym typeface="+mn-ea"/>
              </a:rPr>
              <a:t>Generative AI 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p:nvPr/>
        </p:nvSpPr>
        <p:spPr>
          <a:xfrm>
            <a:off x="762000" y="6172200"/>
            <a:ext cx="7282180" cy="32385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panose="020B0603020202020204"/>
                <a:cs typeface="Trebuchet MS" panose="020B0603020202020204"/>
                <a:hlinkClick r:id="rId2"/>
              </a:rPr>
              <a:t>https://github.com/Sathish1504/NaanMudhalvan-Project</a:t>
            </a:r>
            <a:endParaRPr sz="2000" u="sng" dirty="0">
              <a:solidFill>
                <a:srgbClr val="006FC0"/>
              </a:solidFill>
              <a:uFill>
                <a:solidFill>
                  <a:srgbClr val="006FC0"/>
                </a:solidFill>
              </a:uFill>
              <a:latin typeface="Trebuchet MS" panose="020B0603020202020204"/>
              <a:cs typeface="Trebuchet MS" panose="020B0603020202020204"/>
            </a:endParaRPr>
          </a:p>
        </p:txBody>
      </p:sp>
      <p:sp>
        <p:nvSpPr>
          <p:cNvPr id="4" name="Text Box 3"/>
          <p:cNvSpPr txBox="1"/>
          <p:nvPr/>
        </p:nvSpPr>
        <p:spPr>
          <a:xfrm>
            <a:off x="2286000" y="1219200"/>
            <a:ext cx="7679055" cy="4523105"/>
          </a:xfrm>
          <a:prstGeom prst="rect">
            <a:avLst/>
          </a:prstGeom>
          <a:noFill/>
        </p:spPr>
        <p:txBody>
          <a:bodyPr wrap="square" rtlCol="0">
            <a:spAutoFit/>
          </a:bodyPr>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The result of the image captioning process is a descriptive caption generated by the model for a given input image. </a:t>
            </a: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This caption aims to accurately describe the content of the image in natural language.</a:t>
            </a:r>
            <a:endParaRPr lang="en-US" sz="2400" b="1">
              <a:latin typeface="Times New Roman" panose="02020603050405020304" charset="0"/>
              <a:cs typeface="Times New Roman" panose="02020603050405020304" charset="0"/>
            </a:endParaRPr>
          </a:p>
          <a:p>
            <a:pPr marL="0" indent="0">
              <a:buFont typeface="Arial" panose="020B0604020202020204" pitchFamily="34" charset="0"/>
              <a:buNone/>
            </a:pP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The quality of the result can vary based on several factors, including the model architecture, the size and diversity of the training dataset, the effectiveness of the training process, and the suitability of the evaluation metrics used.</a:t>
            </a:r>
            <a:endParaRPr lang="en-US" sz="2400" b="1">
              <a:latin typeface="Times New Roman" panose="02020603050405020304" charset="0"/>
              <a:cs typeface="Times New Roman" panose="02020603050405020304" charset="0"/>
            </a:endParaRPr>
          </a:p>
        </p:txBody>
      </p:sp>
      <p:pic>
        <p:nvPicPr>
          <p:cNvPr id="10" name="Picture 9"/>
          <p:cNvPicPr>
            <a:picLocks noChangeAspect="1"/>
          </p:cNvPicPr>
          <p:nvPr/>
        </p:nvPicPr>
        <p:blipFill>
          <a:blip r:embed="rId3"/>
          <a:srcRect l="10640" t="28141" r="7882" b="12797"/>
          <a:stretch>
            <a:fillRect/>
          </a:stretch>
        </p:blipFill>
        <p:spPr>
          <a:xfrm>
            <a:off x="609600" y="1447800"/>
            <a:ext cx="1575435" cy="1119505"/>
          </a:xfrm>
          <a:prstGeom prst="rect">
            <a:avLst/>
          </a:prstGeom>
        </p:spPr>
      </p:pic>
      <p:pic>
        <p:nvPicPr>
          <p:cNvPr id="12" name="Picture 11"/>
          <p:cNvPicPr>
            <a:picLocks noChangeAspect="1"/>
          </p:cNvPicPr>
          <p:nvPr/>
        </p:nvPicPr>
        <p:blipFill>
          <a:blip r:embed="rId3"/>
          <a:srcRect l="5419" t="4020"/>
          <a:stretch>
            <a:fillRect/>
          </a:stretch>
        </p:blipFill>
        <p:spPr>
          <a:xfrm>
            <a:off x="533400" y="3810000"/>
            <a:ext cx="1828800" cy="1819275"/>
          </a:xfrm>
          <a:prstGeom prst="rect">
            <a:avLst/>
          </a:prstGeom>
        </p:spPr>
      </p:pic>
      <p:graphicFrame>
        <p:nvGraphicFramePr>
          <p:cNvPr id="13" name="Diagram 12"/>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5" name="Diagram 14"/>
          <p:cNvGraphicFramePr/>
          <p:nvPr/>
        </p:nvGraphicFramePr>
        <p:xfrm>
          <a:off x="914400" y="2438400"/>
          <a:ext cx="1064895" cy="169799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381000" y="228600"/>
            <a:ext cx="10055225" cy="1135380"/>
          </a:xfrm>
          <a:prstGeom prst="rect">
            <a:avLst/>
          </a:prstGeom>
        </p:spPr>
        <p:txBody>
          <a:bodyPr vert="horz" wrap="square" lIns="0" tIns="460692" rIns="0" bIns="0" rtlCol="0">
            <a:noAutofit/>
          </a:bodyPr>
          <a:lstStyle/>
          <a:p>
            <a:pPr marL="193675">
              <a:lnSpc>
                <a:spcPct val="100000"/>
              </a:lnSpc>
              <a:spcBef>
                <a:spcPts val="130"/>
              </a:spcBef>
            </a:pPr>
            <a:r>
              <a:rPr sz="4000" dirty="0">
                <a:latin typeface="Times New Roman" panose="02020603050405020304" charset="0"/>
                <a:cs typeface="Times New Roman" panose="02020603050405020304" charset="0"/>
              </a:rPr>
              <a:t>Image Captioning using Deep Learning</a:t>
            </a:r>
            <a:br>
              <a:rPr sz="4000" dirty="0">
                <a:latin typeface="Times New Roman" panose="02020603050405020304" charset="0"/>
                <a:cs typeface="Times New Roman" panose="02020603050405020304" charset="0"/>
              </a:rPr>
            </a:br>
            <a:br>
              <a:rPr sz="4000" dirty="0">
                <a:latin typeface="Times New Roman" panose="02020603050405020304" charset="0"/>
                <a:cs typeface="Times New Roman" panose="02020603050405020304" charset="0"/>
              </a:rPr>
            </a:br>
            <a:endParaRPr sz="2400" dirty="0">
              <a:latin typeface="Times New Roman" panose="02020603050405020304" charset="0"/>
              <a:cs typeface="Times New Roman" panose="02020603050405020304"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 Box 22"/>
          <p:cNvSpPr txBox="1"/>
          <p:nvPr/>
        </p:nvSpPr>
        <p:spPr>
          <a:xfrm>
            <a:off x="1676400" y="1828800"/>
            <a:ext cx="7377430" cy="4154170"/>
          </a:xfrm>
          <a:prstGeom prst="rect">
            <a:avLst/>
          </a:prstGeom>
          <a:noFill/>
        </p:spPr>
        <p:txBody>
          <a:bodyPr wrap="square" rtlCol="0">
            <a:spAutoFit/>
          </a:bodyPr>
          <a:p>
            <a:pPr marL="342900" indent="-342900">
              <a:buFont typeface="Arial" panose="020B0604020202020204" pitchFamily="34" charset="0"/>
              <a:buChar char="•"/>
            </a:pPr>
            <a:r>
              <a:rPr sz="2400" b="1" dirty="0">
                <a:latin typeface="Times New Roman" panose="02020603050405020304" charset="0"/>
                <a:cs typeface="Times New Roman" panose="02020603050405020304" charset="0"/>
                <a:sym typeface="+mn-ea"/>
              </a:rPr>
              <a:t>Image registration using deep learning uses neural networks to automatically create textual annotations for the images.</a:t>
            </a:r>
            <a:endParaRPr sz="2400" b="1" dirty="0">
              <a:latin typeface="Times New Roman" panose="02020603050405020304" charset="0"/>
              <a:cs typeface="Times New Roman" panose="02020603050405020304" charset="0"/>
              <a:sym typeface="+mn-ea"/>
            </a:endParaRPr>
          </a:p>
          <a:p>
            <a:pPr marL="342900" indent="-342900">
              <a:buFont typeface="Arial" panose="020B0604020202020204" pitchFamily="34" charset="0"/>
              <a:buChar char="•"/>
            </a:pPr>
            <a:endParaRPr sz="2400" b="1" dirty="0">
              <a:latin typeface="Times New Roman" panose="02020603050405020304" charset="0"/>
              <a:cs typeface="Times New Roman" panose="02020603050405020304" charset="0"/>
              <a:sym typeface="+mn-ea"/>
            </a:endParaRPr>
          </a:p>
          <a:p>
            <a:pPr marL="342900" indent="-342900">
              <a:buFont typeface="Arial" panose="020B0604020202020204" pitchFamily="34" charset="0"/>
              <a:buChar char="•"/>
            </a:pPr>
            <a:r>
              <a:rPr sz="2400" b="1" dirty="0">
                <a:latin typeface="Times New Roman" panose="02020603050405020304" charset="0"/>
                <a:cs typeface="Times New Roman" panose="02020603050405020304" charset="0"/>
                <a:sym typeface="+mn-ea"/>
              </a:rPr>
              <a:t>This technology combines computer vision (to understand the content of an image) with natural language processing (to provide coherent and relevant text descriptions).</a:t>
            </a:r>
            <a:endParaRPr sz="2400" b="1" dirty="0">
              <a:latin typeface="Times New Roman" panose="02020603050405020304" charset="0"/>
              <a:cs typeface="Times New Roman" panose="02020603050405020304" charset="0"/>
            </a:endParaRPr>
          </a:p>
          <a:p>
            <a:pPr marL="0" indent="0">
              <a:buFont typeface="Arial" panose="020B0604020202020204" pitchFamily="34" charset="0"/>
              <a:buNone/>
            </a:pPr>
            <a:br>
              <a:rPr sz="2400" b="1" dirty="0">
                <a:latin typeface="Times New Roman" panose="02020603050405020304" charset="0"/>
                <a:cs typeface="Times New Roman" panose="02020603050405020304" charset="0"/>
                <a:sym typeface="+mn-ea"/>
              </a:rPr>
            </a:br>
            <a:br>
              <a:rPr sz="2400" b="1" dirty="0">
                <a:latin typeface="Times New Roman" panose="02020603050405020304" charset="0"/>
                <a:cs typeface="Times New Roman" panose="02020603050405020304" charset="0"/>
                <a:sym typeface="+mn-ea"/>
              </a:rPr>
            </a:br>
            <a:endParaRPr lang="en-US" sz="2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altLang="en-US"/>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 Box 22"/>
          <p:cNvSpPr txBox="1"/>
          <p:nvPr/>
        </p:nvSpPr>
        <p:spPr>
          <a:xfrm>
            <a:off x="3048000" y="1621790"/>
            <a:ext cx="7442835" cy="4761865"/>
          </a:xfrm>
          <a:prstGeom prst="rect">
            <a:avLst/>
          </a:prstGeom>
          <a:noFill/>
        </p:spPr>
        <p:txBody>
          <a:bodyPr wrap="square" rtlCol="0">
            <a:noAutofit/>
          </a:bodyPr>
          <a:p>
            <a:pPr marL="171450" indent="-171450">
              <a:lnSpc>
                <a:spcPct val="100000"/>
              </a:lnSpc>
              <a:spcBef>
                <a:spcPts val="130"/>
              </a:spcBef>
              <a:buFont typeface="Arial" panose="020B0604020202020204" pitchFamily="34" charset="0"/>
              <a:buChar char="•"/>
              <a:tabLst>
                <a:tab pos="2727960" algn="l"/>
              </a:tabLst>
            </a:pPr>
            <a:r>
              <a:rPr sz="2400" b="1" spc="-10" dirty="0">
                <a:latin typeface="Times New Roman" panose="02020603050405020304" charset="0"/>
                <a:cs typeface="Times New Roman" panose="02020603050405020304" charset="0"/>
                <a:sym typeface="+mn-ea"/>
              </a:rPr>
              <a:t>PROBLEM</a:t>
            </a:r>
            <a:r>
              <a:rPr lang="en-US" altLang="en-US" sz="2400" b="1" spc="-10" dirty="0">
                <a:latin typeface="Times New Roman" panose="02020603050405020304" charset="0"/>
                <a:cs typeface="Times New Roman" panose="02020603050405020304" charset="0"/>
                <a:sym typeface="+mn-ea"/>
              </a:rPr>
              <a:t> </a:t>
            </a:r>
            <a:r>
              <a:rPr sz="2400" b="1" spc="-75" dirty="0">
                <a:latin typeface="Times New Roman" panose="02020603050405020304" charset="0"/>
                <a:cs typeface="Times New Roman" panose="02020603050405020304" charset="0"/>
                <a:sym typeface="+mn-ea"/>
              </a:rPr>
              <a:t>STATEMENT</a:t>
            </a:r>
            <a:endParaRPr sz="2400" b="1" spc="-75" dirty="0">
              <a:latin typeface="Times New Roman" panose="02020603050405020304" charset="0"/>
              <a:cs typeface="Times New Roman" panose="02020603050405020304" charset="0"/>
              <a:sym typeface="+mn-ea"/>
            </a:endParaRPr>
          </a:p>
          <a:p>
            <a:pPr marL="285750" indent="-285750">
              <a:lnSpc>
                <a:spcPct val="100000"/>
              </a:lnSpc>
              <a:spcBef>
                <a:spcPts val="130"/>
              </a:spcBef>
              <a:buFont typeface="Arial" panose="020B0604020202020204" pitchFamily="34" charset="0"/>
              <a:buChar char="•"/>
              <a:tabLst>
                <a:tab pos="2727960" algn="l"/>
              </a:tabLst>
            </a:pPr>
            <a:endParaRPr lang="en-US" sz="2400" b="1">
              <a:latin typeface="Times New Roman" panose="02020603050405020304" charset="0"/>
              <a:cs typeface="Times New Roman" panose="02020603050405020304" charset="0"/>
            </a:endParaRPr>
          </a:p>
          <a:p>
            <a:pPr marL="171450" indent="-171450">
              <a:lnSpc>
                <a:spcPct val="100000"/>
              </a:lnSpc>
              <a:spcBef>
                <a:spcPts val="130"/>
              </a:spcBef>
              <a:buFont typeface="Arial" panose="020B0604020202020204" pitchFamily="34" charset="0"/>
              <a:buChar char="•"/>
              <a:tabLst>
                <a:tab pos="2727960" algn="l"/>
              </a:tabLst>
            </a:pPr>
            <a:r>
              <a:rPr sz="2400" b="1" spc="-10" dirty="0">
                <a:latin typeface="Times New Roman" panose="02020603050405020304" charset="0"/>
                <a:cs typeface="Times New Roman" panose="02020603050405020304" charset="0"/>
                <a:sym typeface="+mn-ea"/>
              </a:rPr>
              <a:t>PROJECT</a:t>
            </a:r>
            <a:r>
              <a:rPr lang="en-US" altLang="en-US" sz="2400" b="1" spc="-10" dirty="0">
                <a:latin typeface="Times New Roman" panose="02020603050405020304" charset="0"/>
                <a:cs typeface="Times New Roman" panose="02020603050405020304" charset="0"/>
                <a:sym typeface="+mn-ea"/>
              </a:rPr>
              <a:t> </a:t>
            </a:r>
            <a:r>
              <a:rPr sz="2400" b="1" spc="-10" dirty="0">
                <a:latin typeface="Times New Roman" panose="02020603050405020304" charset="0"/>
                <a:cs typeface="Times New Roman" panose="02020603050405020304" charset="0"/>
                <a:sym typeface="+mn-ea"/>
              </a:rPr>
              <a:t>OVERVIEW</a:t>
            </a: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r>
              <a:rPr sz="2400" b="1" dirty="0">
                <a:latin typeface="Times New Roman" panose="02020603050405020304" charset="0"/>
                <a:cs typeface="Times New Roman" panose="02020603050405020304" charset="0"/>
                <a:sym typeface="+mn-ea"/>
              </a:rPr>
              <a:t>END</a:t>
            </a:r>
            <a:r>
              <a:rPr sz="2400" b="1" spc="-70" dirty="0">
                <a:latin typeface="Times New Roman" panose="02020603050405020304" charset="0"/>
                <a:cs typeface="Times New Roman" panose="02020603050405020304" charset="0"/>
                <a:sym typeface="+mn-ea"/>
              </a:rPr>
              <a:t> </a:t>
            </a:r>
            <a:r>
              <a:rPr sz="2400" b="1" spc="-10" dirty="0">
                <a:latin typeface="Times New Roman" panose="02020603050405020304" charset="0"/>
                <a:cs typeface="Times New Roman" panose="02020603050405020304" charset="0"/>
                <a:sym typeface="+mn-ea"/>
              </a:rPr>
              <a:t>USERS</a:t>
            </a: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r>
              <a:rPr sz="2400" b="1" spc="-10" dirty="0">
                <a:latin typeface="Times New Roman" panose="02020603050405020304" charset="0"/>
                <a:cs typeface="Times New Roman" panose="02020603050405020304" charset="0"/>
                <a:sym typeface="+mn-ea"/>
              </a:rPr>
              <a:t>SOLUTION</a:t>
            </a: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r>
              <a:rPr sz="2400" b="1" spc="-10" dirty="0">
                <a:latin typeface="Times New Roman" panose="02020603050405020304" charset="0"/>
                <a:cs typeface="Times New Roman" panose="02020603050405020304" charset="0"/>
                <a:sym typeface="+mn-ea"/>
              </a:rPr>
              <a:t>MODELLING</a:t>
            </a: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r>
              <a:rPr sz="2400" b="1" spc="-60" dirty="0">
                <a:latin typeface="Times New Roman" panose="02020603050405020304" charset="0"/>
                <a:cs typeface="Times New Roman" panose="02020603050405020304" charset="0"/>
                <a:sym typeface="+mn-ea"/>
              </a:rPr>
              <a:t>RESULTS</a:t>
            </a:r>
            <a:endParaRPr sz="2400" b="1" spc="-60" dirty="0">
              <a:latin typeface="Times New Roman" panose="02020603050405020304" charset="0"/>
              <a:cs typeface="Times New Roman" panose="02020603050405020304" charset="0"/>
            </a:endParaRPr>
          </a:p>
          <a:p>
            <a:pPr marL="171450" indent="-171450">
              <a:lnSpc>
                <a:spcPct val="100000"/>
              </a:lnSpc>
              <a:spcBef>
                <a:spcPts val="130"/>
              </a:spcBef>
              <a:buFont typeface="Arial" panose="020B0604020202020204" pitchFamily="34" charset="0"/>
              <a:buChar char="•"/>
              <a:tabLst>
                <a:tab pos="2727960" algn="l"/>
              </a:tabLst>
            </a:pPr>
            <a:endParaRPr spc="-10" dirty="0"/>
          </a:p>
          <a:p>
            <a:pPr>
              <a:lnSpc>
                <a:spcPct val="100000"/>
              </a:lnSpc>
              <a:spcBef>
                <a:spcPts val="130"/>
              </a:spcBef>
              <a:tabLst>
                <a:tab pos="2727960" algn="l"/>
              </a:tabLst>
            </a:pPr>
          </a:p>
          <a:p>
            <a:pPr>
              <a:lnSpc>
                <a:spcPct val="100000"/>
              </a:lnSpc>
              <a:spcBef>
                <a:spcPts val="130"/>
              </a:spcBef>
              <a:tabLst>
                <a:tab pos="2727960" algn="l"/>
              </a:tabLst>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1862455" y="1905000"/>
            <a:ext cx="7923530" cy="2746375"/>
          </a:xfrm>
          <a:prstGeom prst="rect">
            <a:avLst/>
          </a:prstGeom>
          <a:noFill/>
        </p:spPr>
        <p:txBody>
          <a:bodyPr wrap="square" rtlCol="0">
            <a:noAutofit/>
          </a:bodyPr>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Given an enter photograph, the goal is to expand a deep mastering version that routinely generates </a:t>
            </a:r>
            <a:r>
              <a:rPr lang="en-US" sz="2400" b="1">
                <a:latin typeface="Times New Roman" panose="02020603050405020304" charset="0"/>
                <a:cs typeface="Times New Roman" panose="02020603050405020304" charset="0"/>
              </a:rPr>
              <a:t>a descriptive caption that accurately describes the content of the image in natural language.</a:t>
            </a:r>
            <a:endParaRPr lang="en-US" sz="2400" b="1">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3"/>
          <a:srcRect t="25806"/>
          <a:stretch>
            <a:fillRect/>
          </a:stretch>
        </p:blipFill>
        <p:spPr>
          <a:xfrm>
            <a:off x="2362200" y="4343400"/>
            <a:ext cx="1895475" cy="1314450"/>
          </a:xfrm>
          <a:prstGeom prst="rect">
            <a:avLst/>
          </a:prstGeom>
        </p:spPr>
      </p:pic>
      <p:pic>
        <p:nvPicPr>
          <p:cNvPr id="12" name="Picture 11"/>
          <p:cNvPicPr>
            <a:picLocks noChangeAspect="1"/>
          </p:cNvPicPr>
          <p:nvPr/>
        </p:nvPicPr>
        <p:blipFill>
          <a:blip r:embed="rId3"/>
          <a:stretch>
            <a:fillRect/>
          </a:stretch>
        </p:blipFill>
        <p:spPr>
          <a:xfrm>
            <a:off x="5943600" y="3962400"/>
            <a:ext cx="1895475" cy="1771650"/>
          </a:xfrm>
          <a:prstGeom prst="rect">
            <a:avLst/>
          </a:prstGeom>
        </p:spPr>
      </p:pic>
      <p:graphicFrame>
        <p:nvGraphicFramePr>
          <p:cNvPr id="13" name="Diagram 12"/>
          <p:cNvGraphicFramePr/>
          <p:nvPr/>
        </p:nvGraphicFramePr>
        <p:xfrm>
          <a:off x="4800600" y="4572000"/>
          <a:ext cx="777875" cy="5886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1610360" y="1752600"/>
            <a:ext cx="7581265" cy="4150360"/>
          </a:xfrm>
          <a:prstGeom prst="rect">
            <a:avLst/>
          </a:prstGeom>
          <a:noFill/>
        </p:spPr>
        <p:txBody>
          <a:bodyPr wrap="square" rtlCol="0">
            <a:noAutofit/>
          </a:bodyPr>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A robust deep learning model capable of accurately generating descriptive headlines for detailed images.</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An implemented framework that can be used to increase the understanding and accessibility of visualization in applications.</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Insights gained from the project and best practices can guide future research and development efforts in the field of visualization using deep learning.</a:t>
            </a:r>
            <a:endParaRPr lang="en-US" sz="2400" b="1">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533400" y="152399"/>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9" name="Text Box 8"/>
          <p:cNvSpPr txBox="1"/>
          <p:nvPr/>
        </p:nvSpPr>
        <p:spPr>
          <a:xfrm>
            <a:off x="3581400" y="1219200"/>
            <a:ext cx="5285105" cy="4563745"/>
          </a:xfrm>
          <a:prstGeom prst="rect">
            <a:avLst/>
          </a:prstGeom>
          <a:noFill/>
        </p:spPr>
        <p:txBody>
          <a:bodyPr wrap="square" rtlCol="0">
            <a:noAutofit/>
          </a:bodyPr>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Visually Impaired Individuals</a:t>
            </a: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Content Creators and Publishers</a:t>
            </a: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Image Search Engines</a:t>
            </a: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E-commerce Platforms</a:t>
            </a: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Educators and Students</a:t>
            </a: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Healthcare Professionals</a:t>
            </a: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Multimedia Applications Developers</a:t>
            </a: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Social Media Users</a:t>
            </a:r>
            <a:endParaRPr lang="en-US" sz="2400" b="1">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0" name="Text Box 9"/>
          <p:cNvSpPr txBox="1"/>
          <p:nvPr/>
        </p:nvSpPr>
        <p:spPr>
          <a:xfrm>
            <a:off x="2819400" y="1614170"/>
            <a:ext cx="6490335" cy="1339215"/>
          </a:xfrm>
          <a:prstGeom prst="rect">
            <a:avLst/>
          </a:prstGeom>
          <a:noFill/>
        </p:spPr>
        <p:txBody>
          <a:bodyPr wrap="square" rtlCol="0">
            <a:noAutofit/>
          </a:bodyPr>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As an AI image annotation solution, our system uses state-of-the-art deep learning models to automatically generate annotations for images.</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Our visualization solutions deliver value by streamlining workflows, increasing accessibility, enhancing relevant search, supporting education and healthcare, and providing them with an experience on which users develop across applications and services.</a:t>
            </a:r>
            <a:endParaRPr lang="en-US" sz="2400" b="1">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915400"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9" name="Text Box 8"/>
          <p:cNvSpPr txBox="1"/>
          <p:nvPr/>
        </p:nvSpPr>
        <p:spPr>
          <a:xfrm>
            <a:off x="2209800" y="1676400"/>
            <a:ext cx="7730490" cy="3784600"/>
          </a:xfrm>
          <a:prstGeom prst="rect">
            <a:avLst/>
          </a:prstGeom>
          <a:noFill/>
        </p:spPr>
        <p:txBody>
          <a:bodyPr wrap="square" rtlCol="0">
            <a:spAutoFit/>
          </a:bodyPr>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The "wow" factor of our image-themed solution lies in its ability to seamlessly bridge the gap between visual content and textual meaning, transforming the way we interact with images What gives us the solution is really amazing here.</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Our visualization solutions go beyond mere functionality to deliver a truly transformative experience, transforming the way we perceive, interact with and benefit from visual content in the digital age.</a:t>
            </a:r>
            <a:endParaRPr lang="en-US" sz="2400" b="1">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endParaRPr spc="-10" dirty="0"/>
          </a:p>
        </p:txBody>
      </p:sp>
      <p:sp>
        <p:nvSpPr>
          <p:cNvPr id="10" name="Text Box 9"/>
          <p:cNvSpPr txBox="1"/>
          <p:nvPr/>
        </p:nvSpPr>
        <p:spPr>
          <a:xfrm>
            <a:off x="1905000" y="1066800"/>
            <a:ext cx="7092315" cy="3803015"/>
          </a:xfrm>
          <a:prstGeom prst="rect">
            <a:avLst/>
          </a:prstGeom>
          <a:noFill/>
        </p:spPr>
        <p:txBody>
          <a:bodyPr wrap="square" rtlCol="0">
            <a:noAutofit/>
          </a:bodyPr>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Convolutional Neural Network (CNN)</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Recurrent Neural Network (RNN) or Transformer</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Attention Mechanisms</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Training Strategy</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Evaluation Metrics</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Fine-tuning and Hyperparameter Tuning</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Inference</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Deployment and Integration</a:t>
            </a:r>
            <a:endParaRPr lang="en-US" sz="2400" b="1">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2921</Words>
  <Application>WPS Presentation</Application>
  <PresentationFormat>On-screen Show (4:3)</PresentationFormat>
  <Paragraphs>122</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Trebuchet MS</vt:lpstr>
      <vt:lpstr>Times New Roman</vt:lpstr>
      <vt:lpstr>Microsoft YaHei</vt:lpstr>
      <vt:lpstr>Arial Unicode MS</vt:lpstr>
      <vt:lpstr>Calibri</vt:lpstr>
      <vt:lpstr>Office Theme</vt:lpstr>
      <vt:lpstr>PowerPoint 演示文稿</vt:lpstr>
      <vt:lpstr>Image Captioning using Deep Learning  </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sathi</cp:lastModifiedBy>
  <cp:revision>5</cp:revision>
  <dcterms:created xsi:type="dcterms:W3CDTF">2024-04-03T06:08:00Z</dcterms:created>
  <dcterms:modified xsi:type="dcterms:W3CDTF">2024-04-03T16:15:58Z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2024-04-02T16:30:00Z</vt:filetime>
  </property>
  <property fmtid="{D5CDD505-2E9C-101B-9397-08002B2CF9AE}" pid="4" name="ICV">
    <vt:lpwstr>3BA4665A9413494B8E0DB70BCE6693B7_12</vt:lpwstr>
  </property>
  <property fmtid="{D5CDD505-2E9C-101B-9397-08002B2CF9AE}" pid="5" name="KSOProductBuildVer">
    <vt:lpwstr>1033-12.2.0.13489</vt:lpwstr>
  </property>
</Properties>
</file>