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 name="Google Shape;19;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0" name="Google Shape;20;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35" name="Google Shape;35;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2" name="Google Shape;92;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4" name="Google Shape;94;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9" name="Google Shape;99;p12"/>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4" name="Google Shape;104;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1" name="Google Shape;41;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6" name="Google Shape;46;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51" name="Google Shape;51;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3" name="Google Shape;53;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7" name="Google Shape;57;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8" name="Google Shape;58;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4" name="Google Shape;64;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5" name="Google Shape;65;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6" name="Google Shape;66;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7" name="Google Shape;67;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9" name="Google Shape;69;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3" name="Google Shape;73;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78" name="Google Shape;78;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9" name="Google Shape;79;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4" name="Google Shape;84;p10"/>
          <p:cNvSpPr>
            <a:spLocks noGrp="1"/>
          </p:cNvSpPr>
          <p:nvPr>
            <p:ph type="pic" idx="2"/>
          </p:nvPr>
        </p:nvSpPr>
        <p:spPr>
          <a:xfrm>
            <a:off x="447817" y="641350"/>
            <a:ext cx="11290800" cy="3651300"/>
          </a:xfrm>
          <a:prstGeom prst="rect">
            <a:avLst/>
          </a:prstGeom>
          <a:noFill/>
          <a:ln>
            <a:noFill/>
          </a:ln>
        </p:spPr>
      </p:sp>
      <p:sp>
        <p:nvSpPr>
          <p:cNvPr id="85" name="Google Shape;85;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86" name="Google Shape;86;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8" name="Google Shape;88;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4" name="Google Shape;24;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25" name="Google Shape;25;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 name="Google Shape;26;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30;p1" descr="Logo&#10;&#10;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359108" y="1821635"/>
            <a:ext cx="9144000" cy="977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PROJECT TITLE</a:t>
            </a:r>
            <a:endParaRPr/>
          </a:p>
        </p:txBody>
      </p:sp>
      <p:sp>
        <p:nvSpPr>
          <p:cNvPr id="110" name="Google Shape;110;p13"/>
          <p:cNvSpPr txBox="1"/>
          <p:nvPr/>
        </p:nvSpPr>
        <p:spPr>
          <a:xfrm>
            <a:off x="-329782" y="1034321"/>
            <a:ext cx="127266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111" name="Google Shape;111;p13"/>
          <p:cNvSpPr txBox="1"/>
          <p:nvPr/>
        </p:nvSpPr>
        <p:spPr>
          <a:xfrm>
            <a:off x="3117529" y="4586365"/>
            <a:ext cx="7980300" cy="13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i="0" u="none" strike="noStrike" cap="none" dirty="0">
                <a:solidFill>
                  <a:srgbClr val="1482AB"/>
                </a:solidFill>
                <a:latin typeface="Arial"/>
                <a:ea typeface="Arial"/>
                <a:cs typeface="Arial"/>
                <a:sym typeface="Arial"/>
              </a:rPr>
              <a:t>Presented By:</a:t>
            </a:r>
            <a:endParaRPr dirty="0"/>
          </a:p>
          <a:p>
            <a:pPr marL="457200" marR="0" lvl="0" indent="-457200" algn="l" rtl="0">
              <a:spcBef>
                <a:spcPts val="0"/>
              </a:spcBef>
              <a:spcAft>
                <a:spcPts val="0"/>
              </a:spcAft>
              <a:buClr>
                <a:srgbClr val="1482AB"/>
              </a:buClr>
              <a:buSzPts val="2000"/>
              <a:buFont typeface="Arial"/>
              <a:buAutoNum type="arabicPeriod"/>
            </a:pPr>
            <a:r>
              <a:rPr lang="en-IN" sz="2000" b="1" dirty="0">
                <a:solidFill>
                  <a:srgbClr val="1482AB"/>
                </a:solidFill>
                <a:latin typeface="Arial"/>
                <a:ea typeface="Arial"/>
                <a:cs typeface="Arial"/>
                <a:sym typeface="Arial"/>
              </a:rPr>
              <a:t>Student Name- </a:t>
            </a:r>
            <a:r>
              <a:rPr lang="en-US" sz="2000" b="1" dirty="0" err="1">
                <a:solidFill>
                  <a:srgbClr val="1482AB"/>
                </a:solidFill>
                <a:latin typeface="Arial"/>
                <a:ea typeface="Arial"/>
                <a:cs typeface="Arial"/>
                <a:sym typeface="Arial"/>
              </a:rPr>
              <a:t>Sathish</a:t>
            </a:r>
            <a:r>
              <a:rPr lang="en-US" sz="2000" b="1" dirty="0">
                <a:solidFill>
                  <a:srgbClr val="1482AB"/>
                </a:solidFill>
                <a:latin typeface="Arial"/>
                <a:ea typeface="Arial"/>
                <a:cs typeface="Arial"/>
                <a:sym typeface="Arial"/>
              </a:rPr>
              <a:t> K</a:t>
            </a:r>
            <a:endParaRPr dirty="0"/>
          </a:p>
          <a:p>
            <a:pPr marL="457200" marR="0" lvl="0" indent="-457200" algn="l" rtl="0">
              <a:spcBef>
                <a:spcPts val="0"/>
              </a:spcBef>
              <a:spcAft>
                <a:spcPts val="0"/>
              </a:spcAft>
              <a:buClr>
                <a:srgbClr val="1482AB"/>
              </a:buClr>
              <a:buSzPts val="2000"/>
              <a:buFont typeface="Arial"/>
              <a:buAutoNum type="arabicPeriod"/>
            </a:pPr>
            <a:r>
              <a:rPr lang="en-IN" sz="2000" b="1" dirty="0">
                <a:solidFill>
                  <a:srgbClr val="1482AB"/>
                </a:solidFill>
                <a:latin typeface="Arial"/>
                <a:ea typeface="Arial"/>
                <a:cs typeface="Arial"/>
                <a:sym typeface="Arial"/>
              </a:rPr>
              <a:t>College Name- St Joseph College of Engineering</a:t>
            </a:r>
            <a:endParaRPr dirty="0"/>
          </a:p>
          <a:p>
            <a:pPr marL="457200" marR="0" lvl="0" indent="-457200" algn="l" rtl="0">
              <a:spcBef>
                <a:spcPts val="0"/>
              </a:spcBef>
              <a:spcAft>
                <a:spcPts val="0"/>
              </a:spcAft>
              <a:buClr>
                <a:srgbClr val="1482AB"/>
              </a:buClr>
              <a:buSzPts val="2000"/>
              <a:buFont typeface="Arial"/>
              <a:buAutoNum type="arabicPeriod"/>
            </a:pPr>
            <a:r>
              <a:rPr lang="en-IN" sz="2000" b="1" dirty="0">
                <a:solidFill>
                  <a:srgbClr val="1482AB"/>
                </a:solidFill>
                <a:latin typeface="Arial"/>
                <a:ea typeface="Arial"/>
                <a:cs typeface="Arial"/>
                <a:sym typeface="Arial"/>
              </a:rPr>
              <a:t>Department- Computer Science and Engineering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5" name="Google Shape;165;p22"/>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2208"/>
              <a:buChar char="◼"/>
            </a:pPr>
            <a:r>
              <a:rPr lang="en-IN"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849573" y="558468"/>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17" name="Google Shape;117;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r>
              <a:rPr lang="en-IN" sz="2000">
                <a:latin typeface="Arial"/>
                <a:ea typeface="Arial"/>
                <a:cs typeface="Arial"/>
                <a:sym typeface="Arial"/>
              </a:rPr>
              <a:t>(Should not include 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r>
              <a:rPr lang="en-IN" sz="2000">
                <a:latin typeface="Arial"/>
                <a:ea typeface="Arial"/>
                <a:cs typeface="Arial"/>
                <a:sym typeface="Arial"/>
              </a:rPr>
              <a:t>(Technology Used)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23" name="Google Shape;123;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944"/>
              <a:buNone/>
            </a:pPr>
            <a:r>
              <a:rPr lang="en-IN" sz="3200">
                <a:solidFill>
                  <a:srgbClr val="0F0F0F"/>
                </a:solidFill>
              </a:rPr>
              <a:t>Example:</a:t>
            </a:r>
            <a:r>
              <a:rPr lang="en-IN" sz="2800">
                <a:solidFill>
                  <a:srgbClr val="0F0F0F"/>
                </a:solidFill>
              </a:rPr>
              <a:t> </a:t>
            </a:r>
            <a:r>
              <a:rPr lang="en-IN" sz="2400">
                <a:solidFill>
                  <a:srgbClr val="0F0F0F"/>
                </a:solidFill>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29" name="Google Shape;129;p16"/>
          <p:cNvSpPr txBox="1">
            <a:spLocks noGrp="1"/>
          </p:cNvSpPr>
          <p:nvPr>
            <p:ph type="body" idx="1"/>
          </p:nvPr>
        </p:nvSpPr>
        <p:spPr>
          <a:xfrm>
            <a:off x="441671" y="1087378"/>
            <a:ext cx="11613600" cy="55641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IN" sz="1200" b="1">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IN" sz="1200" b="1">
                <a:latin typeface="Calibri"/>
                <a:ea typeface="Calibri"/>
                <a:cs typeface="Calibri"/>
                <a:sym typeface="Calibri"/>
              </a:rPr>
              <a:t>Data Collection: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Gather historical data on bike rentals, including time, date, location, and other relevant factors.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Utilize real-time data sources, such as weather conditions, events, and holidays, to enhance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IN" sz="1200" b="1">
                <a:latin typeface="Calibri"/>
                <a:ea typeface="Calibri"/>
                <a:cs typeface="Calibri"/>
                <a:sym typeface="Calibri"/>
              </a:rPr>
              <a:t>Data Preprocessing:</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Clean and preprocess the collected data to handle missing values, outliers, and inconsistencies.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Feature engineering to extract relevant features from the data that might impact bike demand.</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IN" sz="1200" b="1">
                <a:latin typeface="Calibri"/>
                <a:ea typeface="Calibri"/>
                <a:cs typeface="Calibri"/>
                <a:sym typeface="Calibri"/>
              </a:rPr>
              <a:t>Machine Learning Algorithm:</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Implement a machine learning algorithm, such as a time-series forecasting model (e.g., ARIMA, SARIMA, or LSTM), to predict bike counts based on historical patterns.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Consider incorporating other factors like weather conditions, day of the week, and special events to improve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IN" sz="1200" b="1">
                <a:latin typeface="Calibri"/>
                <a:ea typeface="Calibri"/>
                <a:cs typeface="Calibri"/>
                <a:sym typeface="Calibri"/>
              </a:rPr>
              <a:t>Deployment: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Develop a user-friendly interface or application that provides real-time predictions for bike counts at different hours.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Deploy the solution on a scalable and reliable platform, considering factors like server infrastructure, response time, and user accessibility.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IN" sz="1200" b="1">
                <a:latin typeface="Calibri"/>
                <a:ea typeface="Calibri"/>
                <a:cs typeface="Calibri"/>
                <a:sym typeface="Calibri"/>
              </a:rPr>
              <a:t>Evaluation: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Assess the model's performance using appropriate metrics such as Mean Absolute Error (MAE), Root Mean Squared Error (RMSE), or other relevant metrics.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b="1">
                <a:latin typeface="Calibri"/>
                <a:ea typeface="Calibri"/>
                <a:cs typeface="Calibri"/>
                <a:sym typeface="Calibri"/>
              </a:rPr>
              <a:t>Fine-tune the model based on feedback and continuous monitoring of prediction accuracy.</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IN" sz="1200"/>
              <a:t>Result:</a:t>
            </a:r>
            <a:endParaRPr sz="1200"/>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656"/>
              <a:buNone/>
            </a:pPr>
            <a:r>
              <a:rPr lang="en-IN" sz="1800" b="1">
                <a:solidFill>
                  <a:srgbClr val="0F0F0F"/>
                </a:solidFill>
              </a:rPr>
              <a:t>The "System Approach" section outlines the overall strategy and methodology for developing and implementing the rental bike prediction system. Here's a suggested structure for this section:</a:t>
            </a:r>
            <a:endParaRPr/>
          </a:p>
          <a:p>
            <a:pPr marL="305435" lvl="0" indent="-305435" algn="l" rtl="0">
              <a:lnSpc>
                <a:spcPct val="110000"/>
              </a:lnSpc>
              <a:spcBef>
                <a:spcPts val="960"/>
              </a:spcBef>
              <a:spcAft>
                <a:spcPts val="0"/>
              </a:spcAft>
              <a:buSzPts val="1656"/>
              <a:buChar char="◼"/>
            </a:pPr>
            <a:r>
              <a:rPr lang="en-IN" sz="1800" b="1">
                <a:solidFill>
                  <a:srgbClr val="0F0F0F"/>
                </a:solidFill>
              </a:rPr>
              <a:t>System requirements</a:t>
            </a:r>
            <a:endParaRPr/>
          </a:p>
          <a:p>
            <a:pPr marL="305435" lvl="0" indent="-305435" algn="l" rtl="0">
              <a:lnSpc>
                <a:spcPct val="110000"/>
              </a:lnSpc>
              <a:spcBef>
                <a:spcPts val="960"/>
              </a:spcBef>
              <a:spcAft>
                <a:spcPts val="0"/>
              </a:spcAft>
              <a:buSzPts val="1656"/>
              <a:buChar char="◼"/>
            </a:pPr>
            <a:r>
              <a:rPr lang="en-IN" sz="1800" b="1">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41" name="Google Shape;141;p18"/>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288"/>
              <a:buChar char="◼"/>
            </a:pPr>
            <a:r>
              <a:rPr lang="en-IN" sz="1400"/>
              <a:t>In the Algorithm section, describe the machine learning algorithm chosen for predicting bike counts. Here's an example structure for this section:</a:t>
            </a:r>
            <a:endParaRPr sz="1400"/>
          </a:p>
          <a:p>
            <a:pPr marL="305435" lvl="0" indent="-305435" algn="l" rtl="0">
              <a:lnSpc>
                <a:spcPct val="110000"/>
              </a:lnSpc>
              <a:spcBef>
                <a:spcPts val="880"/>
              </a:spcBef>
              <a:spcAft>
                <a:spcPts val="0"/>
              </a:spcAft>
              <a:buSzPts val="1288"/>
              <a:buChar char="◼"/>
            </a:pPr>
            <a:r>
              <a:rPr lang="en-IN" sz="1400" b="1"/>
              <a:t>Algorithm Selection:</a:t>
            </a:r>
            <a:endParaRPr sz="1400"/>
          </a:p>
          <a:p>
            <a:pPr marL="629920" lvl="1" indent="-305435" algn="l" rtl="0">
              <a:spcBef>
                <a:spcPts val="880"/>
              </a:spcBef>
              <a:spcAft>
                <a:spcPts val="0"/>
              </a:spcAft>
              <a:buSzPts val="1288"/>
              <a:buChar char="◼"/>
            </a:pPr>
            <a:r>
              <a:rPr lang="en-IN"/>
              <a:t>Provide a brief overview of the chosen algorithm (e.g., time-series forecasting model, like ARIMA or LSTM) and justify its selection based on the problem statement and data characteristics.</a:t>
            </a:r>
            <a:endParaRPr/>
          </a:p>
          <a:p>
            <a:pPr marL="305435" lvl="0" indent="-305435" algn="l" rtl="0">
              <a:lnSpc>
                <a:spcPct val="110000"/>
              </a:lnSpc>
              <a:spcBef>
                <a:spcPts val="880"/>
              </a:spcBef>
              <a:spcAft>
                <a:spcPts val="0"/>
              </a:spcAft>
              <a:buSzPts val="1288"/>
              <a:buChar char="◼"/>
            </a:pPr>
            <a:r>
              <a:rPr lang="en-IN" sz="1400" b="1"/>
              <a:t>Data Input:</a:t>
            </a:r>
            <a:endParaRPr sz="1400"/>
          </a:p>
          <a:p>
            <a:pPr marL="629920" lvl="1" indent="-305435" algn="l" rtl="0">
              <a:spcBef>
                <a:spcPts val="880"/>
              </a:spcBef>
              <a:spcAft>
                <a:spcPts val="0"/>
              </a:spcAft>
              <a:buSzPts val="1288"/>
              <a:buChar char="◼"/>
            </a:pPr>
            <a:r>
              <a:rPr lang="en-IN"/>
              <a:t>Specify the input features used by the algorithm, such as historical bike rental data, weather conditions, day of the week, and any other relevant factors.</a:t>
            </a:r>
            <a:endParaRPr/>
          </a:p>
          <a:p>
            <a:pPr marL="305435" lvl="0" indent="-305435" algn="l" rtl="0">
              <a:lnSpc>
                <a:spcPct val="110000"/>
              </a:lnSpc>
              <a:spcBef>
                <a:spcPts val="880"/>
              </a:spcBef>
              <a:spcAft>
                <a:spcPts val="0"/>
              </a:spcAft>
              <a:buSzPts val="1288"/>
              <a:buChar char="◼"/>
            </a:pPr>
            <a:r>
              <a:rPr lang="en-IN" sz="1400" b="1"/>
              <a:t>Training Process:</a:t>
            </a:r>
            <a:endParaRPr sz="1400"/>
          </a:p>
          <a:p>
            <a:pPr marL="629920" lvl="1" indent="-305435" algn="l" rtl="0">
              <a:spcBef>
                <a:spcPts val="880"/>
              </a:spcBef>
              <a:spcAft>
                <a:spcPts val="0"/>
              </a:spcAft>
              <a:buSzPts val="1288"/>
              <a:buChar char="◼"/>
            </a:pPr>
            <a:r>
              <a:rPr lang="en-IN"/>
              <a:t>Explain how the algorithm is trained using historical data. Highlight any specific considerations or techniques employed, such as cross-validation or hyperparameter tuning.</a:t>
            </a:r>
            <a:endParaRPr/>
          </a:p>
          <a:p>
            <a:pPr marL="305435" lvl="0" indent="-305435" algn="l" rtl="0">
              <a:lnSpc>
                <a:spcPct val="110000"/>
              </a:lnSpc>
              <a:spcBef>
                <a:spcPts val="880"/>
              </a:spcBef>
              <a:spcAft>
                <a:spcPts val="0"/>
              </a:spcAft>
              <a:buSzPts val="1288"/>
              <a:buChar char="◼"/>
            </a:pPr>
            <a:r>
              <a:rPr lang="en-IN" sz="1400" b="1"/>
              <a:t>Prediction Process:</a:t>
            </a:r>
            <a:endParaRPr sz="1400"/>
          </a:p>
          <a:p>
            <a:pPr marL="629920" lvl="1" indent="-305435" algn="l" rtl="0">
              <a:spcBef>
                <a:spcPts val="880"/>
              </a:spcBef>
              <a:spcAft>
                <a:spcPts val="0"/>
              </a:spcAft>
              <a:buSzPts val="1288"/>
              <a:buChar char="◼"/>
            </a:pPr>
            <a:r>
              <a:rPr lang="en-IN"/>
              <a:t>Detail how the trained algorithm makes predictions for future bike counts. Discuss any real-time data inputs considered during the prediction phase.</a:t>
            </a:r>
            <a:endParaRP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47" name="Google Shape;147;p1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r>
              <a:rPr lang="en-IN"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3" name="Google Shape;153;p20"/>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IN"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840"/>
              <a:buNone/>
            </a:pPr>
            <a:endParaRPr sz="2000" b="1"/>
          </a:p>
          <a:p>
            <a:pPr marL="305435" lvl="0" indent="-305435" algn="l" rtl="0">
              <a:lnSpc>
                <a:spcPct val="110000"/>
              </a:lnSpc>
              <a:spcBef>
                <a:spcPts val="1000"/>
              </a:spcBef>
              <a:spcAft>
                <a:spcPts val="0"/>
              </a:spcAft>
              <a:buSzPts val="1840"/>
              <a:buChar char="◼"/>
            </a:pPr>
            <a:r>
              <a:rPr lang="en-IN"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marL="305435" lvl="0" indent="-206121" algn="l" rtl="0">
              <a:lnSpc>
                <a:spcPct val="110000"/>
              </a:lnSpc>
              <a:spcBef>
                <a:spcPts val="940"/>
              </a:spcBef>
              <a:spcAft>
                <a:spcPts val="0"/>
              </a:spcAft>
              <a:buSzPts val="1564"/>
              <a:buNone/>
            </a:pPr>
            <a:endParaRPr/>
          </a:p>
        </p:txBody>
      </p:sp>
      <p:sp>
        <p:nvSpPr>
          <p:cNvPr id="159" name="Google Shape;159;p21"/>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Guest User</cp:lastModifiedBy>
  <cp:revision>2</cp:revision>
  <dcterms:modified xsi:type="dcterms:W3CDTF">2024-04-04T15:49:53Z</dcterms:modified>
</cp:coreProperties>
</file>