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1430000" cy="7010400"/>
  <p:notesSz cx="114300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810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2/23/2011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2/23/2011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2/23/2011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2/23/2011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2/23/2011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8200" y="618563"/>
            <a:ext cx="9753600" cy="525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500" y="1482407"/>
            <a:ext cx="1028700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2/23/2011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73615" y="894211"/>
            <a:ext cx="5922645" cy="436709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320040">
              <a:lnSpc>
                <a:spcPct val="106700"/>
              </a:lnSpc>
              <a:spcBef>
                <a:spcPts val="114"/>
              </a:spcBef>
            </a:pPr>
            <a:r>
              <a:rPr sz="4550" spc="-290" dirty="0">
                <a:latin typeface="Times New Roman"/>
                <a:cs typeface="Times New Roman"/>
              </a:rPr>
              <a:t>L</a:t>
            </a:r>
            <a:r>
              <a:rPr sz="4550" spc="660" dirty="0">
                <a:latin typeface="Times New Roman"/>
                <a:cs typeface="Times New Roman"/>
              </a:rPr>
              <a:t>e</a:t>
            </a:r>
            <a:r>
              <a:rPr sz="4550" spc="540" dirty="0">
                <a:latin typeface="Times New Roman"/>
                <a:cs typeface="Times New Roman"/>
              </a:rPr>
              <a:t>a</a:t>
            </a:r>
            <a:r>
              <a:rPr sz="4550" spc="695" dirty="0">
                <a:latin typeface="Times New Roman"/>
                <a:cs typeface="Times New Roman"/>
              </a:rPr>
              <a:t>s</a:t>
            </a:r>
            <a:r>
              <a:rPr sz="4550" spc="755" dirty="0">
                <a:latin typeface="Times New Roman"/>
                <a:cs typeface="Times New Roman"/>
              </a:rPr>
              <a:t>e</a:t>
            </a:r>
            <a:r>
              <a:rPr sz="4550" spc="-315" dirty="0">
                <a:latin typeface="Times New Roman"/>
                <a:cs typeface="Times New Roman"/>
              </a:rPr>
              <a:t> </a:t>
            </a:r>
            <a:r>
              <a:rPr sz="4550" spc="145" dirty="0">
                <a:latin typeface="Times New Roman"/>
                <a:cs typeface="Times New Roman"/>
              </a:rPr>
              <a:t>M</a:t>
            </a:r>
            <a:r>
              <a:rPr sz="4550" spc="540" dirty="0">
                <a:latin typeface="Times New Roman"/>
                <a:cs typeface="Times New Roman"/>
              </a:rPr>
              <a:t>a</a:t>
            </a:r>
            <a:r>
              <a:rPr sz="4550" spc="480" dirty="0">
                <a:latin typeface="Times New Roman"/>
                <a:cs typeface="Times New Roman"/>
              </a:rPr>
              <a:t>n</a:t>
            </a:r>
            <a:r>
              <a:rPr sz="4550" spc="540" dirty="0">
                <a:latin typeface="Times New Roman"/>
                <a:cs typeface="Times New Roman"/>
              </a:rPr>
              <a:t>a</a:t>
            </a:r>
            <a:r>
              <a:rPr sz="4550" spc="525" dirty="0">
                <a:latin typeface="Times New Roman"/>
                <a:cs typeface="Times New Roman"/>
              </a:rPr>
              <a:t>g</a:t>
            </a:r>
            <a:r>
              <a:rPr sz="4550" spc="615" dirty="0">
                <a:latin typeface="Times New Roman"/>
                <a:cs typeface="Times New Roman"/>
              </a:rPr>
              <a:t>e</a:t>
            </a:r>
            <a:r>
              <a:rPr sz="4550" spc="565" dirty="0">
                <a:latin typeface="Times New Roman"/>
                <a:cs typeface="Times New Roman"/>
              </a:rPr>
              <a:t>m</a:t>
            </a:r>
            <a:r>
              <a:rPr sz="4550" spc="615" dirty="0">
                <a:latin typeface="Times New Roman"/>
                <a:cs typeface="Times New Roman"/>
              </a:rPr>
              <a:t>e</a:t>
            </a:r>
            <a:r>
              <a:rPr sz="4550" spc="480" dirty="0">
                <a:latin typeface="Times New Roman"/>
                <a:cs typeface="Times New Roman"/>
              </a:rPr>
              <a:t>n</a:t>
            </a:r>
            <a:r>
              <a:rPr sz="4550" spc="300" dirty="0">
                <a:latin typeface="Times New Roman"/>
                <a:cs typeface="Times New Roman"/>
              </a:rPr>
              <a:t>t</a:t>
            </a:r>
            <a:r>
              <a:rPr sz="2450" spc="815" dirty="0">
                <a:latin typeface="Times New Roman"/>
                <a:cs typeface="Times New Roman"/>
              </a:rPr>
              <a:t>:  </a:t>
            </a:r>
            <a:r>
              <a:rPr sz="4550" spc="405" dirty="0">
                <a:latin typeface="Times New Roman"/>
                <a:cs typeface="Times New Roman"/>
              </a:rPr>
              <a:t>Salesforce </a:t>
            </a:r>
            <a:r>
              <a:rPr sz="4550" spc="409" dirty="0">
                <a:latin typeface="Times New Roman"/>
                <a:cs typeface="Times New Roman"/>
              </a:rPr>
              <a:t> </a:t>
            </a:r>
            <a:r>
              <a:rPr sz="4550" spc="355" dirty="0">
                <a:latin typeface="Times New Roman"/>
                <a:cs typeface="Times New Roman"/>
              </a:rPr>
              <a:t>Implementation </a:t>
            </a:r>
            <a:r>
              <a:rPr sz="4550" spc="360" dirty="0">
                <a:latin typeface="Times New Roman"/>
                <a:cs typeface="Times New Roman"/>
              </a:rPr>
              <a:t> </a:t>
            </a:r>
            <a:r>
              <a:rPr sz="4550" spc="340" dirty="0">
                <a:latin typeface="Times New Roman"/>
                <a:cs typeface="Times New Roman"/>
              </a:rPr>
              <a:t>Project</a:t>
            </a:r>
            <a:endParaRPr sz="4550" dirty="0">
              <a:latin typeface="Times New Roman"/>
              <a:cs typeface="Times New Roman"/>
            </a:endParaRPr>
          </a:p>
          <a:p>
            <a:pPr marL="12700" marR="5080">
              <a:lnSpc>
                <a:spcPct val="137000"/>
              </a:lnSpc>
              <a:spcBef>
                <a:spcPts val="2014"/>
              </a:spcBef>
            </a:pPr>
            <a:r>
              <a:rPr sz="1300" spc="75" dirty="0">
                <a:solidFill>
                  <a:srgbClr val="262424"/>
                </a:solidFill>
                <a:latin typeface="Times New Roman"/>
                <a:cs typeface="Times New Roman"/>
              </a:rPr>
              <a:t>This </a:t>
            </a:r>
            <a:r>
              <a:rPr sz="1300" spc="90" dirty="0">
                <a:solidFill>
                  <a:srgbClr val="262424"/>
                </a:solidFill>
                <a:latin typeface="Times New Roman"/>
                <a:cs typeface="Times New Roman"/>
              </a:rPr>
              <a:t>project </a:t>
            </a:r>
            <a:r>
              <a:rPr sz="1300" spc="155" dirty="0">
                <a:solidFill>
                  <a:srgbClr val="262424"/>
                </a:solidFill>
                <a:latin typeface="Times New Roman"/>
                <a:cs typeface="Times New Roman"/>
              </a:rPr>
              <a:t>showcases </a:t>
            </a:r>
            <a:r>
              <a:rPr sz="1300" spc="125" dirty="0">
                <a:solidFill>
                  <a:srgbClr val="262424"/>
                </a:solidFill>
                <a:latin typeface="Times New Roman"/>
                <a:cs typeface="Times New Roman"/>
              </a:rPr>
              <a:t>the successful </a:t>
            </a:r>
            <a:r>
              <a:rPr sz="1300" spc="85" dirty="0">
                <a:solidFill>
                  <a:srgbClr val="262424"/>
                </a:solidFill>
                <a:latin typeface="Times New Roman"/>
                <a:cs typeface="Times New Roman"/>
              </a:rPr>
              <a:t>implementation </a:t>
            </a:r>
            <a:r>
              <a:rPr sz="1300" spc="95" dirty="0">
                <a:solidFill>
                  <a:srgbClr val="262424"/>
                </a:solidFill>
                <a:latin typeface="Times New Roman"/>
                <a:cs typeface="Times New Roman"/>
              </a:rPr>
              <a:t>of </a:t>
            </a:r>
            <a:r>
              <a:rPr sz="1300" spc="105" dirty="0">
                <a:solidFill>
                  <a:srgbClr val="262424"/>
                </a:solidFill>
                <a:latin typeface="Times New Roman"/>
                <a:cs typeface="Times New Roman"/>
              </a:rPr>
              <a:t>Salesforce </a:t>
            </a:r>
            <a:r>
              <a:rPr sz="1300" spc="95" dirty="0">
                <a:solidFill>
                  <a:srgbClr val="262424"/>
                </a:solidFill>
                <a:latin typeface="Times New Roman"/>
                <a:cs typeface="Times New Roman"/>
              </a:rPr>
              <a:t>to </a:t>
            </a:r>
            <a:r>
              <a:rPr sz="1300" spc="10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90" dirty="0">
                <a:solidFill>
                  <a:srgbClr val="262424"/>
                </a:solidFill>
                <a:latin typeface="Times New Roman"/>
                <a:cs typeface="Times New Roman"/>
              </a:rPr>
              <a:t>streamline</a:t>
            </a:r>
            <a:r>
              <a:rPr sz="1300" spc="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45" dirty="0">
                <a:solidFill>
                  <a:srgbClr val="262424"/>
                </a:solidFill>
                <a:latin typeface="Times New Roman"/>
                <a:cs typeface="Times New Roman"/>
              </a:rPr>
              <a:t>and</a:t>
            </a:r>
            <a:r>
              <a:rPr sz="1300" spc="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80" dirty="0">
                <a:solidFill>
                  <a:srgbClr val="262424"/>
                </a:solidFill>
                <a:latin typeface="Times New Roman"/>
                <a:cs typeface="Times New Roman"/>
              </a:rPr>
              <a:t>optimize</a:t>
            </a:r>
            <a:r>
              <a:rPr sz="1300" spc="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80" dirty="0">
                <a:solidFill>
                  <a:srgbClr val="262424"/>
                </a:solidFill>
                <a:latin typeface="Times New Roman"/>
                <a:cs typeface="Times New Roman"/>
              </a:rPr>
              <a:t>a</a:t>
            </a:r>
            <a:r>
              <a:rPr sz="1300" spc="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40" dirty="0">
                <a:solidFill>
                  <a:srgbClr val="262424"/>
                </a:solidFill>
                <a:latin typeface="Times New Roman"/>
                <a:cs typeface="Times New Roman"/>
              </a:rPr>
              <a:t>company</a:t>
            </a:r>
            <a:r>
              <a:rPr sz="1200" spc="140" dirty="0">
                <a:solidFill>
                  <a:srgbClr val="262424"/>
                </a:solidFill>
                <a:latin typeface="Times New Roman"/>
                <a:cs typeface="Times New Roman"/>
              </a:rPr>
              <a:t>'</a:t>
            </a:r>
            <a:r>
              <a:rPr sz="1300" spc="140" dirty="0">
                <a:solidFill>
                  <a:srgbClr val="262424"/>
                </a:solidFill>
                <a:latin typeface="Times New Roman"/>
                <a:cs typeface="Times New Roman"/>
              </a:rPr>
              <a:t>s</a:t>
            </a:r>
            <a:r>
              <a:rPr sz="1300" spc="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30" dirty="0">
                <a:solidFill>
                  <a:srgbClr val="262424"/>
                </a:solidFill>
                <a:latin typeface="Times New Roman"/>
                <a:cs typeface="Times New Roman"/>
              </a:rPr>
              <a:t>lease</a:t>
            </a:r>
            <a:r>
              <a:rPr sz="1300" spc="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40" dirty="0">
                <a:solidFill>
                  <a:srgbClr val="262424"/>
                </a:solidFill>
                <a:latin typeface="Times New Roman"/>
                <a:cs typeface="Times New Roman"/>
              </a:rPr>
              <a:t>management</a:t>
            </a:r>
            <a:r>
              <a:rPr sz="1300" spc="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40" dirty="0">
                <a:solidFill>
                  <a:srgbClr val="262424"/>
                </a:solidFill>
                <a:latin typeface="Times New Roman"/>
                <a:cs typeface="Times New Roman"/>
              </a:rPr>
              <a:t>processes</a:t>
            </a:r>
            <a:r>
              <a:rPr sz="1200" spc="140" dirty="0">
                <a:solidFill>
                  <a:srgbClr val="262424"/>
                </a:solidFill>
                <a:latin typeface="Times New Roman"/>
                <a:cs typeface="Times New Roman"/>
              </a:rPr>
              <a:t>,</a:t>
            </a:r>
            <a:r>
              <a:rPr sz="1200" spc="4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60" dirty="0">
                <a:solidFill>
                  <a:srgbClr val="262424"/>
                </a:solidFill>
                <a:latin typeface="Times New Roman"/>
                <a:cs typeface="Times New Roman"/>
              </a:rPr>
              <a:t>driving </a:t>
            </a:r>
            <a:r>
              <a:rPr sz="1300" spc="-3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75" dirty="0">
                <a:solidFill>
                  <a:srgbClr val="262424"/>
                </a:solidFill>
                <a:latin typeface="Times New Roman"/>
                <a:cs typeface="Times New Roman"/>
              </a:rPr>
              <a:t>efficiency</a:t>
            </a:r>
            <a:r>
              <a:rPr sz="130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45" dirty="0">
                <a:solidFill>
                  <a:srgbClr val="262424"/>
                </a:solidFill>
                <a:latin typeface="Times New Roman"/>
                <a:cs typeface="Times New Roman"/>
              </a:rPr>
              <a:t>and</a:t>
            </a:r>
            <a:r>
              <a:rPr sz="130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20" dirty="0">
                <a:solidFill>
                  <a:srgbClr val="262424"/>
                </a:solidFill>
                <a:latin typeface="Times New Roman"/>
                <a:cs typeface="Times New Roman"/>
              </a:rPr>
              <a:t>enhancing</a:t>
            </a:r>
            <a:r>
              <a:rPr sz="130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25" dirty="0">
                <a:solidFill>
                  <a:srgbClr val="262424"/>
                </a:solidFill>
                <a:latin typeface="Times New Roman"/>
                <a:cs typeface="Times New Roman"/>
              </a:rPr>
              <a:t>visibility</a:t>
            </a:r>
            <a:r>
              <a:rPr sz="130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40" dirty="0">
                <a:solidFill>
                  <a:srgbClr val="262424"/>
                </a:solidFill>
                <a:latin typeface="Times New Roman"/>
                <a:cs typeface="Times New Roman"/>
              </a:rPr>
              <a:t>across</a:t>
            </a:r>
            <a:r>
              <a:rPr sz="130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25" dirty="0">
                <a:solidFill>
                  <a:srgbClr val="262424"/>
                </a:solidFill>
                <a:latin typeface="Times New Roman"/>
                <a:cs typeface="Times New Roman"/>
              </a:rPr>
              <a:t>the</a:t>
            </a:r>
            <a:r>
              <a:rPr sz="130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85" dirty="0">
                <a:solidFill>
                  <a:srgbClr val="262424"/>
                </a:solidFill>
                <a:latin typeface="Times New Roman"/>
                <a:cs typeface="Times New Roman"/>
              </a:rPr>
              <a:t>organization</a:t>
            </a:r>
            <a:r>
              <a:rPr sz="1200" spc="85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11430000" cy="214287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375" y="2695013"/>
            <a:ext cx="5359400" cy="525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20" dirty="0"/>
              <a:t>C</a:t>
            </a:r>
            <a:r>
              <a:rPr spc="335" dirty="0"/>
              <a:t>o</a:t>
            </a:r>
            <a:r>
              <a:rPr spc="370" dirty="0"/>
              <a:t>n</a:t>
            </a:r>
            <a:r>
              <a:rPr spc="434" dirty="0"/>
              <a:t>c</a:t>
            </a:r>
            <a:r>
              <a:rPr spc="-95" dirty="0"/>
              <a:t>l</a:t>
            </a:r>
            <a:r>
              <a:rPr spc="370" dirty="0"/>
              <a:t>u</a:t>
            </a:r>
            <a:r>
              <a:rPr spc="520" dirty="0"/>
              <a:t>s</a:t>
            </a:r>
            <a:r>
              <a:rPr spc="-95" dirty="0"/>
              <a:t>i</a:t>
            </a:r>
            <a:r>
              <a:rPr spc="335" dirty="0"/>
              <a:t>o</a:t>
            </a:r>
            <a:r>
              <a:rPr spc="475" dirty="0"/>
              <a:t>n</a:t>
            </a:r>
            <a:r>
              <a:rPr spc="-220" dirty="0"/>
              <a:t> </a:t>
            </a:r>
            <a:r>
              <a:rPr spc="409" dirty="0"/>
              <a:t>a</a:t>
            </a:r>
            <a:r>
              <a:rPr spc="370" dirty="0"/>
              <a:t>n</a:t>
            </a:r>
            <a:r>
              <a:rPr spc="500" dirty="0"/>
              <a:t>d</a:t>
            </a:r>
            <a:r>
              <a:rPr spc="-220" dirty="0"/>
              <a:t> </a:t>
            </a:r>
            <a:r>
              <a:rPr spc="120" dirty="0"/>
              <a:t>N</a:t>
            </a:r>
            <a:r>
              <a:rPr spc="395" dirty="0"/>
              <a:t>e</a:t>
            </a:r>
            <a:r>
              <a:rPr spc="275" dirty="0"/>
              <a:t>x</a:t>
            </a:r>
            <a:r>
              <a:rPr spc="330" dirty="0"/>
              <a:t>t</a:t>
            </a:r>
            <a:r>
              <a:rPr spc="-220" dirty="0"/>
              <a:t> </a:t>
            </a:r>
            <a:r>
              <a:rPr spc="295" dirty="0"/>
              <a:t>S</a:t>
            </a:r>
            <a:r>
              <a:rPr spc="195" dirty="0"/>
              <a:t>t</a:t>
            </a:r>
            <a:r>
              <a:rPr spc="459" dirty="0"/>
              <a:t>e</a:t>
            </a:r>
            <a:r>
              <a:rPr spc="395" dirty="0"/>
              <a:t>p</a:t>
            </a:r>
            <a:r>
              <a:rPr spc="625" dirty="0"/>
              <a:t>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00075" y="3505200"/>
            <a:ext cx="3295650" cy="2371725"/>
            <a:chOff x="600075" y="3505200"/>
            <a:chExt cx="3295650" cy="2371725"/>
          </a:xfrm>
        </p:grpSpPr>
        <p:sp>
          <p:nvSpPr>
            <p:cNvPr id="5" name="object 5"/>
            <p:cNvSpPr/>
            <p:nvPr/>
          </p:nvSpPr>
          <p:spPr>
            <a:xfrm>
              <a:off x="604837" y="3509962"/>
              <a:ext cx="3286125" cy="2362200"/>
            </a:xfrm>
            <a:custGeom>
              <a:avLst/>
              <a:gdLst/>
              <a:ahLst/>
              <a:cxnLst/>
              <a:rect l="l" t="t" r="r" b="b"/>
              <a:pathLst>
                <a:path w="3286125" h="2362200">
                  <a:moveTo>
                    <a:pt x="3234512" y="0"/>
                  </a:moveTo>
                  <a:lnTo>
                    <a:pt x="51619" y="0"/>
                  </a:lnTo>
                  <a:lnTo>
                    <a:pt x="48026" y="355"/>
                  </a:lnTo>
                  <a:lnTo>
                    <a:pt x="13618" y="18745"/>
                  </a:lnTo>
                  <a:lnTo>
                    <a:pt x="0" y="51612"/>
                  </a:lnTo>
                  <a:lnTo>
                    <a:pt x="0" y="2306956"/>
                  </a:lnTo>
                  <a:lnTo>
                    <a:pt x="0" y="2310582"/>
                  </a:lnTo>
                  <a:lnTo>
                    <a:pt x="18747" y="2348583"/>
                  </a:lnTo>
                  <a:lnTo>
                    <a:pt x="51619" y="2362196"/>
                  </a:lnTo>
                  <a:lnTo>
                    <a:pt x="3234512" y="2362196"/>
                  </a:lnTo>
                  <a:lnTo>
                    <a:pt x="3272510" y="2343453"/>
                  </a:lnTo>
                  <a:lnTo>
                    <a:pt x="3286125" y="2310582"/>
                  </a:lnTo>
                  <a:lnTo>
                    <a:pt x="3286125" y="51612"/>
                  </a:lnTo>
                  <a:lnTo>
                    <a:pt x="3267379" y="13614"/>
                  </a:lnTo>
                  <a:lnTo>
                    <a:pt x="3238093" y="355"/>
                  </a:lnTo>
                  <a:lnTo>
                    <a:pt x="3234512" y="0"/>
                  </a:lnTo>
                  <a:close/>
                </a:path>
              </a:pathLst>
            </a:custGeom>
            <a:solidFill>
              <a:srgbClr val="DAD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4837" y="3509962"/>
              <a:ext cx="3286125" cy="2362200"/>
            </a:xfrm>
            <a:custGeom>
              <a:avLst/>
              <a:gdLst/>
              <a:ahLst/>
              <a:cxnLst/>
              <a:rect l="l" t="t" r="r" b="b"/>
              <a:pathLst>
                <a:path w="3286125" h="2362200">
                  <a:moveTo>
                    <a:pt x="0" y="2306956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1" y="48018"/>
                  </a:lnTo>
                  <a:lnTo>
                    <a:pt x="1061" y="44462"/>
                  </a:lnTo>
                  <a:lnTo>
                    <a:pt x="1771" y="40906"/>
                  </a:lnTo>
                  <a:lnTo>
                    <a:pt x="2818" y="37452"/>
                  </a:lnTo>
                  <a:lnTo>
                    <a:pt x="4207" y="34099"/>
                  </a:lnTo>
                  <a:lnTo>
                    <a:pt x="5590" y="30746"/>
                  </a:lnTo>
                  <a:lnTo>
                    <a:pt x="7292" y="27571"/>
                  </a:lnTo>
                  <a:lnTo>
                    <a:pt x="24551" y="9309"/>
                  </a:lnTo>
                  <a:lnTo>
                    <a:pt x="27567" y="7289"/>
                  </a:lnTo>
                  <a:lnTo>
                    <a:pt x="44465" y="1066"/>
                  </a:lnTo>
                  <a:lnTo>
                    <a:pt x="48026" y="355"/>
                  </a:lnTo>
                  <a:lnTo>
                    <a:pt x="51619" y="0"/>
                  </a:lnTo>
                  <a:lnTo>
                    <a:pt x="55245" y="0"/>
                  </a:lnTo>
                  <a:lnTo>
                    <a:pt x="3230880" y="0"/>
                  </a:lnTo>
                  <a:lnTo>
                    <a:pt x="3234512" y="0"/>
                  </a:lnTo>
                  <a:lnTo>
                    <a:pt x="3238093" y="355"/>
                  </a:lnTo>
                  <a:lnTo>
                    <a:pt x="3241649" y="1066"/>
                  </a:lnTo>
                  <a:lnTo>
                    <a:pt x="3245218" y="1765"/>
                  </a:lnTo>
                  <a:lnTo>
                    <a:pt x="3248672" y="2819"/>
                  </a:lnTo>
                  <a:lnTo>
                    <a:pt x="3252012" y="4203"/>
                  </a:lnTo>
                  <a:lnTo>
                    <a:pt x="3255378" y="5588"/>
                  </a:lnTo>
                  <a:lnTo>
                    <a:pt x="3281921" y="34099"/>
                  </a:lnTo>
                  <a:lnTo>
                    <a:pt x="3285058" y="44462"/>
                  </a:lnTo>
                  <a:lnTo>
                    <a:pt x="3285769" y="48018"/>
                  </a:lnTo>
                  <a:lnTo>
                    <a:pt x="3286125" y="51612"/>
                  </a:lnTo>
                  <a:lnTo>
                    <a:pt x="3286125" y="55245"/>
                  </a:lnTo>
                  <a:lnTo>
                    <a:pt x="3286125" y="2306956"/>
                  </a:lnTo>
                  <a:lnTo>
                    <a:pt x="3286125" y="2310582"/>
                  </a:lnTo>
                  <a:lnTo>
                    <a:pt x="3285769" y="2314173"/>
                  </a:lnTo>
                  <a:lnTo>
                    <a:pt x="3285058" y="2317730"/>
                  </a:lnTo>
                  <a:lnTo>
                    <a:pt x="3284359" y="2321288"/>
                  </a:lnTo>
                  <a:lnTo>
                    <a:pt x="3261575" y="2352889"/>
                  </a:lnTo>
                  <a:lnTo>
                    <a:pt x="3252012" y="2357993"/>
                  </a:lnTo>
                  <a:lnTo>
                    <a:pt x="3248672" y="2359383"/>
                  </a:lnTo>
                  <a:lnTo>
                    <a:pt x="3230880" y="2362201"/>
                  </a:lnTo>
                  <a:lnTo>
                    <a:pt x="55245" y="2362201"/>
                  </a:lnTo>
                  <a:lnTo>
                    <a:pt x="24551" y="2352889"/>
                  </a:lnTo>
                  <a:lnTo>
                    <a:pt x="21535" y="2350875"/>
                  </a:lnTo>
                  <a:lnTo>
                    <a:pt x="9311" y="2337644"/>
                  </a:lnTo>
                  <a:lnTo>
                    <a:pt x="7292" y="2334628"/>
                  </a:lnTo>
                  <a:lnTo>
                    <a:pt x="5590" y="2331448"/>
                  </a:lnTo>
                  <a:lnTo>
                    <a:pt x="4207" y="2328094"/>
                  </a:lnTo>
                  <a:lnTo>
                    <a:pt x="2818" y="2324746"/>
                  </a:lnTo>
                  <a:lnTo>
                    <a:pt x="1771" y="2321288"/>
                  </a:lnTo>
                  <a:lnTo>
                    <a:pt x="1061" y="2317730"/>
                  </a:lnTo>
                  <a:lnTo>
                    <a:pt x="351" y="2314173"/>
                  </a:lnTo>
                  <a:lnTo>
                    <a:pt x="0" y="2310582"/>
                  </a:lnTo>
                  <a:lnTo>
                    <a:pt x="0" y="2306956"/>
                  </a:lnTo>
                  <a:close/>
                </a:path>
              </a:pathLst>
            </a:custGeom>
            <a:ln w="9525">
              <a:solidFill>
                <a:srgbClr val="BFC1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68339" y="3658475"/>
            <a:ext cx="2760980" cy="1998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81330">
              <a:lnSpc>
                <a:spcPct val="106100"/>
              </a:lnSpc>
              <a:spcBef>
                <a:spcPts val="95"/>
              </a:spcBef>
            </a:pPr>
            <a:r>
              <a:rPr sz="1650" spc="-135" dirty="0">
                <a:solidFill>
                  <a:srgbClr val="262424"/>
                </a:solidFill>
                <a:latin typeface="Times New Roman"/>
                <a:cs typeface="Times New Roman"/>
              </a:rPr>
              <a:t>I</a:t>
            </a:r>
            <a:r>
              <a:rPr sz="1650" spc="200" dirty="0">
                <a:solidFill>
                  <a:srgbClr val="262424"/>
                </a:solidFill>
                <a:latin typeface="Times New Roman"/>
                <a:cs typeface="Times New Roman"/>
              </a:rPr>
              <a:t>m</a:t>
            </a:r>
            <a:r>
              <a:rPr sz="1650" spc="180" dirty="0">
                <a:solidFill>
                  <a:srgbClr val="262424"/>
                </a:solidFill>
                <a:latin typeface="Times New Roman"/>
                <a:cs typeface="Times New Roman"/>
              </a:rPr>
              <a:t>p</a:t>
            </a:r>
            <a:r>
              <a:rPr sz="1650" spc="40" dirty="0">
                <a:solidFill>
                  <a:srgbClr val="262424"/>
                </a:solidFill>
                <a:latin typeface="Times New Roman"/>
                <a:cs typeface="Times New Roman"/>
              </a:rPr>
              <a:t>r</a:t>
            </a:r>
            <a:r>
              <a:rPr sz="1650" spc="120" dirty="0">
                <a:solidFill>
                  <a:srgbClr val="262424"/>
                </a:solidFill>
                <a:latin typeface="Times New Roman"/>
                <a:cs typeface="Times New Roman"/>
              </a:rPr>
              <a:t>o</a:t>
            </a:r>
            <a:r>
              <a:rPr sz="1650" spc="100" dirty="0">
                <a:solidFill>
                  <a:srgbClr val="262424"/>
                </a:solidFill>
                <a:latin typeface="Times New Roman"/>
                <a:cs typeface="Times New Roman"/>
              </a:rPr>
              <a:t>v</a:t>
            </a:r>
            <a:r>
              <a:rPr sz="1650" spc="215" dirty="0">
                <a:solidFill>
                  <a:srgbClr val="262424"/>
                </a:solidFill>
                <a:latin typeface="Times New Roman"/>
                <a:cs typeface="Times New Roman"/>
              </a:rPr>
              <a:t>e</a:t>
            </a:r>
            <a:r>
              <a:rPr sz="1650" spc="235" dirty="0">
                <a:solidFill>
                  <a:srgbClr val="262424"/>
                </a:solidFill>
                <a:latin typeface="Times New Roman"/>
                <a:cs typeface="Times New Roman"/>
              </a:rPr>
              <a:t>d</a:t>
            </a:r>
            <a:r>
              <a:rPr sz="1650" spc="-114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650" spc="10" dirty="0">
                <a:solidFill>
                  <a:srgbClr val="262424"/>
                </a:solidFill>
                <a:latin typeface="Times New Roman"/>
                <a:cs typeface="Times New Roman"/>
              </a:rPr>
              <a:t>V</a:t>
            </a:r>
            <a:r>
              <a:rPr sz="1650" spc="-60" dirty="0">
                <a:solidFill>
                  <a:srgbClr val="262424"/>
                </a:solidFill>
                <a:latin typeface="Times New Roman"/>
                <a:cs typeface="Times New Roman"/>
              </a:rPr>
              <a:t>i</a:t>
            </a:r>
            <a:r>
              <a:rPr sz="1650" spc="245" dirty="0">
                <a:solidFill>
                  <a:srgbClr val="262424"/>
                </a:solidFill>
                <a:latin typeface="Times New Roman"/>
                <a:cs typeface="Times New Roman"/>
              </a:rPr>
              <a:t>s</a:t>
            </a:r>
            <a:r>
              <a:rPr sz="1650" spc="-60" dirty="0">
                <a:solidFill>
                  <a:srgbClr val="262424"/>
                </a:solidFill>
                <a:latin typeface="Times New Roman"/>
                <a:cs typeface="Times New Roman"/>
              </a:rPr>
              <a:t>i</a:t>
            </a:r>
            <a:r>
              <a:rPr sz="1650" spc="180" dirty="0">
                <a:solidFill>
                  <a:srgbClr val="262424"/>
                </a:solidFill>
                <a:latin typeface="Times New Roman"/>
                <a:cs typeface="Times New Roman"/>
              </a:rPr>
              <a:t>b</a:t>
            </a:r>
            <a:r>
              <a:rPr sz="1650" spc="-60" dirty="0">
                <a:solidFill>
                  <a:srgbClr val="262424"/>
                </a:solidFill>
                <a:latin typeface="Times New Roman"/>
                <a:cs typeface="Times New Roman"/>
              </a:rPr>
              <a:t>ili</a:t>
            </a:r>
            <a:r>
              <a:rPr sz="1650" spc="140" dirty="0">
                <a:solidFill>
                  <a:srgbClr val="262424"/>
                </a:solidFill>
                <a:latin typeface="Times New Roman"/>
                <a:cs typeface="Times New Roman"/>
              </a:rPr>
              <a:t>t</a:t>
            </a:r>
            <a:r>
              <a:rPr sz="1650" spc="190" dirty="0">
                <a:solidFill>
                  <a:srgbClr val="262424"/>
                </a:solidFill>
                <a:latin typeface="Times New Roman"/>
                <a:cs typeface="Times New Roman"/>
              </a:rPr>
              <a:t>y</a:t>
            </a:r>
            <a:r>
              <a:rPr sz="1650" spc="-114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650" spc="190" dirty="0">
                <a:solidFill>
                  <a:srgbClr val="262424"/>
                </a:solidFill>
                <a:latin typeface="Times New Roman"/>
                <a:cs typeface="Times New Roman"/>
              </a:rPr>
              <a:t>a</a:t>
            </a:r>
            <a:r>
              <a:rPr sz="1650" spc="170" dirty="0">
                <a:solidFill>
                  <a:srgbClr val="262424"/>
                </a:solidFill>
                <a:latin typeface="Times New Roman"/>
                <a:cs typeface="Times New Roman"/>
              </a:rPr>
              <a:t>n</a:t>
            </a:r>
            <a:r>
              <a:rPr sz="1650" spc="155" dirty="0">
                <a:solidFill>
                  <a:srgbClr val="262424"/>
                </a:solidFill>
                <a:latin typeface="Times New Roman"/>
                <a:cs typeface="Times New Roman"/>
              </a:rPr>
              <a:t>d  </a:t>
            </a:r>
            <a:r>
              <a:rPr sz="1650" spc="100" dirty="0">
                <a:solidFill>
                  <a:srgbClr val="262424"/>
                </a:solidFill>
                <a:latin typeface="Times New Roman"/>
                <a:cs typeface="Times New Roman"/>
              </a:rPr>
              <a:t>Control</a:t>
            </a: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38200"/>
              </a:lnSpc>
              <a:spcBef>
                <a:spcPts val="550"/>
              </a:spcBef>
            </a:pPr>
            <a:r>
              <a:rPr sz="1300" spc="125" dirty="0">
                <a:solidFill>
                  <a:srgbClr val="262424"/>
                </a:solidFill>
                <a:latin typeface="Times New Roman"/>
                <a:cs typeface="Times New Roman"/>
              </a:rPr>
              <a:t>The </a:t>
            </a:r>
            <a:r>
              <a:rPr sz="1300" spc="130" dirty="0">
                <a:solidFill>
                  <a:srgbClr val="262424"/>
                </a:solidFill>
                <a:latin typeface="Times New Roman"/>
                <a:cs typeface="Times New Roman"/>
              </a:rPr>
              <a:t>Salesforce</a:t>
            </a:r>
            <a:r>
              <a:rPr sz="1200" spc="130" dirty="0">
                <a:solidFill>
                  <a:srgbClr val="262424"/>
                </a:solidFill>
                <a:latin typeface="Times New Roman"/>
                <a:cs typeface="Times New Roman"/>
              </a:rPr>
              <a:t>-</a:t>
            </a:r>
            <a:r>
              <a:rPr sz="1300" spc="130" dirty="0">
                <a:solidFill>
                  <a:srgbClr val="262424"/>
                </a:solidFill>
                <a:latin typeface="Times New Roman"/>
                <a:cs typeface="Times New Roman"/>
              </a:rPr>
              <a:t>based lease </a:t>
            </a:r>
            <a:r>
              <a:rPr sz="1300" spc="13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40" dirty="0">
                <a:solidFill>
                  <a:srgbClr val="262424"/>
                </a:solidFill>
                <a:latin typeface="Times New Roman"/>
                <a:cs typeface="Times New Roman"/>
              </a:rPr>
              <a:t>management</a:t>
            </a:r>
            <a:r>
              <a:rPr sz="1300" spc="-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75" dirty="0">
                <a:solidFill>
                  <a:srgbClr val="262424"/>
                </a:solidFill>
                <a:latin typeface="Times New Roman"/>
                <a:cs typeface="Times New Roman"/>
              </a:rPr>
              <a:t>solution</a:t>
            </a:r>
            <a:r>
              <a:rPr sz="130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55" dirty="0">
                <a:solidFill>
                  <a:srgbClr val="262424"/>
                </a:solidFill>
                <a:latin typeface="Times New Roman"/>
                <a:cs typeface="Times New Roman"/>
              </a:rPr>
              <a:t>has</a:t>
            </a:r>
            <a:r>
              <a:rPr sz="1300" spc="-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95" dirty="0">
                <a:solidFill>
                  <a:srgbClr val="262424"/>
                </a:solidFill>
                <a:latin typeface="Times New Roman"/>
                <a:cs typeface="Times New Roman"/>
              </a:rPr>
              <a:t>provided </a:t>
            </a:r>
            <a:r>
              <a:rPr sz="1300" spc="-3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25" dirty="0">
                <a:solidFill>
                  <a:srgbClr val="262424"/>
                </a:solidFill>
                <a:latin typeface="Times New Roman"/>
                <a:cs typeface="Times New Roman"/>
              </a:rPr>
              <a:t>the </a:t>
            </a:r>
            <a:r>
              <a:rPr sz="1300" spc="65" dirty="0">
                <a:solidFill>
                  <a:srgbClr val="262424"/>
                </a:solidFill>
                <a:latin typeface="Times New Roman"/>
                <a:cs typeface="Times New Roman"/>
              </a:rPr>
              <a:t>client with </a:t>
            </a:r>
            <a:r>
              <a:rPr sz="1300" spc="114" dirty="0">
                <a:solidFill>
                  <a:srgbClr val="262424"/>
                </a:solidFill>
                <a:latin typeface="Times New Roman"/>
                <a:cs typeface="Times New Roman"/>
              </a:rPr>
              <a:t>greater </a:t>
            </a:r>
            <a:r>
              <a:rPr sz="1300" spc="20" dirty="0">
                <a:solidFill>
                  <a:srgbClr val="262424"/>
                </a:solidFill>
                <a:latin typeface="Times New Roman"/>
                <a:cs typeface="Times New Roman"/>
              </a:rPr>
              <a:t>visibility</a:t>
            </a:r>
            <a:r>
              <a:rPr sz="1200" spc="20" dirty="0">
                <a:solidFill>
                  <a:srgbClr val="262424"/>
                </a:solidFill>
                <a:latin typeface="Times New Roman"/>
                <a:cs typeface="Times New Roman"/>
              </a:rPr>
              <a:t>, </a:t>
            </a:r>
            <a:r>
              <a:rPr sz="1200" spc="2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95" dirty="0">
                <a:solidFill>
                  <a:srgbClr val="262424"/>
                </a:solidFill>
                <a:latin typeface="Times New Roman"/>
                <a:cs typeface="Times New Roman"/>
              </a:rPr>
              <a:t>streamlined </a:t>
            </a:r>
            <a:r>
              <a:rPr sz="1300" spc="80" dirty="0">
                <a:solidFill>
                  <a:srgbClr val="262424"/>
                </a:solidFill>
                <a:latin typeface="Times New Roman"/>
                <a:cs typeface="Times New Roman"/>
              </a:rPr>
              <a:t>workflows</a:t>
            </a:r>
            <a:r>
              <a:rPr sz="1200" spc="80" dirty="0">
                <a:solidFill>
                  <a:srgbClr val="262424"/>
                </a:solidFill>
                <a:latin typeface="Times New Roman"/>
                <a:cs typeface="Times New Roman"/>
              </a:rPr>
              <a:t>, </a:t>
            </a:r>
            <a:r>
              <a:rPr sz="1300" spc="145" dirty="0">
                <a:solidFill>
                  <a:srgbClr val="262424"/>
                </a:solidFill>
                <a:latin typeface="Times New Roman"/>
                <a:cs typeface="Times New Roman"/>
              </a:rPr>
              <a:t>and </a:t>
            </a:r>
            <a:r>
              <a:rPr sz="1300" spc="150" dirty="0">
                <a:solidFill>
                  <a:srgbClr val="262424"/>
                </a:solidFill>
                <a:latin typeface="Times New Roman"/>
                <a:cs typeface="Times New Roman"/>
              </a:rPr>
              <a:t> enhanced</a:t>
            </a:r>
            <a:r>
              <a:rPr sz="130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05" dirty="0">
                <a:solidFill>
                  <a:srgbClr val="262424"/>
                </a:solidFill>
                <a:latin typeface="Times New Roman"/>
                <a:cs typeface="Times New Roman"/>
              </a:rPr>
              <a:t>compliance</a:t>
            </a:r>
            <a:r>
              <a:rPr sz="1200" spc="105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67175" y="3505200"/>
            <a:ext cx="3295650" cy="2371725"/>
            <a:chOff x="4067175" y="3505200"/>
            <a:chExt cx="3295650" cy="2371725"/>
          </a:xfrm>
        </p:grpSpPr>
        <p:sp>
          <p:nvSpPr>
            <p:cNvPr id="9" name="object 9"/>
            <p:cNvSpPr/>
            <p:nvPr/>
          </p:nvSpPr>
          <p:spPr>
            <a:xfrm>
              <a:off x="4071937" y="3509962"/>
              <a:ext cx="3286125" cy="2362200"/>
            </a:xfrm>
            <a:custGeom>
              <a:avLst/>
              <a:gdLst/>
              <a:ahLst/>
              <a:cxnLst/>
              <a:rect l="l" t="t" r="r" b="b"/>
              <a:pathLst>
                <a:path w="3286125" h="2362200">
                  <a:moveTo>
                    <a:pt x="3234512" y="0"/>
                  </a:moveTo>
                  <a:lnTo>
                    <a:pt x="51612" y="0"/>
                  </a:lnTo>
                  <a:lnTo>
                    <a:pt x="48031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2306956"/>
                  </a:lnTo>
                  <a:lnTo>
                    <a:pt x="0" y="2310582"/>
                  </a:lnTo>
                  <a:lnTo>
                    <a:pt x="18745" y="2348583"/>
                  </a:lnTo>
                  <a:lnTo>
                    <a:pt x="51612" y="2362196"/>
                  </a:lnTo>
                  <a:lnTo>
                    <a:pt x="3234512" y="2362196"/>
                  </a:lnTo>
                  <a:lnTo>
                    <a:pt x="3272510" y="2343453"/>
                  </a:lnTo>
                  <a:lnTo>
                    <a:pt x="3286125" y="2310582"/>
                  </a:lnTo>
                  <a:lnTo>
                    <a:pt x="3286125" y="51612"/>
                  </a:lnTo>
                  <a:lnTo>
                    <a:pt x="3267379" y="13614"/>
                  </a:lnTo>
                  <a:lnTo>
                    <a:pt x="3238093" y="355"/>
                  </a:lnTo>
                  <a:lnTo>
                    <a:pt x="3234512" y="0"/>
                  </a:lnTo>
                  <a:close/>
                </a:path>
              </a:pathLst>
            </a:custGeom>
            <a:solidFill>
              <a:srgbClr val="DAD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71937" y="3509962"/>
              <a:ext cx="3286125" cy="2362200"/>
            </a:xfrm>
            <a:custGeom>
              <a:avLst/>
              <a:gdLst/>
              <a:ahLst/>
              <a:cxnLst/>
              <a:rect l="l" t="t" r="r" b="b"/>
              <a:pathLst>
                <a:path w="3286125" h="2362200">
                  <a:moveTo>
                    <a:pt x="0" y="2306956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27571" y="7289"/>
                  </a:lnTo>
                  <a:lnTo>
                    <a:pt x="34099" y="4203"/>
                  </a:lnTo>
                  <a:lnTo>
                    <a:pt x="37452" y="2819"/>
                  </a:lnTo>
                  <a:lnTo>
                    <a:pt x="40906" y="1765"/>
                  </a:lnTo>
                  <a:lnTo>
                    <a:pt x="44462" y="1066"/>
                  </a:lnTo>
                  <a:lnTo>
                    <a:pt x="48031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30880" y="0"/>
                  </a:lnTo>
                  <a:lnTo>
                    <a:pt x="3234512" y="0"/>
                  </a:lnTo>
                  <a:lnTo>
                    <a:pt x="3238093" y="355"/>
                  </a:lnTo>
                  <a:lnTo>
                    <a:pt x="3241649" y="1066"/>
                  </a:lnTo>
                  <a:lnTo>
                    <a:pt x="3245218" y="1765"/>
                  </a:lnTo>
                  <a:lnTo>
                    <a:pt x="3248672" y="2819"/>
                  </a:lnTo>
                  <a:lnTo>
                    <a:pt x="3252012" y="4203"/>
                  </a:lnTo>
                  <a:lnTo>
                    <a:pt x="3255378" y="5588"/>
                  </a:lnTo>
                  <a:lnTo>
                    <a:pt x="3269945" y="16179"/>
                  </a:lnTo>
                  <a:lnTo>
                    <a:pt x="3272510" y="18745"/>
                  </a:lnTo>
                  <a:lnTo>
                    <a:pt x="3285058" y="44462"/>
                  </a:lnTo>
                  <a:lnTo>
                    <a:pt x="3285769" y="48018"/>
                  </a:lnTo>
                  <a:lnTo>
                    <a:pt x="3286125" y="51612"/>
                  </a:lnTo>
                  <a:lnTo>
                    <a:pt x="3286125" y="55245"/>
                  </a:lnTo>
                  <a:lnTo>
                    <a:pt x="3286125" y="2306956"/>
                  </a:lnTo>
                  <a:lnTo>
                    <a:pt x="3286125" y="2310582"/>
                  </a:lnTo>
                  <a:lnTo>
                    <a:pt x="3285769" y="2314173"/>
                  </a:lnTo>
                  <a:lnTo>
                    <a:pt x="3285058" y="2317730"/>
                  </a:lnTo>
                  <a:lnTo>
                    <a:pt x="3284359" y="2321288"/>
                  </a:lnTo>
                  <a:lnTo>
                    <a:pt x="3261575" y="2352889"/>
                  </a:lnTo>
                  <a:lnTo>
                    <a:pt x="3252012" y="2357993"/>
                  </a:lnTo>
                  <a:lnTo>
                    <a:pt x="3248672" y="2359383"/>
                  </a:lnTo>
                  <a:lnTo>
                    <a:pt x="3230880" y="2362201"/>
                  </a:lnTo>
                  <a:lnTo>
                    <a:pt x="55245" y="2362201"/>
                  </a:lnTo>
                  <a:lnTo>
                    <a:pt x="34099" y="2357993"/>
                  </a:lnTo>
                  <a:lnTo>
                    <a:pt x="30746" y="2356605"/>
                  </a:lnTo>
                  <a:lnTo>
                    <a:pt x="4203" y="2328094"/>
                  </a:lnTo>
                  <a:lnTo>
                    <a:pt x="2819" y="2324746"/>
                  </a:lnTo>
                  <a:lnTo>
                    <a:pt x="1765" y="2321288"/>
                  </a:lnTo>
                  <a:lnTo>
                    <a:pt x="1066" y="2317730"/>
                  </a:lnTo>
                  <a:lnTo>
                    <a:pt x="355" y="2314173"/>
                  </a:lnTo>
                  <a:lnTo>
                    <a:pt x="0" y="2310582"/>
                  </a:lnTo>
                  <a:lnTo>
                    <a:pt x="0" y="2306956"/>
                  </a:lnTo>
                  <a:close/>
                </a:path>
              </a:pathLst>
            </a:custGeom>
            <a:ln w="9525">
              <a:solidFill>
                <a:srgbClr val="BFC1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35444" y="3672270"/>
            <a:ext cx="2884170" cy="14414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50" dirty="0">
                <a:solidFill>
                  <a:srgbClr val="262424"/>
                </a:solidFill>
                <a:latin typeface="Times New Roman"/>
                <a:cs typeface="Times New Roman"/>
              </a:rPr>
              <a:t>O</a:t>
            </a:r>
            <a:r>
              <a:rPr sz="1650" spc="170" dirty="0">
                <a:solidFill>
                  <a:srgbClr val="262424"/>
                </a:solidFill>
                <a:latin typeface="Times New Roman"/>
                <a:cs typeface="Times New Roman"/>
              </a:rPr>
              <a:t>n</a:t>
            </a:r>
            <a:r>
              <a:rPr sz="1650" spc="185" dirty="0">
                <a:solidFill>
                  <a:srgbClr val="262424"/>
                </a:solidFill>
                <a:latin typeface="Times New Roman"/>
                <a:cs typeface="Times New Roman"/>
              </a:rPr>
              <a:t>g</a:t>
            </a:r>
            <a:r>
              <a:rPr sz="1650" spc="150" dirty="0">
                <a:solidFill>
                  <a:srgbClr val="262424"/>
                </a:solidFill>
                <a:latin typeface="Times New Roman"/>
                <a:cs typeface="Times New Roman"/>
              </a:rPr>
              <a:t>o</a:t>
            </a:r>
            <a:r>
              <a:rPr sz="1650" spc="-60" dirty="0">
                <a:solidFill>
                  <a:srgbClr val="262424"/>
                </a:solidFill>
                <a:latin typeface="Times New Roman"/>
                <a:cs typeface="Times New Roman"/>
              </a:rPr>
              <a:t>i</a:t>
            </a:r>
            <a:r>
              <a:rPr sz="1650" spc="170" dirty="0">
                <a:solidFill>
                  <a:srgbClr val="262424"/>
                </a:solidFill>
                <a:latin typeface="Times New Roman"/>
                <a:cs typeface="Times New Roman"/>
              </a:rPr>
              <a:t>n</a:t>
            </a:r>
            <a:r>
              <a:rPr sz="1650" spc="240" dirty="0">
                <a:solidFill>
                  <a:srgbClr val="262424"/>
                </a:solidFill>
                <a:latin typeface="Times New Roman"/>
                <a:cs typeface="Times New Roman"/>
              </a:rPr>
              <a:t>g</a:t>
            </a:r>
            <a:r>
              <a:rPr sz="1650" spc="-114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650" spc="50" dirty="0">
                <a:solidFill>
                  <a:srgbClr val="262424"/>
                </a:solidFill>
                <a:latin typeface="Times New Roman"/>
                <a:cs typeface="Times New Roman"/>
              </a:rPr>
              <a:t>O</a:t>
            </a:r>
            <a:r>
              <a:rPr sz="1650" spc="180" dirty="0">
                <a:solidFill>
                  <a:srgbClr val="262424"/>
                </a:solidFill>
                <a:latin typeface="Times New Roman"/>
                <a:cs typeface="Times New Roman"/>
              </a:rPr>
              <a:t>p</a:t>
            </a:r>
            <a:r>
              <a:rPr sz="1650" spc="100" dirty="0">
                <a:solidFill>
                  <a:srgbClr val="262424"/>
                </a:solidFill>
                <a:latin typeface="Times New Roman"/>
                <a:cs typeface="Times New Roman"/>
              </a:rPr>
              <a:t>t</a:t>
            </a:r>
            <a:r>
              <a:rPr sz="1650" spc="-60" dirty="0">
                <a:solidFill>
                  <a:srgbClr val="262424"/>
                </a:solidFill>
                <a:latin typeface="Times New Roman"/>
                <a:cs typeface="Times New Roman"/>
              </a:rPr>
              <a:t>i</a:t>
            </a:r>
            <a:r>
              <a:rPr sz="1650" spc="200" dirty="0">
                <a:solidFill>
                  <a:srgbClr val="262424"/>
                </a:solidFill>
                <a:latin typeface="Times New Roman"/>
                <a:cs typeface="Times New Roman"/>
              </a:rPr>
              <a:t>m</a:t>
            </a:r>
            <a:r>
              <a:rPr sz="1650" spc="-60" dirty="0">
                <a:solidFill>
                  <a:srgbClr val="262424"/>
                </a:solidFill>
                <a:latin typeface="Times New Roman"/>
                <a:cs typeface="Times New Roman"/>
              </a:rPr>
              <a:t>i</a:t>
            </a:r>
            <a:r>
              <a:rPr sz="1650" spc="175" dirty="0">
                <a:solidFill>
                  <a:srgbClr val="262424"/>
                </a:solidFill>
                <a:latin typeface="Times New Roman"/>
                <a:cs typeface="Times New Roman"/>
              </a:rPr>
              <a:t>z</a:t>
            </a:r>
            <a:r>
              <a:rPr sz="1650" spc="190" dirty="0">
                <a:solidFill>
                  <a:srgbClr val="262424"/>
                </a:solidFill>
                <a:latin typeface="Times New Roman"/>
                <a:cs typeface="Times New Roman"/>
              </a:rPr>
              <a:t>a</a:t>
            </a:r>
            <a:r>
              <a:rPr sz="1650" spc="100" dirty="0">
                <a:solidFill>
                  <a:srgbClr val="262424"/>
                </a:solidFill>
                <a:latin typeface="Times New Roman"/>
                <a:cs typeface="Times New Roman"/>
              </a:rPr>
              <a:t>t</a:t>
            </a:r>
            <a:r>
              <a:rPr sz="1650" spc="-60" dirty="0">
                <a:solidFill>
                  <a:srgbClr val="262424"/>
                </a:solidFill>
                <a:latin typeface="Times New Roman"/>
                <a:cs typeface="Times New Roman"/>
              </a:rPr>
              <a:t>i</a:t>
            </a:r>
            <a:r>
              <a:rPr sz="1650" spc="150" dirty="0">
                <a:solidFill>
                  <a:srgbClr val="262424"/>
                </a:solidFill>
                <a:latin typeface="Times New Roman"/>
                <a:cs typeface="Times New Roman"/>
              </a:rPr>
              <a:t>o</a:t>
            </a:r>
            <a:r>
              <a:rPr sz="1650" spc="225" dirty="0">
                <a:solidFill>
                  <a:srgbClr val="262424"/>
                </a:solidFill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37800"/>
              </a:lnSpc>
              <a:spcBef>
                <a:spcPts val="555"/>
              </a:spcBef>
            </a:pPr>
            <a:r>
              <a:rPr sz="1300" spc="125" dirty="0">
                <a:solidFill>
                  <a:srgbClr val="262424"/>
                </a:solidFill>
                <a:latin typeface="Times New Roman"/>
                <a:cs typeface="Times New Roman"/>
              </a:rPr>
              <a:t>The </a:t>
            </a:r>
            <a:r>
              <a:rPr sz="1300" spc="135" dirty="0">
                <a:solidFill>
                  <a:srgbClr val="262424"/>
                </a:solidFill>
                <a:latin typeface="Times New Roman"/>
                <a:cs typeface="Times New Roman"/>
              </a:rPr>
              <a:t>team </a:t>
            </a:r>
            <a:r>
              <a:rPr sz="1300" spc="-10" dirty="0">
                <a:solidFill>
                  <a:srgbClr val="262424"/>
                </a:solidFill>
                <a:latin typeface="Times New Roman"/>
                <a:cs typeface="Times New Roman"/>
              </a:rPr>
              <a:t>will </a:t>
            </a:r>
            <a:r>
              <a:rPr sz="1300" spc="105" dirty="0">
                <a:solidFill>
                  <a:srgbClr val="262424"/>
                </a:solidFill>
                <a:latin typeface="Times New Roman"/>
                <a:cs typeface="Times New Roman"/>
              </a:rPr>
              <a:t>continue </a:t>
            </a:r>
            <a:r>
              <a:rPr sz="1300" spc="95" dirty="0">
                <a:solidFill>
                  <a:srgbClr val="262424"/>
                </a:solidFill>
                <a:latin typeface="Times New Roman"/>
                <a:cs typeface="Times New Roman"/>
              </a:rPr>
              <a:t>to </a:t>
            </a:r>
            <a:r>
              <a:rPr sz="1300" spc="60" dirty="0">
                <a:solidFill>
                  <a:srgbClr val="262424"/>
                </a:solidFill>
                <a:latin typeface="Times New Roman"/>
                <a:cs typeface="Times New Roman"/>
              </a:rPr>
              <a:t>identify </a:t>
            </a:r>
            <a:r>
              <a:rPr sz="1300" spc="6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90" dirty="0">
                <a:solidFill>
                  <a:srgbClr val="262424"/>
                </a:solidFill>
                <a:latin typeface="Times New Roman"/>
                <a:cs typeface="Times New Roman"/>
              </a:rPr>
              <a:t>opportunities</a:t>
            </a:r>
            <a:r>
              <a:rPr sz="130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65" dirty="0">
                <a:solidFill>
                  <a:srgbClr val="262424"/>
                </a:solidFill>
                <a:latin typeface="Times New Roman"/>
                <a:cs typeface="Times New Roman"/>
              </a:rPr>
              <a:t>for</a:t>
            </a:r>
            <a:r>
              <a:rPr sz="1300" spc="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90" dirty="0">
                <a:solidFill>
                  <a:srgbClr val="262424"/>
                </a:solidFill>
                <a:latin typeface="Times New Roman"/>
                <a:cs typeface="Times New Roman"/>
              </a:rPr>
              <a:t>further</a:t>
            </a:r>
            <a:r>
              <a:rPr sz="1300" spc="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70" dirty="0">
                <a:solidFill>
                  <a:srgbClr val="262424"/>
                </a:solidFill>
                <a:latin typeface="Times New Roman"/>
                <a:cs typeface="Times New Roman"/>
              </a:rPr>
              <a:t>optimization </a:t>
            </a:r>
            <a:r>
              <a:rPr sz="1300" spc="-3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45" dirty="0">
                <a:solidFill>
                  <a:srgbClr val="262424"/>
                </a:solidFill>
                <a:latin typeface="Times New Roman"/>
                <a:cs typeface="Times New Roman"/>
              </a:rPr>
              <a:t>and </a:t>
            </a:r>
            <a:r>
              <a:rPr sz="1300" spc="75" dirty="0">
                <a:solidFill>
                  <a:srgbClr val="262424"/>
                </a:solidFill>
                <a:latin typeface="Times New Roman"/>
                <a:cs typeface="Times New Roman"/>
              </a:rPr>
              <a:t>integration </a:t>
            </a:r>
            <a:r>
              <a:rPr sz="1300" spc="65" dirty="0">
                <a:solidFill>
                  <a:srgbClr val="262424"/>
                </a:solidFill>
                <a:latin typeface="Times New Roman"/>
                <a:cs typeface="Times New Roman"/>
              </a:rPr>
              <a:t>with </a:t>
            </a:r>
            <a:r>
              <a:rPr sz="1300" spc="110" dirty="0">
                <a:solidFill>
                  <a:srgbClr val="262424"/>
                </a:solidFill>
                <a:latin typeface="Times New Roman"/>
                <a:cs typeface="Times New Roman"/>
              </a:rPr>
              <a:t>other </a:t>
            </a:r>
            <a:r>
              <a:rPr sz="1300" spc="130" dirty="0">
                <a:solidFill>
                  <a:srgbClr val="262424"/>
                </a:solidFill>
                <a:latin typeface="Times New Roman"/>
                <a:cs typeface="Times New Roman"/>
              </a:rPr>
              <a:t>business </a:t>
            </a:r>
            <a:r>
              <a:rPr sz="1300" spc="13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30" dirty="0">
                <a:solidFill>
                  <a:srgbClr val="262424"/>
                </a:solidFill>
                <a:latin typeface="Times New Roman"/>
                <a:cs typeface="Times New Roman"/>
              </a:rPr>
              <a:t>systems</a:t>
            </a:r>
            <a:r>
              <a:rPr sz="1200" spc="130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534275" y="3505200"/>
            <a:ext cx="3295650" cy="2371725"/>
            <a:chOff x="7534275" y="3505200"/>
            <a:chExt cx="3295650" cy="2371725"/>
          </a:xfrm>
        </p:grpSpPr>
        <p:sp>
          <p:nvSpPr>
            <p:cNvPr id="13" name="object 13"/>
            <p:cNvSpPr/>
            <p:nvPr/>
          </p:nvSpPr>
          <p:spPr>
            <a:xfrm>
              <a:off x="7539037" y="3509962"/>
              <a:ext cx="3286125" cy="2362200"/>
            </a:xfrm>
            <a:custGeom>
              <a:avLst/>
              <a:gdLst/>
              <a:ahLst/>
              <a:cxnLst/>
              <a:rect l="l" t="t" r="r" b="b"/>
              <a:pathLst>
                <a:path w="3286125" h="2362200">
                  <a:moveTo>
                    <a:pt x="3234512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2306956"/>
                  </a:lnTo>
                  <a:lnTo>
                    <a:pt x="0" y="2310582"/>
                  </a:lnTo>
                  <a:lnTo>
                    <a:pt x="18745" y="2348583"/>
                  </a:lnTo>
                  <a:lnTo>
                    <a:pt x="51612" y="2362196"/>
                  </a:lnTo>
                  <a:lnTo>
                    <a:pt x="3234512" y="2362196"/>
                  </a:lnTo>
                  <a:lnTo>
                    <a:pt x="3272510" y="2343453"/>
                  </a:lnTo>
                  <a:lnTo>
                    <a:pt x="3286125" y="2310582"/>
                  </a:lnTo>
                  <a:lnTo>
                    <a:pt x="3286125" y="51612"/>
                  </a:lnTo>
                  <a:lnTo>
                    <a:pt x="3267379" y="13614"/>
                  </a:lnTo>
                  <a:lnTo>
                    <a:pt x="3238093" y="355"/>
                  </a:lnTo>
                  <a:lnTo>
                    <a:pt x="3234512" y="0"/>
                  </a:lnTo>
                  <a:close/>
                </a:path>
              </a:pathLst>
            </a:custGeom>
            <a:solidFill>
              <a:srgbClr val="DAD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39037" y="3509962"/>
              <a:ext cx="3286125" cy="2362200"/>
            </a:xfrm>
            <a:custGeom>
              <a:avLst/>
              <a:gdLst/>
              <a:ahLst/>
              <a:cxnLst/>
              <a:rect l="l" t="t" r="r" b="b"/>
              <a:pathLst>
                <a:path w="3286125" h="2362200">
                  <a:moveTo>
                    <a:pt x="0" y="2306956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4203" y="34099"/>
                  </a:lnTo>
                  <a:lnTo>
                    <a:pt x="5588" y="30746"/>
                  </a:lnTo>
                  <a:lnTo>
                    <a:pt x="7289" y="27571"/>
                  </a:lnTo>
                  <a:lnTo>
                    <a:pt x="9309" y="24549"/>
                  </a:lnTo>
                  <a:lnTo>
                    <a:pt x="11328" y="21539"/>
                  </a:lnTo>
                  <a:lnTo>
                    <a:pt x="13614" y="18745"/>
                  </a:lnTo>
                  <a:lnTo>
                    <a:pt x="16179" y="16179"/>
                  </a:lnTo>
                  <a:lnTo>
                    <a:pt x="18745" y="13614"/>
                  </a:lnTo>
                  <a:lnTo>
                    <a:pt x="34099" y="4203"/>
                  </a:lnTo>
                  <a:lnTo>
                    <a:pt x="37452" y="2819"/>
                  </a:lnTo>
                  <a:lnTo>
                    <a:pt x="40906" y="1765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30880" y="0"/>
                  </a:lnTo>
                  <a:lnTo>
                    <a:pt x="3234512" y="0"/>
                  </a:lnTo>
                  <a:lnTo>
                    <a:pt x="3238093" y="355"/>
                  </a:lnTo>
                  <a:lnTo>
                    <a:pt x="3241649" y="1066"/>
                  </a:lnTo>
                  <a:lnTo>
                    <a:pt x="3245218" y="1765"/>
                  </a:lnTo>
                  <a:lnTo>
                    <a:pt x="3248672" y="2819"/>
                  </a:lnTo>
                  <a:lnTo>
                    <a:pt x="3252012" y="4203"/>
                  </a:lnTo>
                  <a:lnTo>
                    <a:pt x="3255378" y="5588"/>
                  </a:lnTo>
                  <a:lnTo>
                    <a:pt x="3258553" y="7289"/>
                  </a:lnTo>
                  <a:lnTo>
                    <a:pt x="3261563" y="9309"/>
                  </a:lnTo>
                  <a:lnTo>
                    <a:pt x="3264585" y="11328"/>
                  </a:lnTo>
                  <a:lnTo>
                    <a:pt x="3267379" y="13614"/>
                  </a:lnTo>
                  <a:lnTo>
                    <a:pt x="3269945" y="16179"/>
                  </a:lnTo>
                  <a:lnTo>
                    <a:pt x="3272510" y="18745"/>
                  </a:lnTo>
                  <a:lnTo>
                    <a:pt x="3285058" y="44462"/>
                  </a:lnTo>
                  <a:lnTo>
                    <a:pt x="3285769" y="48018"/>
                  </a:lnTo>
                  <a:lnTo>
                    <a:pt x="3286125" y="51612"/>
                  </a:lnTo>
                  <a:lnTo>
                    <a:pt x="3286125" y="55245"/>
                  </a:lnTo>
                  <a:lnTo>
                    <a:pt x="3286125" y="2306956"/>
                  </a:lnTo>
                  <a:lnTo>
                    <a:pt x="3286125" y="2310582"/>
                  </a:lnTo>
                  <a:lnTo>
                    <a:pt x="3285769" y="2314173"/>
                  </a:lnTo>
                  <a:lnTo>
                    <a:pt x="3285058" y="2317730"/>
                  </a:lnTo>
                  <a:lnTo>
                    <a:pt x="3284359" y="2321288"/>
                  </a:lnTo>
                  <a:lnTo>
                    <a:pt x="3261563" y="2352889"/>
                  </a:lnTo>
                  <a:lnTo>
                    <a:pt x="3258553" y="2354903"/>
                  </a:lnTo>
                  <a:lnTo>
                    <a:pt x="3255378" y="2356605"/>
                  </a:lnTo>
                  <a:lnTo>
                    <a:pt x="3252012" y="2357993"/>
                  </a:lnTo>
                  <a:lnTo>
                    <a:pt x="3248672" y="2359383"/>
                  </a:lnTo>
                  <a:lnTo>
                    <a:pt x="3230880" y="2362201"/>
                  </a:lnTo>
                  <a:lnTo>
                    <a:pt x="55245" y="2362201"/>
                  </a:lnTo>
                  <a:lnTo>
                    <a:pt x="34099" y="2357993"/>
                  </a:lnTo>
                  <a:lnTo>
                    <a:pt x="30746" y="2356605"/>
                  </a:lnTo>
                  <a:lnTo>
                    <a:pt x="4203" y="2328094"/>
                  </a:lnTo>
                  <a:lnTo>
                    <a:pt x="2819" y="2324746"/>
                  </a:lnTo>
                  <a:lnTo>
                    <a:pt x="1765" y="2321288"/>
                  </a:lnTo>
                  <a:lnTo>
                    <a:pt x="1066" y="2317730"/>
                  </a:lnTo>
                  <a:lnTo>
                    <a:pt x="355" y="2314173"/>
                  </a:lnTo>
                  <a:lnTo>
                    <a:pt x="0" y="2310582"/>
                  </a:lnTo>
                  <a:lnTo>
                    <a:pt x="0" y="2306956"/>
                  </a:lnTo>
                  <a:close/>
                </a:path>
              </a:pathLst>
            </a:custGeom>
            <a:ln w="9525">
              <a:solidFill>
                <a:srgbClr val="BFC1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702544" y="3672270"/>
            <a:ext cx="2731135" cy="14414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130" dirty="0">
                <a:solidFill>
                  <a:srgbClr val="262424"/>
                </a:solidFill>
                <a:latin typeface="Times New Roman"/>
                <a:cs typeface="Times New Roman"/>
              </a:rPr>
              <a:t>S</a:t>
            </a:r>
            <a:r>
              <a:rPr sz="1650" spc="225" dirty="0">
                <a:solidFill>
                  <a:srgbClr val="262424"/>
                </a:solidFill>
                <a:latin typeface="Times New Roman"/>
                <a:cs typeface="Times New Roman"/>
              </a:rPr>
              <a:t>c</a:t>
            </a:r>
            <a:r>
              <a:rPr sz="1650" spc="190" dirty="0">
                <a:solidFill>
                  <a:srgbClr val="262424"/>
                </a:solidFill>
                <a:latin typeface="Times New Roman"/>
                <a:cs typeface="Times New Roman"/>
              </a:rPr>
              <a:t>a</a:t>
            </a:r>
            <a:r>
              <a:rPr sz="1650" spc="-60" dirty="0">
                <a:solidFill>
                  <a:srgbClr val="262424"/>
                </a:solidFill>
                <a:latin typeface="Times New Roman"/>
                <a:cs typeface="Times New Roman"/>
              </a:rPr>
              <a:t>l</a:t>
            </a:r>
            <a:r>
              <a:rPr sz="1650" spc="190" dirty="0">
                <a:solidFill>
                  <a:srgbClr val="262424"/>
                </a:solidFill>
                <a:latin typeface="Times New Roman"/>
                <a:cs typeface="Times New Roman"/>
              </a:rPr>
              <a:t>a</a:t>
            </a:r>
            <a:r>
              <a:rPr sz="1650" spc="180" dirty="0">
                <a:solidFill>
                  <a:srgbClr val="262424"/>
                </a:solidFill>
                <a:latin typeface="Times New Roman"/>
                <a:cs typeface="Times New Roman"/>
              </a:rPr>
              <a:t>b</a:t>
            </a:r>
            <a:r>
              <a:rPr sz="1650" spc="-60" dirty="0">
                <a:solidFill>
                  <a:srgbClr val="262424"/>
                </a:solidFill>
                <a:latin typeface="Times New Roman"/>
                <a:cs typeface="Times New Roman"/>
              </a:rPr>
              <a:t>l</a:t>
            </a:r>
            <a:r>
              <a:rPr sz="1650" spc="270" dirty="0">
                <a:solidFill>
                  <a:srgbClr val="262424"/>
                </a:solidFill>
                <a:latin typeface="Times New Roman"/>
                <a:cs typeface="Times New Roman"/>
              </a:rPr>
              <a:t>e</a:t>
            </a:r>
            <a:r>
              <a:rPr sz="1650" spc="-114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650" spc="120" dirty="0">
                <a:solidFill>
                  <a:srgbClr val="262424"/>
                </a:solidFill>
                <a:latin typeface="Times New Roman"/>
                <a:cs typeface="Times New Roman"/>
              </a:rPr>
              <a:t>P</a:t>
            </a:r>
            <a:r>
              <a:rPr sz="1650" spc="-60" dirty="0">
                <a:solidFill>
                  <a:srgbClr val="262424"/>
                </a:solidFill>
                <a:latin typeface="Times New Roman"/>
                <a:cs typeface="Times New Roman"/>
              </a:rPr>
              <a:t>l</a:t>
            </a:r>
            <a:r>
              <a:rPr sz="1650" spc="190" dirty="0">
                <a:solidFill>
                  <a:srgbClr val="262424"/>
                </a:solidFill>
                <a:latin typeface="Times New Roman"/>
                <a:cs typeface="Times New Roman"/>
              </a:rPr>
              <a:t>a</a:t>
            </a:r>
            <a:r>
              <a:rPr sz="1650" spc="45" dirty="0">
                <a:solidFill>
                  <a:srgbClr val="262424"/>
                </a:solidFill>
                <a:latin typeface="Times New Roman"/>
                <a:cs typeface="Times New Roman"/>
              </a:rPr>
              <a:t>t</a:t>
            </a:r>
            <a:r>
              <a:rPr sz="1650" spc="30" dirty="0">
                <a:solidFill>
                  <a:srgbClr val="262424"/>
                </a:solidFill>
                <a:latin typeface="Times New Roman"/>
                <a:cs typeface="Times New Roman"/>
              </a:rPr>
              <a:t>f</a:t>
            </a:r>
            <a:r>
              <a:rPr sz="1650" spc="150" dirty="0">
                <a:solidFill>
                  <a:srgbClr val="262424"/>
                </a:solidFill>
                <a:latin typeface="Times New Roman"/>
                <a:cs typeface="Times New Roman"/>
              </a:rPr>
              <a:t>o</a:t>
            </a:r>
            <a:r>
              <a:rPr sz="1650" spc="95" dirty="0">
                <a:solidFill>
                  <a:srgbClr val="262424"/>
                </a:solidFill>
                <a:latin typeface="Times New Roman"/>
                <a:cs typeface="Times New Roman"/>
              </a:rPr>
              <a:t>r</a:t>
            </a:r>
            <a:r>
              <a:rPr sz="1650" spc="254" dirty="0">
                <a:solidFill>
                  <a:srgbClr val="262424"/>
                </a:solidFill>
                <a:latin typeface="Times New Roman"/>
                <a:cs typeface="Times New Roman"/>
              </a:rPr>
              <a:t>m</a:t>
            </a: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37800"/>
              </a:lnSpc>
              <a:spcBef>
                <a:spcPts val="555"/>
              </a:spcBef>
            </a:pPr>
            <a:r>
              <a:rPr sz="1300" spc="125" dirty="0">
                <a:solidFill>
                  <a:srgbClr val="262424"/>
                </a:solidFill>
                <a:latin typeface="Times New Roman"/>
                <a:cs typeface="Times New Roman"/>
              </a:rPr>
              <a:t>The </a:t>
            </a:r>
            <a:r>
              <a:rPr sz="1300" spc="105" dirty="0">
                <a:solidFill>
                  <a:srgbClr val="262424"/>
                </a:solidFill>
                <a:latin typeface="Times New Roman"/>
                <a:cs typeface="Times New Roman"/>
              </a:rPr>
              <a:t>Salesforce </a:t>
            </a:r>
            <a:r>
              <a:rPr sz="1300" spc="75" dirty="0">
                <a:solidFill>
                  <a:srgbClr val="262424"/>
                </a:solidFill>
                <a:latin typeface="Times New Roman"/>
                <a:cs typeface="Times New Roman"/>
              </a:rPr>
              <a:t>platform </a:t>
            </a:r>
            <a:r>
              <a:rPr sz="1300" spc="90" dirty="0">
                <a:solidFill>
                  <a:srgbClr val="262424"/>
                </a:solidFill>
                <a:latin typeface="Times New Roman"/>
                <a:cs typeface="Times New Roman"/>
              </a:rPr>
              <a:t>offers </a:t>
            </a:r>
            <a:r>
              <a:rPr sz="1300" spc="125" dirty="0">
                <a:solidFill>
                  <a:srgbClr val="262424"/>
                </a:solidFill>
                <a:latin typeface="Times New Roman"/>
                <a:cs typeface="Times New Roman"/>
              </a:rPr>
              <a:t>the </a:t>
            </a:r>
            <a:r>
              <a:rPr sz="1300" spc="-3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20" dirty="0">
                <a:solidFill>
                  <a:srgbClr val="262424"/>
                </a:solidFill>
                <a:latin typeface="Times New Roman"/>
                <a:cs typeface="Times New Roman"/>
              </a:rPr>
              <a:t>flexibility </a:t>
            </a:r>
            <a:r>
              <a:rPr sz="1300" spc="145" dirty="0">
                <a:solidFill>
                  <a:srgbClr val="262424"/>
                </a:solidFill>
                <a:latin typeface="Times New Roman"/>
                <a:cs typeface="Times New Roman"/>
              </a:rPr>
              <a:t>and </a:t>
            </a:r>
            <a:r>
              <a:rPr sz="1300" spc="65" dirty="0">
                <a:solidFill>
                  <a:srgbClr val="262424"/>
                </a:solidFill>
                <a:latin typeface="Times New Roman"/>
                <a:cs typeface="Times New Roman"/>
              </a:rPr>
              <a:t>scalability </a:t>
            </a:r>
            <a:r>
              <a:rPr sz="1300" spc="95" dirty="0">
                <a:solidFill>
                  <a:srgbClr val="262424"/>
                </a:solidFill>
                <a:latin typeface="Times New Roman"/>
                <a:cs typeface="Times New Roman"/>
              </a:rPr>
              <a:t>to </a:t>
            </a:r>
            <a:r>
              <a:rPr sz="1300" spc="10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40" dirty="0">
                <a:solidFill>
                  <a:srgbClr val="262424"/>
                </a:solidFill>
                <a:latin typeface="Times New Roman"/>
                <a:cs typeface="Times New Roman"/>
              </a:rPr>
              <a:t>accommodate</a:t>
            </a:r>
            <a:r>
              <a:rPr sz="130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25" dirty="0">
                <a:solidFill>
                  <a:srgbClr val="262424"/>
                </a:solidFill>
                <a:latin typeface="Times New Roman"/>
                <a:cs typeface="Times New Roman"/>
              </a:rPr>
              <a:t>the</a:t>
            </a:r>
            <a:r>
              <a:rPr sz="130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90" dirty="0">
                <a:solidFill>
                  <a:srgbClr val="262424"/>
                </a:solidFill>
                <a:latin typeface="Times New Roman"/>
                <a:cs typeface="Times New Roman"/>
              </a:rPr>
              <a:t>client</a:t>
            </a:r>
            <a:r>
              <a:rPr sz="1200" spc="90" dirty="0">
                <a:solidFill>
                  <a:srgbClr val="262424"/>
                </a:solidFill>
                <a:latin typeface="Times New Roman"/>
                <a:cs typeface="Times New Roman"/>
              </a:rPr>
              <a:t>'</a:t>
            </a:r>
            <a:r>
              <a:rPr sz="1300" spc="90" dirty="0">
                <a:solidFill>
                  <a:srgbClr val="262424"/>
                </a:solidFill>
                <a:latin typeface="Times New Roman"/>
                <a:cs typeface="Times New Roman"/>
              </a:rPr>
              <a:t>s</a:t>
            </a:r>
            <a:r>
              <a:rPr sz="130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70" dirty="0">
                <a:solidFill>
                  <a:srgbClr val="262424"/>
                </a:solidFill>
                <a:latin typeface="Times New Roman"/>
                <a:cs typeface="Times New Roman"/>
              </a:rPr>
              <a:t>evolving </a:t>
            </a:r>
            <a:r>
              <a:rPr sz="1300" spc="-3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30" dirty="0">
                <a:solidFill>
                  <a:srgbClr val="262424"/>
                </a:solidFill>
                <a:latin typeface="Times New Roman"/>
                <a:cs typeface="Times New Roman"/>
              </a:rPr>
              <a:t>lease</a:t>
            </a:r>
            <a:r>
              <a:rPr sz="130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40" dirty="0">
                <a:solidFill>
                  <a:srgbClr val="262424"/>
                </a:solidFill>
                <a:latin typeface="Times New Roman"/>
                <a:cs typeface="Times New Roman"/>
              </a:rPr>
              <a:t>management</a:t>
            </a:r>
            <a:r>
              <a:rPr sz="130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00" dirty="0">
                <a:solidFill>
                  <a:srgbClr val="262424"/>
                </a:solidFill>
                <a:latin typeface="Times New Roman"/>
                <a:cs typeface="Times New Roman"/>
              </a:rPr>
              <a:t>requirements</a:t>
            </a:r>
            <a:r>
              <a:rPr sz="1200" spc="100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3625" y="475688"/>
            <a:ext cx="3422650" cy="525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70" dirty="0"/>
              <a:t>P</a:t>
            </a:r>
            <a:r>
              <a:rPr spc="105" dirty="0"/>
              <a:t>r</a:t>
            </a:r>
            <a:r>
              <a:rPr spc="335" dirty="0"/>
              <a:t>o</a:t>
            </a:r>
            <a:r>
              <a:rPr spc="-95" dirty="0"/>
              <a:t>j</a:t>
            </a:r>
            <a:r>
              <a:rPr spc="459" dirty="0"/>
              <a:t>e</a:t>
            </a:r>
            <a:r>
              <a:rPr spc="434" dirty="0"/>
              <a:t>c</a:t>
            </a:r>
            <a:r>
              <a:rPr spc="330" dirty="0"/>
              <a:t>t</a:t>
            </a:r>
            <a:r>
              <a:rPr spc="-220" dirty="0"/>
              <a:t> </a:t>
            </a:r>
            <a:r>
              <a:rPr spc="145" dirty="0"/>
              <a:t>O</a:t>
            </a:r>
            <a:r>
              <a:rPr spc="229" dirty="0"/>
              <a:t>v</a:t>
            </a:r>
            <a:r>
              <a:rPr spc="459" dirty="0"/>
              <a:t>e</a:t>
            </a:r>
            <a:r>
              <a:rPr spc="240" dirty="0"/>
              <a:t>r</a:t>
            </a:r>
            <a:r>
              <a:rPr spc="290" dirty="0"/>
              <a:t>v</a:t>
            </a:r>
            <a:r>
              <a:rPr spc="-95" dirty="0"/>
              <a:t>i</a:t>
            </a:r>
            <a:r>
              <a:rPr spc="415" dirty="0"/>
              <a:t>e</a:t>
            </a:r>
            <a:r>
              <a:rPr spc="520" dirty="0"/>
              <a:t>w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950625" y="1276349"/>
            <a:ext cx="971550" cy="4676775"/>
            <a:chOff x="4950625" y="1276349"/>
            <a:chExt cx="971550" cy="4676775"/>
          </a:xfrm>
        </p:grpSpPr>
        <p:sp>
          <p:nvSpPr>
            <p:cNvPr id="5" name="object 5"/>
            <p:cNvSpPr/>
            <p:nvPr/>
          </p:nvSpPr>
          <p:spPr>
            <a:xfrm>
              <a:off x="5133975" y="1276349"/>
              <a:ext cx="788670" cy="4677410"/>
            </a:xfrm>
            <a:custGeom>
              <a:avLst/>
              <a:gdLst/>
              <a:ahLst/>
              <a:cxnLst/>
              <a:rect l="l" t="t" r="r" b="b"/>
              <a:pathLst>
                <a:path w="788670" h="4677410">
                  <a:moveTo>
                    <a:pt x="19050" y="6896"/>
                  </a:moveTo>
                  <a:lnTo>
                    <a:pt x="18122" y="4648"/>
                  </a:lnTo>
                  <a:lnTo>
                    <a:pt x="14401" y="927"/>
                  </a:lnTo>
                  <a:lnTo>
                    <a:pt x="12153" y="0"/>
                  </a:ln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4667262"/>
                  </a:lnTo>
                  <a:lnTo>
                    <a:pt x="0" y="4669891"/>
                  </a:lnTo>
                  <a:lnTo>
                    <a:pt x="927" y="4672127"/>
                  </a:lnTo>
                  <a:lnTo>
                    <a:pt x="4648" y="4675848"/>
                  </a:lnTo>
                  <a:lnTo>
                    <a:pt x="6896" y="4676787"/>
                  </a:lnTo>
                  <a:lnTo>
                    <a:pt x="12153" y="4676787"/>
                  </a:lnTo>
                  <a:lnTo>
                    <a:pt x="14401" y="4675848"/>
                  </a:lnTo>
                  <a:lnTo>
                    <a:pt x="18122" y="4672127"/>
                  </a:lnTo>
                  <a:lnTo>
                    <a:pt x="19050" y="4669891"/>
                  </a:lnTo>
                  <a:lnTo>
                    <a:pt x="19050" y="6896"/>
                  </a:lnTo>
                  <a:close/>
                </a:path>
                <a:path w="788670" h="4677410">
                  <a:moveTo>
                    <a:pt x="788200" y="387896"/>
                  </a:moveTo>
                  <a:lnTo>
                    <a:pt x="787260" y="385648"/>
                  </a:lnTo>
                  <a:lnTo>
                    <a:pt x="783539" y="381927"/>
                  </a:lnTo>
                  <a:lnTo>
                    <a:pt x="781304" y="381000"/>
                  </a:lnTo>
                  <a:lnTo>
                    <a:pt x="195008" y="381000"/>
                  </a:lnTo>
                  <a:lnTo>
                    <a:pt x="192773" y="381927"/>
                  </a:lnTo>
                  <a:lnTo>
                    <a:pt x="189039" y="385648"/>
                  </a:lnTo>
                  <a:lnTo>
                    <a:pt x="188125" y="387896"/>
                  </a:lnTo>
                  <a:lnTo>
                    <a:pt x="188125" y="390525"/>
                  </a:lnTo>
                  <a:lnTo>
                    <a:pt x="188125" y="393153"/>
                  </a:lnTo>
                  <a:lnTo>
                    <a:pt x="189039" y="395401"/>
                  </a:lnTo>
                  <a:lnTo>
                    <a:pt x="192773" y="399122"/>
                  </a:lnTo>
                  <a:lnTo>
                    <a:pt x="195008" y="400050"/>
                  </a:lnTo>
                  <a:lnTo>
                    <a:pt x="781304" y="400050"/>
                  </a:lnTo>
                  <a:lnTo>
                    <a:pt x="783539" y="399122"/>
                  </a:lnTo>
                  <a:lnTo>
                    <a:pt x="787260" y="395401"/>
                  </a:lnTo>
                  <a:lnTo>
                    <a:pt x="788200" y="393153"/>
                  </a:lnTo>
                  <a:lnTo>
                    <a:pt x="788200" y="387896"/>
                  </a:lnTo>
                  <a:close/>
                </a:path>
              </a:pathLst>
            </a:custGeom>
            <a:solidFill>
              <a:srgbClr val="BFC1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55387" y="147161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29374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25"/>
                  </a:lnTo>
                  <a:lnTo>
                    <a:pt x="0" y="325755"/>
                  </a:lnTo>
                  <a:lnTo>
                    <a:pt x="0" y="329387"/>
                  </a:lnTo>
                  <a:lnTo>
                    <a:pt x="18745" y="367385"/>
                  </a:lnTo>
                  <a:lnTo>
                    <a:pt x="51612" y="381000"/>
                  </a:lnTo>
                  <a:lnTo>
                    <a:pt x="329374" y="381000"/>
                  </a:lnTo>
                  <a:lnTo>
                    <a:pt x="367372" y="362254"/>
                  </a:lnTo>
                  <a:lnTo>
                    <a:pt x="381000" y="329387"/>
                  </a:lnTo>
                  <a:lnTo>
                    <a:pt x="381000" y="51625"/>
                  </a:lnTo>
                  <a:lnTo>
                    <a:pt x="362242" y="13614"/>
                  </a:lnTo>
                  <a:lnTo>
                    <a:pt x="332968" y="355"/>
                  </a:lnTo>
                  <a:lnTo>
                    <a:pt x="329374" y="0"/>
                  </a:lnTo>
                  <a:close/>
                </a:path>
              </a:pathLst>
            </a:custGeom>
            <a:solidFill>
              <a:srgbClr val="DAD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55387" y="147161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5755"/>
                  </a:moveTo>
                  <a:lnTo>
                    <a:pt x="0" y="55245"/>
                  </a:lnTo>
                  <a:lnTo>
                    <a:pt x="0" y="51625"/>
                  </a:lnTo>
                  <a:lnTo>
                    <a:pt x="342" y="48018"/>
                  </a:lnTo>
                  <a:lnTo>
                    <a:pt x="1054" y="44462"/>
                  </a:lnTo>
                  <a:lnTo>
                    <a:pt x="1765" y="40906"/>
                  </a:lnTo>
                  <a:lnTo>
                    <a:pt x="2806" y="37452"/>
                  </a:lnTo>
                  <a:lnTo>
                    <a:pt x="4203" y="34099"/>
                  </a:lnTo>
                  <a:lnTo>
                    <a:pt x="5588" y="30759"/>
                  </a:lnTo>
                  <a:lnTo>
                    <a:pt x="7289" y="27571"/>
                  </a:lnTo>
                  <a:lnTo>
                    <a:pt x="9309" y="24549"/>
                  </a:lnTo>
                  <a:lnTo>
                    <a:pt x="11315" y="21539"/>
                  </a:lnTo>
                  <a:lnTo>
                    <a:pt x="13614" y="18745"/>
                  </a:lnTo>
                  <a:lnTo>
                    <a:pt x="16179" y="16179"/>
                  </a:lnTo>
                  <a:lnTo>
                    <a:pt x="18745" y="13614"/>
                  </a:lnTo>
                  <a:lnTo>
                    <a:pt x="21526" y="11328"/>
                  </a:lnTo>
                  <a:lnTo>
                    <a:pt x="24549" y="9309"/>
                  </a:lnTo>
                  <a:lnTo>
                    <a:pt x="27559" y="7289"/>
                  </a:lnTo>
                  <a:lnTo>
                    <a:pt x="30746" y="5588"/>
                  </a:lnTo>
                  <a:lnTo>
                    <a:pt x="34099" y="4203"/>
                  </a:lnTo>
                  <a:lnTo>
                    <a:pt x="37452" y="2819"/>
                  </a:lnTo>
                  <a:lnTo>
                    <a:pt x="40906" y="1765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74" y="0"/>
                  </a:lnTo>
                  <a:lnTo>
                    <a:pt x="332968" y="355"/>
                  </a:lnTo>
                  <a:lnTo>
                    <a:pt x="336524" y="1066"/>
                  </a:lnTo>
                  <a:lnTo>
                    <a:pt x="340080" y="1765"/>
                  </a:lnTo>
                  <a:lnTo>
                    <a:pt x="356438" y="9309"/>
                  </a:lnTo>
                  <a:lnTo>
                    <a:pt x="359460" y="11328"/>
                  </a:lnTo>
                  <a:lnTo>
                    <a:pt x="362242" y="13614"/>
                  </a:lnTo>
                  <a:lnTo>
                    <a:pt x="364807" y="16179"/>
                  </a:lnTo>
                  <a:lnTo>
                    <a:pt x="367372" y="18745"/>
                  </a:lnTo>
                  <a:lnTo>
                    <a:pt x="369671" y="21539"/>
                  </a:lnTo>
                  <a:lnTo>
                    <a:pt x="371678" y="24549"/>
                  </a:lnTo>
                  <a:lnTo>
                    <a:pt x="373697" y="27571"/>
                  </a:lnTo>
                  <a:lnTo>
                    <a:pt x="375399" y="30759"/>
                  </a:lnTo>
                  <a:lnTo>
                    <a:pt x="376783" y="34099"/>
                  </a:lnTo>
                  <a:lnTo>
                    <a:pt x="378180" y="37452"/>
                  </a:lnTo>
                  <a:lnTo>
                    <a:pt x="379222" y="40906"/>
                  </a:lnTo>
                  <a:lnTo>
                    <a:pt x="379933" y="44462"/>
                  </a:lnTo>
                  <a:lnTo>
                    <a:pt x="380644" y="48018"/>
                  </a:lnTo>
                  <a:lnTo>
                    <a:pt x="381000" y="51625"/>
                  </a:lnTo>
                  <a:lnTo>
                    <a:pt x="381000" y="55245"/>
                  </a:lnTo>
                  <a:lnTo>
                    <a:pt x="381000" y="325755"/>
                  </a:lnTo>
                  <a:lnTo>
                    <a:pt x="381000" y="329387"/>
                  </a:lnTo>
                  <a:lnTo>
                    <a:pt x="380644" y="332968"/>
                  </a:lnTo>
                  <a:lnTo>
                    <a:pt x="379933" y="336537"/>
                  </a:lnTo>
                  <a:lnTo>
                    <a:pt x="379222" y="340093"/>
                  </a:lnTo>
                  <a:lnTo>
                    <a:pt x="378180" y="343547"/>
                  </a:lnTo>
                  <a:lnTo>
                    <a:pt x="376783" y="346900"/>
                  </a:lnTo>
                  <a:lnTo>
                    <a:pt x="375399" y="350253"/>
                  </a:lnTo>
                  <a:lnTo>
                    <a:pt x="373697" y="353428"/>
                  </a:lnTo>
                  <a:lnTo>
                    <a:pt x="371678" y="356450"/>
                  </a:lnTo>
                  <a:lnTo>
                    <a:pt x="369671" y="359460"/>
                  </a:lnTo>
                  <a:lnTo>
                    <a:pt x="367372" y="362254"/>
                  </a:lnTo>
                  <a:lnTo>
                    <a:pt x="364807" y="364820"/>
                  </a:lnTo>
                  <a:lnTo>
                    <a:pt x="362242" y="367385"/>
                  </a:lnTo>
                  <a:lnTo>
                    <a:pt x="336524" y="379933"/>
                  </a:lnTo>
                  <a:lnTo>
                    <a:pt x="332968" y="380644"/>
                  </a:lnTo>
                  <a:lnTo>
                    <a:pt x="329374" y="381000"/>
                  </a:lnTo>
                  <a:lnTo>
                    <a:pt x="325755" y="381000"/>
                  </a:lnTo>
                  <a:lnTo>
                    <a:pt x="55245" y="381000"/>
                  </a:lnTo>
                  <a:lnTo>
                    <a:pt x="51612" y="381000"/>
                  </a:lnTo>
                  <a:lnTo>
                    <a:pt x="48018" y="380644"/>
                  </a:lnTo>
                  <a:lnTo>
                    <a:pt x="44462" y="379933"/>
                  </a:lnTo>
                  <a:lnTo>
                    <a:pt x="40906" y="379234"/>
                  </a:lnTo>
                  <a:lnTo>
                    <a:pt x="16179" y="364820"/>
                  </a:lnTo>
                  <a:lnTo>
                    <a:pt x="13614" y="362254"/>
                  </a:lnTo>
                  <a:lnTo>
                    <a:pt x="11315" y="359460"/>
                  </a:lnTo>
                  <a:lnTo>
                    <a:pt x="9309" y="356450"/>
                  </a:lnTo>
                  <a:lnTo>
                    <a:pt x="7289" y="353428"/>
                  </a:lnTo>
                  <a:lnTo>
                    <a:pt x="5588" y="350253"/>
                  </a:lnTo>
                  <a:lnTo>
                    <a:pt x="4203" y="346900"/>
                  </a:lnTo>
                  <a:lnTo>
                    <a:pt x="2806" y="343547"/>
                  </a:lnTo>
                  <a:lnTo>
                    <a:pt x="1765" y="340093"/>
                  </a:lnTo>
                  <a:lnTo>
                    <a:pt x="1054" y="336537"/>
                  </a:lnTo>
                  <a:lnTo>
                    <a:pt x="342" y="332968"/>
                  </a:lnTo>
                  <a:lnTo>
                    <a:pt x="0" y="329387"/>
                  </a:lnTo>
                  <a:lnTo>
                    <a:pt x="0" y="325755"/>
                  </a:lnTo>
                  <a:close/>
                </a:path>
              </a:pathLst>
            </a:custGeom>
            <a:ln w="9525">
              <a:solidFill>
                <a:srgbClr val="BFC1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079161" y="1547772"/>
            <a:ext cx="136525" cy="2565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120" dirty="0">
                <a:solidFill>
                  <a:srgbClr val="262424"/>
                </a:solidFill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73780" y="1433895"/>
            <a:ext cx="4593590" cy="1174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120" dirty="0">
                <a:solidFill>
                  <a:srgbClr val="262424"/>
                </a:solidFill>
                <a:latin typeface="Times New Roman"/>
                <a:cs typeface="Times New Roman"/>
              </a:rPr>
              <a:t>Discovery</a:t>
            </a:r>
            <a:endParaRPr sz="1650">
              <a:latin typeface="Times New Roman"/>
              <a:cs typeface="Times New Roman"/>
            </a:endParaRPr>
          </a:p>
          <a:p>
            <a:pPr marL="12700" marR="5080" indent="-635">
              <a:lnSpc>
                <a:spcPct val="139400"/>
              </a:lnSpc>
              <a:spcBef>
                <a:spcPts val="530"/>
              </a:spcBef>
            </a:pPr>
            <a:r>
              <a:rPr sz="1300" spc="114" dirty="0">
                <a:solidFill>
                  <a:srgbClr val="262424"/>
                </a:solidFill>
                <a:latin typeface="Times New Roman"/>
                <a:cs typeface="Times New Roman"/>
              </a:rPr>
              <a:t>Comprehensive</a:t>
            </a:r>
            <a:r>
              <a:rPr sz="130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90" dirty="0">
                <a:solidFill>
                  <a:srgbClr val="262424"/>
                </a:solidFill>
                <a:latin typeface="Times New Roman"/>
                <a:cs typeface="Times New Roman"/>
              </a:rPr>
              <a:t>analysis</a:t>
            </a:r>
            <a:r>
              <a:rPr sz="130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95" dirty="0">
                <a:solidFill>
                  <a:srgbClr val="262424"/>
                </a:solidFill>
                <a:latin typeface="Times New Roman"/>
                <a:cs typeface="Times New Roman"/>
              </a:rPr>
              <a:t>of</a:t>
            </a:r>
            <a:r>
              <a:rPr sz="130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25" dirty="0">
                <a:solidFill>
                  <a:srgbClr val="262424"/>
                </a:solidFill>
                <a:latin typeface="Times New Roman"/>
                <a:cs typeface="Times New Roman"/>
              </a:rPr>
              <a:t>the</a:t>
            </a:r>
            <a:r>
              <a:rPr sz="130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75" dirty="0">
                <a:solidFill>
                  <a:srgbClr val="262424"/>
                </a:solidFill>
                <a:latin typeface="Times New Roman"/>
                <a:cs typeface="Times New Roman"/>
              </a:rPr>
              <a:t>existing</a:t>
            </a:r>
            <a:r>
              <a:rPr sz="130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30" dirty="0">
                <a:solidFill>
                  <a:srgbClr val="262424"/>
                </a:solidFill>
                <a:latin typeface="Times New Roman"/>
                <a:cs typeface="Times New Roman"/>
              </a:rPr>
              <a:t>lease</a:t>
            </a:r>
            <a:r>
              <a:rPr sz="130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40" dirty="0">
                <a:solidFill>
                  <a:srgbClr val="262424"/>
                </a:solidFill>
                <a:latin typeface="Times New Roman"/>
                <a:cs typeface="Times New Roman"/>
              </a:rPr>
              <a:t>management </a:t>
            </a:r>
            <a:r>
              <a:rPr sz="1300" spc="-3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35" dirty="0">
                <a:solidFill>
                  <a:srgbClr val="262424"/>
                </a:solidFill>
                <a:latin typeface="Times New Roman"/>
                <a:cs typeface="Times New Roman"/>
              </a:rPr>
              <a:t>system </a:t>
            </a:r>
            <a:r>
              <a:rPr sz="1300" spc="145" dirty="0">
                <a:solidFill>
                  <a:srgbClr val="262424"/>
                </a:solidFill>
                <a:latin typeface="Times New Roman"/>
                <a:cs typeface="Times New Roman"/>
              </a:rPr>
              <a:t>and </a:t>
            </a:r>
            <a:r>
              <a:rPr sz="1300" spc="65" dirty="0">
                <a:solidFill>
                  <a:srgbClr val="262424"/>
                </a:solidFill>
                <a:latin typeface="Times New Roman"/>
                <a:cs typeface="Times New Roman"/>
              </a:rPr>
              <a:t>identification </a:t>
            </a:r>
            <a:r>
              <a:rPr sz="1300" spc="95" dirty="0">
                <a:solidFill>
                  <a:srgbClr val="262424"/>
                </a:solidFill>
                <a:latin typeface="Times New Roman"/>
                <a:cs typeface="Times New Roman"/>
              </a:rPr>
              <a:t>of pain points </a:t>
            </a:r>
            <a:r>
              <a:rPr sz="1300" spc="145" dirty="0">
                <a:solidFill>
                  <a:srgbClr val="262424"/>
                </a:solidFill>
                <a:latin typeface="Times New Roman"/>
                <a:cs typeface="Times New Roman"/>
              </a:rPr>
              <a:t>and </a:t>
            </a:r>
            <a:r>
              <a:rPr sz="1300" spc="100" dirty="0">
                <a:solidFill>
                  <a:srgbClr val="262424"/>
                </a:solidFill>
                <a:latin typeface="Times New Roman"/>
                <a:cs typeface="Times New Roman"/>
              </a:rPr>
              <a:t>improvement </a:t>
            </a:r>
            <a:r>
              <a:rPr sz="1300" spc="-3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90" dirty="0">
                <a:solidFill>
                  <a:srgbClr val="262424"/>
                </a:solidFill>
                <a:latin typeface="Times New Roman"/>
                <a:cs typeface="Times New Roman"/>
              </a:rPr>
              <a:t>opportunities</a:t>
            </a:r>
            <a:r>
              <a:rPr sz="1200" spc="90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50625" y="3181349"/>
            <a:ext cx="971550" cy="381000"/>
            <a:chOff x="4950625" y="3181349"/>
            <a:chExt cx="971550" cy="381000"/>
          </a:xfrm>
        </p:grpSpPr>
        <p:sp>
          <p:nvSpPr>
            <p:cNvPr id="11" name="object 11"/>
            <p:cNvSpPr/>
            <p:nvPr/>
          </p:nvSpPr>
          <p:spPr>
            <a:xfrm>
              <a:off x="5322100" y="3362324"/>
              <a:ext cx="600075" cy="19050"/>
            </a:xfrm>
            <a:custGeom>
              <a:avLst/>
              <a:gdLst/>
              <a:ahLst/>
              <a:cxnLst/>
              <a:rect l="l" t="t" r="r" b="b"/>
              <a:pathLst>
                <a:path w="600075" h="19050">
                  <a:moveTo>
                    <a:pt x="593178" y="0"/>
                  </a:moveTo>
                  <a:lnTo>
                    <a:pt x="6883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83" y="19050"/>
                  </a:lnTo>
                  <a:lnTo>
                    <a:pt x="593178" y="19050"/>
                  </a:lnTo>
                  <a:lnTo>
                    <a:pt x="595414" y="18122"/>
                  </a:lnTo>
                  <a:lnTo>
                    <a:pt x="599135" y="14401"/>
                  </a:lnTo>
                  <a:lnTo>
                    <a:pt x="600075" y="12153"/>
                  </a:lnTo>
                  <a:lnTo>
                    <a:pt x="600075" y="6896"/>
                  </a:lnTo>
                  <a:lnTo>
                    <a:pt x="599135" y="4648"/>
                  </a:lnTo>
                  <a:lnTo>
                    <a:pt x="595414" y="927"/>
                  </a:lnTo>
                  <a:lnTo>
                    <a:pt x="593178" y="0"/>
                  </a:lnTo>
                  <a:close/>
                </a:path>
              </a:pathLst>
            </a:custGeom>
            <a:solidFill>
              <a:srgbClr val="BFC1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55387" y="3186112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29374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316230"/>
                  </a:lnTo>
                  <a:lnTo>
                    <a:pt x="0" y="319862"/>
                  </a:lnTo>
                  <a:lnTo>
                    <a:pt x="18745" y="357860"/>
                  </a:lnTo>
                  <a:lnTo>
                    <a:pt x="51612" y="371475"/>
                  </a:lnTo>
                  <a:lnTo>
                    <a:pt x="329374" y="371475"/>
                  </a:lnTo>
                  <a:lnTo>
                    <a:pt x="367372" y="352729"/>
                  </a:lnTo>
                  <a:lnTo>
                    <a:pt x="381000" y="319862"/>
                  </a:lnTo>
                  <a:lnTo>
                    <a:pt x="381000" y="51612"/>
                  </a:lnTo>
                  <a:lnTo>
                    <a:pt x="362242" y="13614"/>
                  </a:lnTo>
                  <a:lnTo>
                    <a:pt x="332968" y="355"/>
                  </a:lnTo>
                  <a:lnTo>
                    <a:pt x="329374" y="0"/>
                  </a:lnTo>
                  <a:close/>
                </a:path>
              </a:pathLst>
            </a:custGeom>
            <a:solidFill>
              <a:srgbClr val="DAD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55387" y="3186112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62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42" y="48018"/>
                  </a:lnTo>
                  <a:lnTo>
                    <a:pt x="1054" y="44462"/>
                  </a:lnTo>
                  <a:lnTo>
                    <a:pt x="1765" y="40906"/>
                  </a:lnTo>
                  <a:lnTo>
                    <a:pt x="2806" y="37452"/>
                  </a:lnTo>
                  <a:lnTo>
                    <a:pt x="4203" y="34099"/>
                  </a:lnTo>
                  <a:lnTo>
                    <a:pt x="5588" y="30759"/>
                  </a:lnTo>
                  <a:lnTo>
                    <a:pt x="7289" y="27571"/>
                  </a:lnTo>
                  <a:lnTo>
                    <a:pt x="9309" y="24549"/>
                  </a:lnTo>
                  <a:lnTo>
                    <a:pt x="11315" y="21539"/>
                  </a:lnTo>
                  <a:lnTo>
                    <a:pt x="13614" y="18745"/>
                  </a:lnTo>
                  <a:lnTo>
                    <a:pt x="16179" y="16179"/>
                  </a:lnTo>
                  <a:lnTo>
                    <a:pt x="18745" y="13614"/>
                  </a:lnTo>
                  <a:lnTo>
                    <a:pt x="21526" y="11328"/>
                  </a:lnTo>
                  <a:lnTo>
                    <a:pt x="24549" y="9309"/>
                  </a:lnTo>
                  <a:lnTo>
                    <a:pt x="27559" y="7289"/>
                  </a:lnTo>
                  <a:lnTo>
                    <a:pt x="30746" y="5588"/>
                  </a:lnTo>
                  <a:lnTo>
                    <a:pt x="34099" y="4203"/>
                  </a:lnTo>
                  <a:lnTo>
                    <a:pt x="37452" y="2819"/>
                  </a:lnTo>
                  <a:lnTo>
                    <a:pt x="40906" y="1765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74" y="0"/>
                  </a:lnTo>
                  <a:lnTo>
                    <a:pt x="332968" y="355"/>
                  </a:lnTo>
                  <a:lnTo>
                    <a:pt x="336524" y="1066"/>
                  </a:lnTo>
                  <a:lnTo>
                    <a:pt x="340080" y="1765"/>
                  </a:lnTo>
                  <a:lnTo>
                    <a:pt x="343535" y="2819"/>
                  </a:lnTo>
                  <a:lnTo>
                    <a:pt x="346887" y="4203"/>
                  </a:lnTo>
                  <a:lnTo>
                    <a:pt x="350240" y="5588"/>
                  </a:lnTo>
                  <a:lnTo>
                    <a:pt x="353428" y="7289"/>
                  </a:lnTo>
                  <a:lnTo>
                    <a:pt x="356438" y="9309"/>
                  </a:lnTo>
                  <a:lnTo>
                    <a:pt x="359460" y="11328"/>
                  </a:lnTo>
                  <a:lnTo>
                    <a:pt x="371678" y="24549"/>
                  </a:lnTo>
                  <a:lnTo>
                    <a:pt x="373697" y="27571"/>
                  </a:lnTo>
                  <a:lnTo>
                    <a:pt x="375399" y="30759"/>
                  </a:lnTo>
                  <a:lnTo>
                    <a:pt x="376783" y="34099"/>
                  </a:lnTo>
                  <a:lnTo>
                    <a:pt x="378180" y="37452"/>
                  </a:lnTo>
                  <a:lnTo>
                    <a:pt x="379222" y="40906"/>
                  </a:lnTo>
                  <a:lnTo>
                    <a:pt x="379933" y="44462"/>
                  </a:lnTo>
                  <a:lnTo>
                    <a:pt x="380644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16230"/>
                  </a:lnTo>
                  <a:lnTo>
                    <a:pt x="381000" y="319862"/>
                  </a:lnTo>
                  <a:lnTo>
                    <a:pt x="380644" y="323443"/>
                  </a:lnTo>
                  <a:lnTo>
                    <a:pt x="379933" y="327012"/>
                  </a:lnTo>
                  <a:lnTo>
                    <a:pt x="379222" y="330568"/>
                  </a:lnTo>
                  <a:lnTo>
                    <a:pt x="378180" y="334022"/>
                  </a:lnTo>
                  <a:lnTo>
                    <a:pt x="376783" y="337375"/>
                  </a:lnTo>
                  <a:lnTo>
                    <a:pt x="375399" y="340728"/>
                  </a:lnTo>
                  <a:lnTo>
                    <a:pt x="373697" y="343903"/>
                  </a:lnTo>
                  <a:lnTo>
                    <a:pt x="371678" y="346913"/>
                  </a:lnTo>
                  <a:lnTo>
                    <a:pt x="369671" y="349935"/>
                  </a:lnTo>
                  <a:lnTo>
                    <a:pt x="336524" y="370408"/>
                  </a:lnTo>
                  <a:lnTo>
                    <a:pt x="332968" y="371119"/>
                  </a:lnTo>
                  <a:lnTo>
                    <a:pt x="329374" y="371475"/>
                  </a:lnTo>
                  <a:lnTo>
                    <a:pt x="325755" y="371475"/>
                  </a:lnTo>
                  <a:lnTo>
                    <a:pt x="55245" y="371475"/>
                  </a:lnTo>
                  <a:lnTo>
                    <a:pt x="51612" y="371475"/>
                  </a:lnTo>
                  <a:lnTo>
                    <a:pt x="48018" y="371119"/>
                  </a:lnTo>
                  <a:lnTo>
                    <a:pt x="44462" y="370408"/>
                  </a:lnTo>
                  <a:lnTo>
                    <a:pt x="40906" y="369709"/>
                  </a:lnTo>
                  <a:lnTo>
                    <a:pt x="16179" y="355295"/>
                  </a:lnTo>
                  <a:lnTo>
                    <a:pt x="13614" y="352729"/>
                  </a:lnTo>
                  <a:lnTo>
                    <a:pt x="11315" y="349935"/>
                  </a:lnTo>
                  <a:lnTo>
                    <a:pt x="9309" y="346913"/>
                  </a:lnTo>
                  <a:lnTo>
                    <a:pt x="7289" y="343903"/>
                  </a:lnTo>
                  <a:lnTo>
                    <a:pt x="5588" y="340728"/>
                  </a:lnTo>
                  <a:lnTo>
                    <a:pt x="4203" y="337375"/>
                  </a:lnTo>
                  <a:lnTo>
                    <a:pt x="2806" y="334022"/>
                  </a:lnTo>
                  <a:lnTo>
                    <a:pt x="1765" y="330568"/>
                  </a:lnTo>
                  <a:lnTo>
                    <a:pt x="1054" y="327012"/>
                  </a:lnTo>
                  <a:lnTo>
                    <a:pt x="342" y="323443"/>
                  </a:lnTo>
                  <a:lnTo>
                    <a:pt x="0" y="319862"/>
                  </a:lnTo>
                  <a:lnTo>
                    <a:pt x="0" y="316230"/>
                  </a:lnTo>
                  <a:close/>
                </a:path>
              </a:pathLst>
            </a:custGeom>
            <a:ln w="9525">
              <a:solidFill>
                <a:srgbClr val="BFC1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053558" y="3252747"/>
            <a:ext cx="187960" cy="2565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25" dirty="0">
                <a:solidFill>
                  <a:srgbClr val="262424"/>
                </a:solidFill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73770" y="3138870"/>
            <a:ext cx="4242435" cy="1174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130" dirty="0">
                <a:solidFill>
                  <a:srgbClr val="262424"/>
                </a:solidFill>
                <a:latin typeface="Times New Roman"/>
                <a:cs typeface="Times New Roman"/>
              </a:rPr>
              <a:t>Design</a:t>
            </a: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39400"/>
              </a:lnSpc>
              <a:spcBef>
                <a:spcPts val="530"/>
              </a:spcBef>
            </a:pPr>
            <a:r>
              <a:rPr sz="1300" spc="70" dirty="0">
                <a:solidFill>
                  <a:srgbClr val="262424"/>
                </a:solidFill>
                <a:latin typeface="Times New Roman"/>
                <a:cs typeface="Times New Roman"/>
              </a:rPr>
              <a:t>Collaborative</a:t>
            </a:r>
            <a:r>
              <a:rPr sz="130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20" dirty="0">
                <a:solidFill>
                  <a:srgbClr val="262424"/>
                </a:solidFill>
                <a:latin typeface="Times New Roman"/>
                <a:cs typeface="Times New Roman"/>
              </a:rPr>
              <a:t>design</a:t>
            </a:r>
            <a:r>
              <a:rPr sz="130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95" dirty="0">
                <a:solidFill>
                  <a:srgbClr val="262424"/>
                </a:solidFill>
                <a:latin typeface="Times New Roman"/>
                <a:cs typeface="Times New Roman"/>
              </a:rPr>
              <a:t>of</a:t>
            </a:r>
            <a:r>
              <a:rPr sz="130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25" dirty="0">
                <a:solidFill>
                  <a:srgbClr val="262424"/>
                </a:solidFill>
                <a:latin typeface="Times New Roman"/>
                <a:cs typeface="Times New Roman"/>
              </a:rPr>
              <a:t>the</a:t>
            </a:r>
            <a:r>
              <a:rPr sz="130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30" dirty="0">
                <a:solidFill>
                  <a:srgbClr val="262424"/>
                </a:solidFill>
                <a:latin typeface="Times New Roman"/>
                <a:cs typeface="Times New Roman"/>
              </a:rPr>
              <a:t>Salesforce</a:t>
            </a:r>
            <a:r>
              <a:rPr sz="1200" spc="130" dirty="0">
                <a:solidFill>
                  <a:srgbClr val="262424"/>
                </a:solidFill>
                <a:latin typeface="Times New Roman"/>
                <a:cs typeface="Times New Roman"/>
              </a:rPr>
              <a:t>-</a:t>
            </a:r>
            <a:r>
              <a:rPr sz="1300" spc="130" dirty="0">
                <a:solidFill>
                  <a:srgbClr val="262424"/>
                </a:solidFill>
                <a:latin typeface="Times New Roman"/>
                <a:cs typeface="Times New Roman"/>
              </a:rPr>
              <a:t>based</a:t>
            </a:r>
            <a:r>
              <a:rPr sz="130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75" dirty="0">
                <a:solidFill>
                  <a:srgbClr val="262424"/>
                </a:solidFill>
                <a:latin typeface="Times New Roman"/>
                <a:cs typeface="Times New Roman"/>
              </a:rPr>
              <a:t>solution</a:t>
            </a:r>
            <a:r>
              <a:rPr sz="1200" spc="75" dirty="0">
                <a:solidFill>
                  <a:srgbClr val="262424"/>
                </a:solidFill>
                <a:latin typeface="Times New Roman"/>
                <a:cs typeface="Times New Roman"/>
              </a:rPr>
              <a:t>, </a:t>
            </a:r>
            <a:r>
              <a:rPr sz="1200" spc="-28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60" dirty="0">
                <a:solidFill>
                  <a:srgbClr val="262424"/>
                </a:solidFill>
                <a:latin typeface="Times New Roman"/>
                <a:cs typeface="Times New Roman"/>
              </a:rPr>
              <a:t>aligning </a:t>
            </a:r>
            <a:r>
              <a:rPr sz="1300" spc="65" dirty="0">
                <a:solidFill>
                  <a:srgbClr val="262424"/>
                </a:solidFill>
                <a:latin typeface="Times New Roman"/>
                <a:cs typeface="Times New Roman"/>
              </a:rPr>
              <a:t>with </a:t>
            </a:r>
            <a:r>
              <a:rPr sz="1300" spc="125" dirty="0">
                <a:solidFill>
                  <a:srgbClr val="262424"/>
                </a:solidFill>
                <a:latin typeface="Times New Roman"/>
                <a:cs typeface="Times New Roman"/>
              </a:rPr>
              <a:t>the </a:t>
            </a:r>
            <a:r>
              <a:rPr sz="1300" spc="140" dirty="0">
                <a:solidFill>
                  <a:srgbClr val="262424"/>
                </a:solidFill>
                <a:latin typeface="Times New Roman"/>
                <a:cs typeface="Times New Roman"/>
              </a:rPr>
              <a:t>company</a:t>
            </a:r>
            <a:r>
              <a:rPr sz="1200" spc="140" dirty="0">
                <a:solidFill>
                  <a:srgbClr val="262424"/>
                </a:solidFill>
                <a:latin typeface="Times New Roman"/>
                <a:cs typeface="Times New Roman"/>
              </a:rPr>
              <a:t>'</a:t>
            </a:r>
            <a:r>
              <a:rPr sz="1300" spc="140" dirty="0">
                <a:solidFill>
                  <a:srgbClr val="262424"/>
                </a:solidFill>
                <a:latin typeface="Times New Roman"/>
                <a:cs typeface="Times New Roman"/>
              </a:rPr>
              <a:t>s </a:t>
            </a:r>
            <a:r>
              <a:rPr sz="1300" spc="105" dirty="0">
                <a:solidFill>
                  <a:srgbClr val="262424"/>
                </a:solidFill>
                <a:latin typeface="Times New Roman"/>
                <a:cs typeface="Times New Roman"/>
              </a:rPr>
              <a:t>unique requirements </a:t>
            </a:r>
            <a:r>
              <a:rPr sz="1300" spc="145" dirty="0">
                <a:solidFill>
                  <a:srgbClr val="262424"/>
                </a:solidFill>
                <a:latin typeface="Times New Roman"/>
                <a:cs typeface="Times New Roman"/>
              </a:rPr>
              <a:t>and </a:t>
            </a:r>
            <a:r>
              <a:rPr sz="1300" spc="-3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85" dirty="0">
                <a:solidFill>
                  <a:srgbClr val="262424"/>
                </a:solidFill>
                <a:latin typeface="Times New Roman"/>
                <a:cs typeface="Times New Roman"/>
              </a:rPr>
              <a:t>industry</a:t>
            </a:r>
            <a:r>
              <a:rPr sz="130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45" dirty="0">
                <a:solidFill>
                  <a:srgbClr val="262424"/>
                </a:solidFill>
                <a:latin typeface="Times New Roman"/>
                <a:cs typeface="Times New Roman"/>
              </a:rPr>
              <a:t>best</a:t>
            </a:r>
            <a:r>
              <a:rPr sz="130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10" dirty="0">
                <a:solidFill>
                  <a:srgbClr val="262424"/>
                </a:solidFill>
                <a:latin typeface="Times New Roman"/>
                <a:cs typeface="Times New Roman"/>
              </a:rPr>
              <a:t>practices</a:t>
            </a:r>
            <a:r>
              <a:rPr sz="1200" spc="110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950625" y="4886325"/>
            <a:ext cx="971550" cy="381000"/>
            <a:chOff x="4950625" y="4886325"/>
            <a:chExt cx="971550" cy="381000"/>
          </a:xfrm>
        </p:grpSpPr>
        <p:sp>
          <p:nvSpPr>
            <p:cNvPr id="17" name="object 17"/>
            <p:cNvSpPr/>
            <p:nvPr/>
          </p:nvSpPr>
          <p:spPr>
            <a:xfrm>
              <a:off x="5322100" y="5067300"/>
              <a:ext cx="600075" cy="19050"/>
            </a:xfrm>
            <a:custGeom>
              <a:avLst/>
              <a:gdLst/>
              <a:ahLst/>
              <a:cxnLst/>
              <a:rect l="l" t="t" r="r" b="b"/>
              <a:pathLst>
                <a:path w="600075" h="19050">
                  <a:moveTo>
                    <a:pt x="593178" y="0"/>
                  </a:moveTo>
                  <a:lnTo>
                    <a:pt x="6883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83" y="19050"/>
                  </a:lnTo>
                  <a:lnTo>
                    <a:pt x="593178" y="19050"/>
                  </a:lnTo>
                  <a:lnTo>
                    <a:pt x="595414" y="18122"/>
                  </a:lnTo>
                  <a:lnTo>
                    <a:pt x="599135" y="14401"/>
                  </a:lnTo>
                  <a:lnTo>
                    <a:pt x="600075" y="12153"/>
                  </a:lnTo>
                  <a:lnTo>
                    <a:pt x="600075" y="6896"/>
                  </a:lnTo>
                  <a:lnTo>
                    <a:pt x="599135" y="4648"/>
                  </a:lnTo>
                  <a:lnTo>
                    <a:pt x="595414" y="927"/>
                  </a:lnTo>
                  <a:lnTo>
                    <a:pt x="593178" y="0"/>
                  </a:lnTo>
                  <a:close/>
                </a:path>
              </a:pathLst>
            </a:custGeom>
            <a:solidFill>
              <a:srgbClr val="BFC1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55387" y="489108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29374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316231"/>
                  </a:lnTo>
                  <a:lnTo>
                    <a:pt x="0" y="319857"/>
                  </a:lnTo>
                  <a:lnTo>
                    <a:pt x="18745" y="357858"/>
                  </a:lnTo>
                  <a:lnTo>
                    <a:pt x="51612" y="371476"/>
                  </a:lnTo>
                  <a:lnTo>
                    <a:pt x="329374" y="371476"/>
                  </a:lnTo>
                  <a:lnTo>
                    <a:pt x="367372" y="352728"/>
                  </a:lnTo>
                  <a:lnTo>
                    <a:pt x="381000" y="319857"/>
                  </a:lnTo>
                  <a:lnTo>
                    <a:pt x="381000" y="51612"/>
                  </a:lnTo>
                  <a:lnTo>
                    <a:pt x="362242" y="13614"/>
                  </a:lnTo>
                  <a:lnTo>
                    <a:pt x="332968" y="355"/>
                  </a:lnTo>
                  <a:lnTo>
                    <a:pt x="329374" y="0"/>
                  </a:lnTo>
                  <a:close/>
                </a:path>
              </a:pathLst>
            </a:custGeom>
            <a:solidFill>
              <a:srgbClr val="DAD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55387" y="489108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6231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42" y="48018"/>
                  </a:lnTo>
                  <a:lnTo>
                    <a:pt x="1054" y="44462"/>
                  </a:lnTo>
                  <a:lnTo>
                    <a:pt x="1765" y="40906"/>
                  </a:lnTo>
                  <a:lnTo>
                    <a:pt x="2806" y="37452"/>
                  </a:lnTo>
                  <a:lnTo>
                    <a:pt x="4203" y="34099"/>
                  </a:lnTo>
                  <a:lnTo>
                    <a:pt x="5588" y="30759"/>
                  </a:lnTo>
                  <a:lnTo>
                    <a:pt x="7289" y="27571"/>
                  </a:lnTo>
                  <a:lnTo>
                    <a:pt x="9309" y="24549"/>
                  </a:lnTo>
                  <a:lnTo>
                    <a:pt x="11315" y="21539"/>
                  </a:lnTo>
                  <a:lnTo>
                    <a:pt x="13614" y="18745"/>
                  </a:lnTo>
                  <a:lnTo>
                    <a:pt x="16179" y="16179"/>
                  </a:lnTo>
                  <a:lnTo>
                    <a:pt x="18745" y="13614"/>
                  </a:lnTo>
                  <a:lnTo>
                    <a:pt x="21526" y="11328"/>
                  </a:lnTo>
                  <a:lnTo>
                    <a:pt x="24549" y="9309"/>
                  </a:lnTo>
                  <a:lnTo>
                    <a:pt x="27559" y="7289"/>
                  </a:lnTo>
                  <a:lnTo>
                    <a:pt x="30746" y="5588"/>
                  </a:lnTo>
                  <a:lnTo>
                    <a:pt x="34099" y="4203"/>
                  </a:lnTo>
                  <a:lnTo>
                    <a:pt x="37452" y="2819"/>
                  </a:lnTo>
                  <a:lnTo>
                    <a:pt x="40906" y="1765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74" y="0"/>
                  </a:lnTo>
                  <a:lnTo>
                    <a:pt x="332968" y="355"/>
                  </a:lnTo>
                  <a:lnTo>
                    <a:pt x="336524" y="1066"/>
                  </a:lnTo>
                  <a:lnTo>
                    <a:pt x="340080" y="1765"/>
                  </a:lnTo>
                  <a:lnTo>
                    <a:pt x="356438" y="9309"/>
                  </a:lnTo>
                  <a:lnTo>
                    <a:pt x="359460" y="11328"/>
                  </a:lnTo>
                  <a:lnTo>
                    <a:pt x="362242" y="13614"/>
                  </a:lnTo>
                  <a:lnTo>
                    <a:pt x="364807" y="16179"/>
                  </a:lnTo>
                  <a:lnTo>
                    <a:pt x="367372" y="18745"/>
                  </a:lnTo>
                  <a:lnTo>
                    <a:pt x="369671" y="21539"/>
                  </a:lnTo>
                  <a:lnTo>
                    <a:pt x="371678" y="24549"/>
                  </a:lnTo>
                  <a:lnTo>
                    <a:pt x="373697" y="27571"/>
                  </a:lnTo>
                  <a:lnTo>
                    <a:pt x="375399" y="30759"/>
                  </a:lnTo>
                  <a:lnTo>
                    <a:pt x="376783" y="34099"/>
                  </a:lnTo>
                  <a:lnTo>
                    <a:pt x="378180" y="37452"/>
                  </a:lnTo>
                  <a:lnTo>
                    <a:pt x="379222" y="40906"/>
                  </a:lnTo>
                  <a:lnTo>
                    <a:pt x="379933" y="44462"/>
                  </a:lnTo>
                  <a:lnTo>
                    <a:pt x="380644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16231"/>
                  </a:lnTo>
                  <a:lnTo>
                    <a:pt x="381000" y="319857"/>
                  </a:lnTo>
                  <a:lnTo>
                    <a:pt x="380644" y="323448"/>
                  </a:lnTo>
                  <a:lnTo>
                    <a:pt x="379933" y="327005"/>
                  </a:lnTo>
                  <a:lnTo>
                    <a:pt x="379222" y="330563"/>
                  </a:lnTo>
                  <a:lnTo>
                    <a:pt x="378180" y="334021"/>
                  </a:lnTo>
                  <a:lnTo>
                    <a:pt x="376783" y="337369"/>
                  </a:lnTo>
                  <a:lnTo>
                    <a:pt x="375399" y="340723"/>
                  </a:lnTo>
                  <a:lnTo>
                    <a:pt x="373697" y="343908"/>
                  </a:lnTo>
                  <a:lnTo>
                    <a:pt x="371678" y="346919"/>
                  </a:lnTo>
                  <a:lnTo>
                    <a:pt x="369671" y="349935"/>
                  </a:lnTo>
                  <a:lnTo>
                    <a:pt x="356438" y="362164"/>
                  </a:lnTo>
                  <a:lnTo>
                    <a:pt x="353428" y="364178"/>
                  </a:lnTo>
                  <a:lnTo>
                    <a:pt x="350240" y="365880"/>
                  </a:lnTo>
                  <a:lnTo>
                    <a:pt x="346887" y="367268"/>
                  </a:lnTo>
                  <a:lnTo>
                    <a:pt x="343535" y="368658"/>
                  </a:lnTo>
                  <a:lnTo>
                    <a:pt x="340080" y="369704"/>
                  </a:lnTo>
                  <a:lnTo>
                    <a:pt x="336524" y="370414"/>
                  </a:lnTo>
                  <a:lnTo>
                    <a:pt x="332968" y="371119"/>
                  </a:lnTo>
                  <a:lnTo>
                    <a:pt x="329374" y="371476"/>
                  </a:lnTo>
                  <a:lnTo>
                    <a:pt x="325755" y="371476"/>
                  </a:lnTo>
                  <a:lnTo>
                    <a:pt x="55245" y="371476"/>
                  </a:lnTo>
                  <a:lnTo>
                    <a:pt x="51612" y="371476"/>
                  </a:lnTo>
                  <a:lnTo>
                    <a:pt x="48018" y="371119"/>
                  </a:lnTo>
                  <a:lnTo>
                    <a:pt x="44462" y="370414"/>
                  </a:lnTo>
                  <a:lnTo>
                    <a:pt x="40906" y="369704"/>
                  </a:lnTo>
                  <a:lnTo>
                    <a:pt x="37452" y="368658"/>
                  </a:lnTo>
                  <a:lnTo>
                    <a:pt x="34099" y="367268"/>
                  </a:lnTo>
                  <a:lnTo>
                    <a:pt x="30746" y="365880"/>
                  </a:lnTo>
                  <a:lnTo>
                    <a:pt x="27559" y="364178"/>
                  </a:lnTo>
                  <a:lnTo>
                    <a:pt x="24549" y="362164"/>
                  </a:lnTo>
                  <a:lnTo>
                    <a:pt x="21526" y="360150"/>
                  </a:lnTo>
                  <a:lnTo>
                    <a:pt x="9309" y="346919"/>
                  </a:lnTo>
                  <a:lnTo>
                    <a:pt x="7289" y="343908"/>
                  </a:lnTo>
                  <a:lnTo>
                    <a:pt x="5588" y="340723"/>
                  </a:lnTo>
                  <a:lnTo>
                    <a:pt x="4203" y="337369"/>
                  </a:lnTo>
                  <a:lnTo>
                    <a:pt x="2806" y="334021"/>
                  </a:lnTo>
                  <a:lnTo>
                    <a:pt x="1765" y="330563"/>
                  </a:lnTo>
                  <a:lnTo>
                    <a:pt x="1054" y="327005"/>
                  </a:lnTo>
                  <a:lnTo>
                    <a:pt x="342" y="323448"/>
                  </a:lnTo>
                  <a:lnTo>
                    <a:pt x="0" y="319857"/>
                  </a:lnTo>
                  <a:lnTo>
                    <a:pt x="0" y="316231"/>
                  </a:lnTo>
                  <a:close/>
                </a:path>
              </a:pathLst>
            </a:custGeom>
            <a:ln w="9525">
              <a:solidFill>
                <a:srgbClr val="BFC1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051628" y="4967248"/>
            <a:ext cx="191770" cy="2565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55" dirty="0">
                <a:solidFill>
                  <a:srgbClr val="262424"/>
                </a:solidFill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73780" y="4853371"/>
            <a:ext cx="4618990" cy="889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120" dirty="0">
                <a:solidFill>
                  <a:srgbClr val="262424"/>
                </a:solidFill>
                <a:latin typeface="Times New Roman"/>
                <a:cs typeface="Times New Roman"/>
              </a:rPr>
              <a:t>Implementation</a:t>
            </a: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34600"/>
              </a:lnSpc>
              <a:spcBef>
                <a:spcPts val="605"/>
              </a:spcBef>
            </a:pPr>
            <a:r>
              <a:rPr sz="1300" spc="135" dirty="0">
                <a:solidFill>
                  <a:srgbClr val="262424"/>
                </a:solidFill>
                <a:latin typeface="Times New Roman"/>
                <a:cs typeface="Times New Roman"/>
              </a:rPr>
              <a:t>Seamless</a:t>
            </a:r>
            <a:r>
              <a:rPr sz="130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75" dirty="0">
                <a:solidFill>
                  <a:srgbClr val="262424"/>
                </a:solidFill>
                <a:latin typeface="Times New Roman"/>
                <a:cs typeface="Times New Roman"/>
              </a:rPr>
              <a:t>integration</a:t>
            </a:r>
            <a:r>
              <a:rPr sz="1300" spc="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95" dirty="0">
                <a:solidFill>
                  <a:srgbClr val="262424"/>
                </a:solidFill>
                <a:latin typeface="Times New Roman"/>
                <a:cs typeface="Times New Roman"/>
              </a:rPr>
              <a:t>of</a:t>
            </a:r>
            <a:r>
              <a:rPr sz="130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25" dirty="0">
                <a:solidFill>
                  <a:srgbClr val="262424"/>
                </a:solidFill>
                <a:latin typeface="Times New Roman"/>
                <a:cs typeface="Times New Roman"/>
              </a:rPr>
              <a:t>the</a:t>
            </a:r>
            <a:r>
              <a:rPr sz="1300" spc="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05" dirty="0">
                <a:solidFill>
                  <a:srgbClr val="262424"/>
                </a:solidFill>
                <a:latin typeface="Times New Roman"/>
                <a:cs typeface="Times New Roman"/>
              </a:rPr>
              <a:t>Salesforce</a:t>
            </a:r>
            <a:r>
              <a:rPr sz="130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75" dirty="0">
                <a:solidFill>
                  <a:srgbClr val="262424"/>
                </a:solidFill>
                <a:latin typeface="Times New Roman"/>
                <a:cs typeface="Times New Roman"/>
              </a:rPr>
              <a:t>platform</a:t>
            </a:r>
            <a:r>
              <a:rPr sz="1200" spc="75" dirty="0">
                <a:solidFill>
                  <a:srgbClr val="262424"/>
                </a:solidFill>
                <a:latin typeface="Times New Roman"/>
                <a:cs typeface="Times New Roman"/>
              </a:rPr>
              <a:t>,</a:t>
            </a:r>
            <a:r>
              <a:rPr sz="1200" spc="3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10" dirty="0">
                <a:solidFill>
                  <a:srgbClr val="262424"/>
                </a:solidFill>
                <a:latin typeface="Times New Roman"/>
                <a:cs typeface="Times New Roman"/>
              </a:rPr>
              <a:t>ensuring</a:t>
            </a:r>
            <a:r>
              <a:rPr sz="130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80" dirty="0">
                <a:solidFill>
                  <a:srgbClr val="262424"/>
                </a:solidFill>
                <a:latin typeface="Times New Roman"/>
                <a:cs typeface="Times New Roman"/>
              </a:rPr>
              <a:t>a </a:t>
            </a:r>
            <a:r>
              <a:rPr sz="1300" spc="-3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25" dirty="0">
                <a:solidFill>
                  <a:srgbClr val="262424"/>
                </a:solidFill>
                <a:latin typeface="Times New Roman"/>
                <a:cs typeface="Times New Roman"/>
              </a:rPr>
              <a:t>smooth</a:t>
            </a:r>
            <a:r>
              <a:rPr sz="130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70" dirty="0">
                <a:solidFill>
                  <a:srgbClr val="262424"/>
                </a:solidFill>
                <a:latin typeface="Times New Roman"/>
                <a:cs typeface="Times New Roman"/>
              </a:rPr>
              <a:t>transition</a:t>
            </a:r>
            <a:r>
              <a:rPr sz="130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45" dirty="0">
                <a:solidFill>
                  <a:srgbClr val="262424"/>
                </a:solidFill>
                <a:latin typeface="Times New Roman"/>
                <a:cs typeface="Times New Roman"/>
              </a:rPr>
              <a:t>and</a:t>
            </a:r>
            <a:r>
              <a:rPr sz="130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35" dirty="0">
                <a:solidFill>
                  <a:srgbClr val="262424"/>
                </a:solidFill>
                <a:latin typeface="Times New Roman"/>
                <a:cs typeface="Times New Roman"/>
              </a:rPr>
              <a:t>user</a:t>
            </a:r>
            <a:r>
              <a:rPr sz="130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95" dirty="0">
                <a:solidFill>
                  <a:srgbClr val="262424"/>
                </a:solidFill>
                <a:latin typeface="Times New Roman"/>
                <a:cs typeface="Times New Roman"/>
              </a:rPr>
              <a:t>adoption</a:t>
            </a:r>
            <a:r>
              <a:rPr sz="1200" spc="95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1885388"/>
            <a:ext cx="4046854" cy="525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0" dirty="0"/>
              <a:t>B</a:t>
            </a:r>
            <a:r>
              <a:rPr spc="370" dirty="0"/>
              <a:t>u</a:t>
            </a:r>
            <a:r>
              <a:rPr spc="520" dirty="0"/>
              <a:t>s</a:t>
            </a:r>
            <a:r>
              <a:rPr spc="-95" dirty="0"/>
              <a:t>i</a:t>
            </a:r>
            <a:r>
              <a:rPr spc="370" dirty="0"/>
              <a:t>n</a:t>
            </a:r>
            <a:r>
              <a:rPr spc="459" dirty="0"/>
              <a:t>e</a:t>
            </a:r>
            <a:r>
              <a:rPr spc="520" dirty="0"/>
              <a:t>s</a:t>
            </a:r>
            <a:r>
              <a:rPr spc="625" dirty="0"/>
              <a:t>s</a:t>
            </a:r>
            <a:r>
              <a:rPr spc="-220" dirty="0"/>
              <a:t> </a:t>
            </a:r>
            <a:r>
              <a:rPr spc="145" dirty="0"/>
              <a:t>O</a:t>
            </a:r>
            <a:r>
              <a:rPr spc="395" dirty="0"/>
              <a:t>b</a:t>
            </a:r>
            <a:r>
              <a:rPr spc="-95" dirty="0"/>
              <a:t>j</a:t>
            </a:r>
            <a:r>
              <a:rPr spc="459" dirty="0"/>
              <a:t>e</a:t>
            </a:r>
            <a:r>
              <a:rPr spc="434" dirty="0"/>
              <a:t>c</a:t>
            </a:r>
            <a:r>
              <a:rPr spc="225" dirty="0"/>
              <a:t>t</a:t>
            </a:r>
            <a:r>
              <a:rPr spc="-95" dirty="0"/>
              <a:t>i</a:t>
            </a:r>
            <a:r>
              <a:rPr spc="229" dirty="0"/>
              <a:t>v</a:t>
            </a:r>
            <a:r>
              <a:rPr spc="459" dirty="0"/>
              <a:t>e</a:t>
            </a:r>
            <a:r>
              <a:rPr spc="62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7376" y="2845269"/>
            <a:ext cx="173799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135" dirty="0">
                <a:latin typeface="Times New Roman"/>
                <a:cs typeface="Times New Roman"/>
              </a:rPr>
              <a:t>I</a:t>
            </a:r>
            <a:r>
              <a:rPr sz="1650" spc="200" dirty="0">
                <a:latin typeface="Times New Roman"/>
                <a:cs typeface="Times New Roman"/>
              </a:rPr>
              <a:t>m</a:t>
            </a:r>
            <a:r>
              <a:rPr sz="1650" spc="180" dirty="0">
                <a:latin typeface="Times New Roman"/>
                <a:cs typeface="Times New Roman"/>
              </a:rPr>
              <a:t>p</a:t>
            </a:r>
            <a:r>
              <a:rPr sz="1650" spc="40" dirty="0">
                <a:latin typeface="Times New Roman"/>
                <a:cs typeface="Times New Roman"/>
              </a:rPr>
              <a:t>r</a:t>
            </a:r>
            <a:r>
              <a:rPr sz="1650" spc="120" dirty="0">
                <a:latin typeface="Times New Roman"/>
                <a:cs typeface="Times New Roman"/>
              </a:rPr>
              <a:t>o</a:t>
            </a:r>
            <a:r>
              <a:rPr sz="1650" spc="100" dirty="0">
                <a:latin typeface="Times New Roman"/>
                <a:cs typeface="Times New Roman"/>
              </a:rPr>
              <a:t>v</a:t>
            </a:r>
            <a:r>
              <a:rPr sz="1650" spc="270" dirty="0">
                <a:latin typeface="Times New Roman"/>
                <a:cs typeface="Times New Roman"/>
              </a:rPr>
              <a:t>e</a:t>
            </a:r>
            <a:r>
              <a:rPr sz="1650" spc="-114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Times New Roman"/>
                <a:cs typeface="Times New Roman"/>
              </a:rPr>
              <a:t>V</a:t>
            </a:r>
            <a:r>
              <a:rPr sz="1650" spc="-60" dirty="0">
                <a:latin typeface="Times New Roman"/>
                <a:cs typeface="Times New Roman"/>
              </a:rPr>
              <a:t>i</a:t>
            </a:r>
            <a:r>
              <a:rPr sz="1650" spc="245" dirty="0">
                <a:latin typeface="Times New Roman"/>
                <a:cs typeface="Times New Roman"/>
              </a:rPr>
              <a:t>s</a:t>
            </a:r>
            <a:r>
              <a:rPr sz="1650" spc="-60" dirty="0">
                <a:latin typeface="Times New Roman"/>
                <a:cs typeface="Times New Roman"/>
              </a:rPr>
              <a:t>i</a:t>
            </a:r>
            <a:r>
              <a:rPr sz="1650" spc="180" dirty="0">
                <a:latin typeface="Times New Roman"/>
                <a:cs typeface="Times New Roman"/>
              </a:rPr>
              <a:t>b</a:t>
            </a:r>
            <a:r>
              <a:rPr sz="1650" spc="-60" dirty="0">
                <a:latin typeface="Times New Roman"/>
                <a:cs typeface="Times New Roman"/>
              </a:rPr>
              <a:t>ili</a:t>
            </a:r>
            <a:r>
              <a:rPr sz="1650" spc="140" dirty="0">
                <a:latin typeface="Times New Roman"/>
                <a:cs typeface="Times New Roman"/>
              </a:rPr>
              <a:t>t</a:t>
            </a:r>
            <a:r>
              <a:rPr sz="1650" spc="190" dirty="0">
                <a:latin typeface="Times New Roman"/>
                <a:cs typeface="Times New Roman"/>
              </a:rPr>
              <a:t>y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7370" y="3230744"/>
            <a:ext cx="3157855" cy="1120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37800"/>
              </a:lnSpc>
              <a:spcBef>
                <a:spcPts val="120"/>
              </a:spcBef>
            </a:pPr>
            <a:r>
              <a:rPr sz="1300" spc="85" dirty="0">
                <a:solidFill>
                  <a:srgbClr val="262424"/>
                </a:solidFill>
                <a:latin typeface="Times New Roman"/>
                <a:cs typeface="Times New Roman"/>
              </a:rPr>
              <a:t>Provide </a:t>
            </a:r>
            <a:r>
              <a:rPr sz="1300" spc="180" dirty="0">
                <a:solidFill>
                  <a:srgbClr val="262424"/>
                </a:solidFill>
                <a:latin typeface="Times New Roman"/>
                <a:cs typeface="Times New Roman"/>
              </a:rPr>
              <a:t>a </a:t>
            </a:r>
            <a:r>
              <a:rPr sz="1300" spc="95" dirty="0">
                <a:solidFill>
                  <a:srgbClr val="262424"/>
                </a:solidFill>
                <a:latin typeface="Times New Roman"/>
                <a:cs typeface="Times New Roman"/>
              </a:rPr>
              <a:t>centralized </a:t>
            </a:r>
            <a:r>
              <a:rPr sz="1300" spc="75" dirty="0">
                <a:solidFill>
                  <a:srgbClr val="262424"/>
                </a:solidFill>
                <a:latin typeface="Times New Roman"/>
                <a:cs typeface="Times New Roman"/>
              </a:rPr>
              <a:t>platform </a:t>
            </a:r>
            <a:r>
              <a:rPr sz="1300" spc="95" dirty="0">
                <a:solidFill>
                  <a:srgbClr val="262424"/>
                </a:solidFill>
                <a:latin typeface="Times New Roman"/>
                <a:cs typeface="Times New Roman"/>
              </a:rPr>
              <a:t>to </a:t>
            </a:r>
            <a:r>
              <a:rPr sz="1300" spc="100" dirty="0">
                <a:solidFill>
                  <a:srgbClr val="262424"/>
                </a:solidFill>
                <a:latin typeface="Times New Roman"/>
                <a:cs typeface="Times New Roman"/>
              </a:rPr>
              <a:t>track </a:t>
            </a:r>
            <a:r>
              <a:rPr sz="1300" spc="10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45" dirty="0">
                <a:solidFill>
                  <a:srgbClr val="262424"/>
                </a:solidFill>
                <a:latin typeface="Times New Roman"/>
                <a:cs typeface="Times New Roman"/>
              </a:rPr>
              <a:t>and </a:t>
            </a:r>
            <a:r>
              <a:rPr sz="1300" spc="150" dirty="0">
                <a:solidFill>
                  <a:srgbClr val="262424"/>
                </a:solidFill>
                <a:latin typeface="Times New Roman"/>
                <a:cs typeface="Times New Roman"/>
              </a:rPr>
              <a:t>manage </a:t>
            </a:r>
            <a:r>
              <a:rPr sz="1300" spc="15" dirty="0">
                <a:solidFill>
                  <a:srgbClr val="262424"/>
                </a:solidFill>
                <a:latin typeface="Times New Roman"/>
                <a:cs typeface="Times New Roman"/>
              </a:rPr>
              <a:t>all </a:t>
            </a:r>
            <a:r>
              <a:rPr sz="1300" spc="125" dirty="0">
                <a:solidFill>
                  <a:srgbClr val="262424"/>
                </a:solidFill>
                <a:latin typeface="Times New Roman"/>
                <a:cs typeface="Times New Roman"/>
              </a:rPr>
              <a:t>lease</a:t>
            </a:r>
            <a:r>
              <a:rPr sz="700" spc="125" dirty="0">
                <a:solidFill>
                  <a:srgbClr val="262424"/>
                </a:solidFill>
                <a:latin typeface="Times New Roman"/>
                <a:cs typeface="Times New Roman"/>
              </a:rPr>
              <a:t>-</a:t>
            </a:r>
            <a:r>
              <a:rPr sz="1300" spc="125" dirty="0">
                <a:solidFill>
                  <a:srgbClr val="262424"/>
                </a:solidFill>
                <a:latin typeface="Times New Roman"/>
                <a:cs typeface="Times New Roman"/>
              </a:rPr>
              <a:t>related </a:t>
            </a:r>
            <a:r>
              <a:rPr sz="1300" spc="13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80" dirty="0">
                <a:solidFill>
                  <a:srgbClr val="262424"/>
                </a:solidFill>
                <a:latin typeface="Times New Roman"/>
                <a:cs typeface="Times New Roman"/>
              </a:rPr>
              <a:t>information</a:t>
            </a:r>
            <a:r>
              <a:rPr sz="700" spc="80" dirty="0">
                <a:solidFill>
                  <a:srgbClr val="262424"/>
                </a:solidFill>
                <a:latin typeface="Times New Roman"/>
                <a:cs typeface="Times New Roman"/>
              </a:rPr>
              <a:t>,</a:t>
            </a:r>
            <a:r>
              <a:rPr sz="700" spc="114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20" dirty="0">
                <a:solidFill>
                  <a:srgbClr val="262424"/>
                </a:solidFill>
                <a:latin typeface="Times New Roman"/>
                <a:cs typeface="Times New Roman"/>
              </a:rPr>
              <a:t>enhancing</a:t>
            </a:r>
            <a:r>
              <a:rPr sz="1300" spc="-3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14" dirty="0">
                <a:solidFill>
                  <a:srgbClr val="262424"/>
                </a:solidFill>
                <a:latin typeface="Times New Roman"/>
                <a:cs typeface="Times New Roman"/>
              </a:rPr>
              <a:t>decision</a:t>
            </a:r>
            <a:r>
              <a:rPr sz="700" spc="114" dirty="0">
                <a:solidFill>
                  <a:srgbClr val="262424"/>
                </a:solidFill>
                <a:latin typeface="Times New Roman"/>
                <a:cs typeface="Times New Roman"/>
              </a:rPr>
              <a:t>-</a:t>
            </a:r>
            <a:r>
              <a:rPr sz="1300" spc="114" dirty="0">
                <a:solidFill>
                  <a:srgbClr val="262424"/>
                </a:solidFill>
                <a:latin typeface="Times New Roman"/>
                <a:cs typeface="Times New Roman"/>
              </a:rPr>
              <a:t>making </a:t>
            </a:r>
            <a:r>
              <a:rPr sz="1300" spc="-3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85" dirty="0">
                <a:solidFill>
                  <a:srgbClr val="262424"/>
                </a:solidFill>
                <a:latin typeface="Times New Roman"/>
                <a:cs typeface="Times New Roman"/>
              </a:rPr>
              <a:t>capabilities</a:t>
            </a:r>
            <a:r>
              <a:rPr sz="700" spc="85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45851" y="2845269"/>
            <a:ext cx="221424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130" dirty="0">
                <a:latin typeface="Times New Roman"/>
                <a:cs typeface="Times New Roman"/>
              </a:rPr>
              <a:t>S</a:t>
            </a:r>
            <a:r>
              <a:rPr sz="1650" spc="100" dirty="0">
                <a:latin typeface="Times New Roman"/>
                <a:cs typeface="Times New Roman"/>
              </a:rPr>
              <a:t>t</a:t>
            </a:r>
            <a:r>
              <a:rPr sz="1650" spc="40" dirty="0">
                <a:latin typeface="Times New Roman"/>
                <a:cs typeface="Times New Roman"/>
              </a:rPr>
              <a:t>r</a:t>
            </a:r>
            <a:r>
              <a:rPr sz="1650" spc="235" dirty="0">
                <a:latin typeface="Times New Roman"/>
                <a:cs typeface="Times New Roman"/>
              </a:rPr>
              <a:t>e</a:t>
            </a:r>
            <a:r>
              <a:rPr sz="1650" spc="190" dirty="0">
                <a:latin typeface="Times New Roman"/>
                <a:cs typeface="Times New Roman"/>
              </a:rPr>
              <a:t>a</a:t>
            </a:r>
            <a:r>
              <a:rPr sz="1650" spc="200" dirty="0">
                <a:latin typeface="Times New Roman"/>
                <a:cs typeface="Times New Roman"/>
              </a:rPr>
              <a:t>m</a:t>
            </a:r>
            <a:r>
              <a:rPr sz="1650" spc="-60" dirty="0">
                <a:latin typeface="Times New Roman"/>
                <a:cs typeface="Times New Roman"/>
              </a:rPr>
              <a:t>li</a:t>
            </a:r>
            <a:r>
              <a:rPr sz="1650" spc="170" dirty="0">
                <a:latin typeface="Times New Roman"/>
                <a:cs typeface="Times New Roman"/>
              </a:rPr>
              <a:t>n</a:t>
            </a:r>
            <a:r>
              <a:rPr sz="1650" spc="270" dirty="0">
                <a:latin typeface="Times New Roman"/>
                <a:cs typeface="Times New Roman"/>
              </a:rPr>
              <a:t>e</a:t>
            </a:r>
            <a:r>
              <a:rPr sz="1650" spc="-114" dirty="0">
                <a:latin typeface="Times New Roman"/>
                <a:cs typeface="Times New Roman"/>
              </a:rPr>
              <a:t> </a:t>
            </a:r>
            <a:r>
              <a:rPr sz="1650" spc="55" dirty="0">
                <a:latin typeface="Times New Roman"/>
                <a:cs typeface="Times New Roman"/>
              </a:rPr>
              <a:t>W</a:t>
            </a:r>
            <a:r>
              <a:rPr sz="1650" spc="150" dirty="0">
                <a:latin typeface="Times New Roman"/>
                <a:cs typeface="Times New Roman"/>
              </a:rPr>
              <a:t>o</a:t>
            </a:r>
            <a:r>
              <a:rPr sz="1650" spc="110" dirty="0">
                <a:latin typeface="Times New Roman"/>
                <a:cs typeface="Times New Roman"/>
              </a:rPr>
              <a:t>r</a:t>
            </a:r>
            <a:r>
              <a:rPr sz="1650" spc="95" dirty="0">
                <a:latin typeface="Times New Roman"/>
                <a:cs typeface="Times New Roman"/>
              </a:rPr>
              <a:t>k</a:t>
            </a:r>
            <a:r>
              <a:rPr sz="1650" spc="65" dirty="0">
                <a:latin typeface="Times New Roman"/>
                <a:cs typeface="Times New Roman"/>
              </a:rPr>
              <a:t>f</a:t>
            </a:r>
            <a:r>
              <a:rPr sz="1650" spc="-60" dirty="0">
                <a:latin typeface="Times New Roman"/>
                <a:cs typeface="Times New Roman"/>
              </a:rPr>
              <a:t>l</a:t>
            </a:r>
            <a:r>
              <a:rPr sz="1650" spc="130" dirty="0">
                <a:latin typeface="Times New Roman"/>
                <a:cs typeface="Times New Roman"/>
              </a:rPr>
              <a:t>o</a:t>
            </a:r>
            <a:r>
              <a:rPr sz="1650" spc="185" dirty="0">
                <a:latin typeface="Times New Roman"/>
                <a:cs typeface="Times New Roman"/>
              </a:rPr>
              <a:t>w</a:t>
            </a:r>
            <a:r>
              <a:rPr sz="1650" spc="300" dirty="0">
                <a:latin typeface="Times New Roman"/>
                <a:cs typeface="Times New Roman"/>
              </a:rPr>
              <a:t>s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45842" y="3230744"/>
            <a:ext cx="2681605" cy="854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9400"/>
              </a:lnSpc>
              <a:spcBef>
                <a:spcPts val="95"/>
              </a:spcBef>
            </a:pPr>
            <a:r>
              <a:rPr sz="1300" spc="95" dirty="0">
                <a:solidFill>
                  <a:srgbClr val="262424"/>
                </a:solidFill>
                <a:latin typeface="Times New Roman"/>
                <a:cs typeface="Times New Roman"/>
              </a:rPr>
              <a:t>Automate </a:t>
            </a:r>
            <a:r>
              <a:rPr sz="1300" spc="145" dirty="0">
                <a:solidFill>
                  <a:srgbClr val="262424"/>
                </a:solidFill>
                <a:latin typeface="Times New Roman"/>
                <a:cs typeface="Times New Roman"/>
              </a:rPr>
              <a:t>and </a:t>
            </a:r>
            <a:r>
              <a:rPr sz="1300" spc="110" dirty="0">
                <a:solidFill>
                  <a:srgbClr val="262424"/>
                </a:solidFill>
                <a:latin typeface="Times New Roman"/>
                <a:cs typeface="Times New Roman"/>
              </a:rPr>
              <a:t>standardize </a:t>
            </a:r>
            <a:r>
              <a:rPr sz="1300" spc="130" dirty="0">
                <a:solidFill>
                  <a:srgbClr val="262424"/>
                </a:solidFill>
                <a:latin typeface="Times New Roman"/>
                <a:cs typeface="Times New Roman"/>
              </a:rPr>
              <a:t>lease </a:t>
            </a:r>
            <a:r>
              <a:rPr sz="1300" spc="13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40" dirty="0">
                <a:solidFill>
                  <a:srgbClr val="262424"/>
                </a:solidFill>
                <a:latin typeface="Times New Roman"/>
                <a:cs typeface="Times New Roman"/>
              </a:rPr>
              <a:t>management</a:t>
            </a:r>
            <a:r>
              <a:rPr sz="1300" spc="-2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55" dirty="0">
                <a:solidFill>
                  <a:srgbClr val="262424"/>
                </a:solidFill>
                <a:latin typeface="Times New Roman"/>
                <a:cs typeface="Times New Roman"/>
              </a:rPr>
              <a:t>processes</a:t>
            </a:r>
            <a:r>
              <a:rPr sz="700" spc="155" dirty="0">
                <a:solidFill>
                  <a:srgbClr val="262424"/>
                </a:solidFill>
                <a:latin typeface="Times New Roman"/>
                <a:cs typeface="Times New Roman"/>
              </a:rPr>
              <a:t>,</a:t>
            </a:r>
            <a:r>
              <a:rPr sz="700" spc="13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05" dirty="0">
                <a:solidFill>
                  <a:srgbClr val="262424"/>
                </a:solidFill>
                <a:latin typeface="Times New Roman"/>
                <a:cs typeface="Times New Roman"/>
              </a:rPr>
              <a:t>reducing </a:t>
            </a:r>
            <a:r>
              <a:rPr sz="1300" spc="-3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05" dirty="0">
                <a:solidFill>
                  <a:srgbClr val="262424"/>
                </a:solidFill>
                <a:latin typeface="Times New Roman"/>
                <a:cs typeface="Times New Roman"/>
              </a:rPr>
              <a:t>manual</a:t>
            </a:r>
            <a:r>
              <a:rPr sz="130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70" dirty="0">
                <a:solidFill>
                  <a:srgbClr val="262424"/>
                </a:solidFill>
                <a:latin typeface="Times New Roman"/>
                <a:cs typeface="Times New Roman"/>
              </a:rPr>
              <a:t>effort</a:t>
            </a:r>
            <a:r>
              <a:rPr sz="130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45" dirty="0">
                <a:solidFill>
                  <a:srgbClr val="262424"/>
                </a:solidFill>
                <a:latin typeface="Times New Roman"/>
                <a:cs typeface="Times New Roman"/>
              </a:rPr>
              <a:t>and</a:t>
            </a:r>
            <a:r>
              <a:rPr sz="130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14" dirty="0">
                <a:solidFill>
                  <a:srgbClr val="262424"/>
                </a:solidFill>
                <a:latin typeface="Times New Roman"/>
                <a:cs typeface="Times New Roman"/>
              </a:rPr>
              <a:t>errors</a:t>
            </a:r>
            <a:r>
              <a:rPr sz="700" spc="114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04340" y="2845269"/>
            <a:ext cx="212407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40" dirty="0">
                <a:latin typeface="Times New Roman"/>
                <a:cs typeface="Times New Roman"/>
              </a:rPr>
              <a:t>E</a:t>
            </a:r>
            <a:r>
              <a:rPr sz="1650" spc="170" dirty="0">
                <a:latin typeface="Times New Roman"/>
                <a:cs typeface="Times New Roman"/>
              </a:rPr>
              <a:t>nh</a:t>
            </a:r>
            <a:r>
              <a:rPr sz="1650" spc="190" dirty="0">
                <a:latin typeface="Times New Roman"/>
                <a:cs typeface="Times New Roman"/>
              </a:rPr>
              <a:t>a</a:t>
            </a:r>
            <a:r>
              <a:rPr sz="1650" spc="170" dirty="0">
                <a:latin typeface="Times New Roman"/>
                <a:cs typeface="Times New Roman"/>
              </a:rPr>
              <a:t>n</a:t>
            </a:r>
            <a:r>
              <a:rPr sz="1650" spc="204" dirty="0">
                <a:latin typeface="Times New Roman"/>
                <a:cs typeface="Times New Roman"/>
              </a:rPr>
              <a:t>c</a:t>
            </a:r>
            <a:r>
              <a:rPr sz="1650" spc="270" dirty="0">
                <a:latin typeface="Times New Roman"/>
                <a:cs typeface="Times New Roman"/>
              </a:rPr>
              <a:t>e</a:t>
            </a:r>
            <a:r>
              <a:rPr sz="1650" spc="-114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Times New Roman"/>
                <a:cs typeface="Times New Roman"/>
              </a:rPr>
              <a:t>C</a:t>
            </a:r>
            <a:r>
              <a:rPr sz="1650" spc="150" dirty="0">
                <a:latin typeface="Times New Roman"/>
                <a:cs typeface="Times New Roman"/>
              </a:rPr>
              <a:t>o</a:t>
            </a:r>
            <a:r>
              <a:rPr sz="1650" spc="200" dirty="0">
                <a:latin typeface="Times New Roman"/>
                <a:cs typeface="Times New Roman"/>
              </a:rPr>
              <a:t>m</a:t>
            </a:r>
            <a:r>
              <a:rPr sz="1650" spc="180" dirty="0">
                <a:latin typeface="Times New Roman"/>
                <a:cs typeface="Times New Roman"/>
              </a:rPr>
              <a:t>p</a:t>
            </a:r>
            <a:r>
              <a:rPr sz="1650" spc="-60" dirty="0">
                <a:latin typeface="Times New Roman"/>
                <a:cs typeface="Times New Roman"/>
              </a:rPr>
              <a:t>li</a:t>
            </a:r>
            <a:r>
              <a:rPr sz="1650" spc="190" dirty="0">
                <a:latin typeface="Times New Roman"/>
                <a:cs typeface="Times New Roman"/>
              </a:rPr>
              <a:t>a</a:t>
            </a:r>
            <a:r>
              <a:rPr sz="1650" spc="170" dirty="0">
                <a:latin typeface="Times New Roman"/>
                <a:cs typeface="Times New Roman"/>
              </a:rPr>
              <a:t>n</a:t>
            </a:r>
            <a:r>
              <a:rPr sz="1650" spc="204" dirty="0">
                <a:latin typeface="Times New Roman"/>
                <a:cs typeface="Times New Roman"/>
              </a:rPr>
              <a:t>c</a:t>
            </a:r>
            <a:r>
              <a:rPr sz="1650" spc="270" dirty="0">
                <a:latin typeface="Times New Roman"/>
                <a:cs typeface="Times New Roman"/>
              </a:rPr>
              <a:t>e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04339" y="3230744"/>
            <a:ext cx="3079750" cy="1120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37800"/>
              </a:lnSpc>
              <a:spcBef>
                <a:spcPts val="120"/>
              </a:spcBef>
            </a:pPr>
            <a:r>
              <a:rPr sz="1300" spc="105" dirty="0">
                <a:solidFill>
                  <a:srgbClr val="262424"/>
                </a:solidFill>
                <a:latin typeface="Times New Roman"/>
                <a:cs typeface="Times New Roman"/>
              </a:rPr>
              <a:t>Ensure </a:t>
            </a:r>
            <a:r>
              <a:rPr sz="1300" spc="140" dirty="0">
                <a:solidFill>
                  <a:srgbClr val="262424"/>
                </a:solidFill>
                <a:latin typeface="Times New Roman"/>
                <a:cs typeface="Times New Roman"/>
              </a:rPr>
              <a:t>adherence </a:t>
            </a:r>
            <a:r>
              <a:rPr sz="1300" spc="95" dirty="0">
                <a:solidFill>
                  <a:srgbClr val="262424"/>
                </a:solidFill>
                <a:latin typeface="Times New Roman"/>
                <a:cs typeface="Times New Roman"/>
              </a:rPr>
              <a:t>to </a:t>
            </a:r>
            <a:r>
              <a:rPr sz="1300" spc="85" dirty="0">
                <a:solidFill>
                  <a:srgbClr val="262424"/>
                </a:solidFill>
                <a:latin typeface="Times New Roman"/>
                <a:cs typeface="Times New Roman"/>
              </a:rPr>
              <a:t>regulatory </a:t>
            </a:r>
            <a:r>
              <a:rPr sz="1300" spc="9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05" dirty="0">
                <a:solidFill>
                  <a:srgbClr val="262424"/>
                </a:solidFill>
                <a:latin typeface="Times New Roman"/>
                <a:cs typeface="Times New Roman"/>
              </a:rPr>
              <a:t>requirements </a:t>
            </a:r>
            <a:r>
              <a:rPr sz="1300" spc="145" dirty="0">
                <a:solidFill>
                  <a:srgbClr val="262424"/>
                </a:solidFill>
                <a:latin typeface="Times New Roman"/>
                <a:cs typeface="Times New Roman"/>
              </a:rPr>
              <a:t>and </a:t>
            </a:r>
            <a:r>
              <a:rPr sz="1300" spc="100" dirty="0">
                <a:solidFill>
                  <a:srgbClr val="262424"/>
                </a:solidFill>
                <a:latin typeface="Times New Roman"/>
                <a:cs typeface="Times New Roman"/>
              </a:rPr>
              <a:t>contractual </a:t>
            </a:r>
            <a:r>
              <a:rPr sz="1300" spc="10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80" dirty="0">
                <a:solidFill>
                  <a:srgbClr val="262424"/>
                </a:solidFill>
                <a:latin typeface="Times New Roman"/>
                <a:cs typeface="Times New Roman"/>
              </a:rPr>
              <a:t>obligations</a:t>
            </a:r>
            <a:r>
              <a:rPr sz="1300" spc="-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05" dirty="0">
                <a:solidFill>
                  <a:srgbClr val="262424"/>
                </a:solidFill>
                <a:latin typeface="Times New Roman"/>
                <a:cs typeface="Times New Roman"/>
              </a:rPr>
              <a:t>through</a:t>
            </a:r>
            <a:r>
              <a:rPr sz="1300" spc="-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10" dirty="0">
                <a:solidFill>
                  <a:srgbClr val="262424"/>
                </a:solidFill>
                <a:latin typeface="Times New Roman"/>
                <a:cs typeface="Times New Roman"/>
              </a:rPr>
              <a:t>robust</a:t>
            </a:r>
            <a:r>
              <a:rPr sz="1300" spc="-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85" dirty="0">
                <a:solidFill>
                  <a:srgbClr val="262424"/>
                </a:solidFill>
                <a:latin typeface="Times New Roman"/>
                <a:cs typeface="Times New Roman"/>
              </a:rPr>
              <a:t>tracking</a:t>
            </a:r>
            <a:r>
              <a:rPr sz="1300" spc="-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45" dirty="0">
                <a:solidFill>
                  <a:srgbClr val="262424"/>
                </a:solidFill>
                <a:latin typeface="Times New Roman"/>
                <a:cs typeface="Times New Roman"/>
              </a:rPr>
              <a:t>and </a:t>
            </a:r>
            <a:r>
              <a:rPr sz="1300" spc="-3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00" dirty="0">
                <a:solidFill>
                  <a:srgbClr val="262424"/>
                </a:solidFill>
                <a:latin typeface="Times New Roman"/>
                <a:cs typeface="Times New Roman"/>
              </a:rPr>
              <a:t>reporting</a:t>
            </a:r>
            <a:r>
              <a:rPr sz="700" spc="100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5910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3625" y="433049"/>
            <a:ext cx="481076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100"/>
              </a:lnSpc>
              <a:spcBef>
                <a:spcPts val="95"/>
              </a:spcBef>
            </a:pPr>
            <a:r>
              <a:rPr sz="3300" spc="270" dirty="0"/>
              <a:t>S</a:t>
            </a:r>
            <a:r>
              <a:rPr sz="3300" spc="390" dirty="0"/>
              <a:t>a</a:t>
            </a:r>
            <a:r>
              <a:rPr sz="3300" spc="-110" dirty="0"/>
              <a:t>l</a:t>
            </a:r>
            <a:r>
              <a:rPr sz="3300" spc="440" dirty="0"/>
              <a:t>e</a:t>
            </a:r>
            <a:r>
              <a:rPr sz="3300" spc="500" dirty="0"/>
              <a:t>s</a:t>
            </a:r>
            <a:r>
              <a:rPr sz="3300" spc="65" dirty="0"/>
              <a:t>f</a:t>
            </a:r>
            <a:r>
              <a:rPr sz="3300" spc="315" dirty="0"/>
              <a:t>o</a:t>
            </a:r>
            <a:r>
              <a:rPr sz="3300" spc="90" dirty="0"/>
              <a:t>r</a:t>
            </a:r>
            <a:r>
              <a:rPr sz="3300" spc="415" dirty="0"/>
              <a:t>c</a:t>
            </a:r>
            <a:r>
              <a:rPr sz="3300" spc="545" dirty="0"/>
              <a:t>e</a:t>
            </a:r>
            <a:r>
              <a:rPr sz="3300" spc="-229" dirty="0"/>
              <a:t> </a:t>
            </a:r>
            <a:r>
              <a:rPr sz="3300" spc="-195" dirty="0"/>
              <a:t>K</a:t>
            </a:r>
            <a:r>
              <a:rPr sz="3300" spc="380" dirty="0"/>
              <a:t>ey</a:t>
            </a:r>
            <a:r>
              <a:rPr sz="3300" spc="-229" dirty="0"/>
              <a:t> </a:t>
            </a:r>
            <a:r>
              <a:rPr sz="3300" spc="-55" dirty="0"/>
              <a:t>F</a:t>
            </a:r>
            <a:r>
              <a:rPr sz="3300" spc="475" dirty="0"/>
              <a:t>e</a:t>
            </a:r>
            <a:r>
              <a:rPr sz="3300" spc="390" dirty="0"/>
              <a:t>a</a:t>
            </a:r>
            <a:r>
              <a:rPr sz="3300" spc="210" dirty="0"/>
              <a:t>t</a:t>
            </a:r>
            <a:r>
              <a:rPr sz="3300" spc="345" dirty="0"/>
              <a:t>u</a:t>
            </a:r>
            <a:r>
              <a:rPr sz="3300" spc="90" dirty="0"/>
              <a:t>r</a:t>
            </a:r>
            <a:r>
              <a:rPr sz="3300" spc="440" dirty="0"/>
              <a:t>e</a:t>
            </a:r>
            <a:r>
              <a:rPr sz="3300" spc="459" dirty="0"/>
              <a:t>s  </a:t>
            </a:r>
            <a:r>
              <a:rPr sz="3300" spc="290" dirty="0"/>
              <a:t>Leveraged</a:t>
            </a:r>
            <a:endParaRPr sz="3300"/>
          </a:p>
        </p:txBody>
      </p:sp>
      <p:grpSp>
        <p:nvGrpSpPr>
          <p:cNvPr id="4" name="object 4"/>
          <p:cNvGrpSpPr/>
          <p:nvPr/>
        </p:nvGrpSpPr>
        <p:grpSpPr>
          <a:xfrm>
            <a:off x="4886325" y="2000249"/>
            <a:ext cx="390525" cy="381000"/>
            <a:chOff x="4886325" y="2000249"/>
            <a:chExt cx="390525" cy="381000"/>
          </a:xfrm>
        </p:grpSpPr>
        <p:sp>
          <p:nvSpPr>
            <p:cNvPr id="5" name="object 5"/>
            <p:cNvSpPr/>
            <p:nvPr/>
          </p:nvSpPr>
          <p:spPr>
            <a:xfrm>
              <a:off x="4891087" y="2005012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2938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316230"/>
                  </a:lnTo>
                  <a:lnTo>
                    <a:pt x="0" y="319862"/>
                  </a:lnTo>
                  <a:lnTo>
                    <a:pt x="18745" y="357860"/>
                  </a:lnTo>
                  <a:lnTo>
                    <a:pt x="51612" y="371475"/>
                  </a:lnTo>
                  <a:lnTo>
                    <a:pt x="329387" y="371475"/>
                  </a:lnTo>
                  <a:lnTo>
                    <a:pt x="367385" y="352729"/>
                  </a:lnTo>
                  <a:lnTo>
                    <a:pt x="381000" y="319862"/>
                  </a:lnTo>
                  <a:lnTo>
                    <a:pt x="381000" y="51612"/>
                  </a:lnTo>
                  <a:lnTo>
                    <a:pt x="362254" y="13614"/>
                  </a:lnTo>
                  <a:lnTo>
                    <a:pt x="332968" y="355"/>
                  </a:lnTo>
                  <a:lnTo>
                    <a:pt x="329387" y="0"/>
                  </a:lnTo>
                  <a:close/>
                </a:path>
              </a:pathLst>
            </a:custGeom>
            <a:solidFill>
              <a:srgbClr val="DAD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91087" y="2005012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62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27571" y="7289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7" y="0"/>
                  </a:lnTo>
                  <a:lnTo>
                    <a:pt x="332968" y="355"/>
                  </a:lnTo>
                  <a:lnTo>
                    <a:pt x="336524" y="1066"/>
                  </a:lnTo>
                  <a:lnTo>
                    <a:pt x="340093" y="1765"/>
                  </a:lnTo>
                  <a:lnTo>
                    <a:pt x="343547" y="2819"/>
                  </a:lnTo>
                  <a:lnTo>
                    <a:pt x="346887" y="4203"/>
                  </a:lnTo>
                  <a:lnTo>
                    <a:pt x="350253" y="5588"/>
                  </a:lnTo>
                  <a:lnTo>
                    <a:pt x="376796" y="34099"/>
                  </a:lnTo>
                  <a:lnTo>
                    <a:pt x="379933" y="44462"/>
                  </a:lnTo>
                  <a:lnTo>
                    <a:pt x="380644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16230"/>
                  </a:lnTo>
                  <a:lnTo>
                    <a:pt x="381000" y="319862"/>
                  </a:lnTo>
                  <a:lnTo>
                    <a:pt x="380644" y="323443"/>
                  </a:lnTo>
                  <a:lnTo>
                    <a:pt x="379933" y="327012"/>
                  </a:lnTo>
                  <a:lnTo>
                    <a:pt x="379234" y="330568"/>
                  </a:lnTo>
                  <a:lnTo>
                    <a:pt x="356450" y="362165"/>
                  </a:lnTo>
                  <a:lnTo>
                    <a:pt x="336524" y="370408"/>
                  </a:lnTo>
                  <a:lnTo>
                    <a:pt x="332968" y="371119"/>
                  </a:lnTo>
                  <a:lnTo>
                    <a:pt x="329387" y="371475"/>
                  </a:lnTo>
                  <a:lnTo>
                    <a:pt x="325755" y="371475"/>
                  </a:lnTo>
                  <a:lnTo>
                    <a:pt x="55245" y="371475"/>
                  </a:lnTo>
                  <a:lnTo>
                    <a:pt x="51612" y="371475"/>
                  </a:lnTo>
                  <a:lnTo>
                    <a:pt x="48018" y="371119"/>
                  </a:lnTo>
                  <a:lnTo>
                    <a:pt x="44462" y="370408"/>
                  </a:lnTo>
                  <a:lnTo>
                    <a:pt x="40906" y="369709"/>
                  </a:lnTo>
                  <a:lnTo>
                    <a:pt x="9309" y="346913"/>
                  </a:lnTo>
                  <a:lnTo>
                    <a:pt x="7289" y="343903"/>
                  </a:lnTo>
                  <a:lnTo>
                    <a:pt x="1066" y="327012"/>
                  </a:lnTo>
                  <a:lnTo>
                    <a:pt x="355" y="323443"/>
                  </a:lnTo>
                  <a:lnTo>
                    <a:pt x="0" y="319862"/>
                  </a:lnTo>
                  <a:lnTo>
                    <a:pt x="0" y="316230"/>
                  </a:lnTo>
                  <a:close/>
                </a:path>
              </a:pathLst>
            </a:custGeom>
            <a:ln w="9525">
              <a:solidFill>
                <a:srgbClr val="BFC1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014861" y="2081172"/>
            <a:ext cx="136525" cy="2565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120" dirty="0">
                <a:solidFill>
                  <a:srgbClr val="262424"/>
                </a:solidFill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30834" y="1986345"/>
            <a:ext cx="2276475" cy="17176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-110" dirty="0">
                <a:solidFill>
                  <a:srgbClr val="262424"/>
                </a:solidFill>
                <a:latin typeface="Times New Roman"/>
                <a:cs typeface="Times New Roman"/>
              </a:rPr>
              <a:t>L</a:t>
            </a:r>
            <a:r>
              <a:rPr sz="1650" spc="235" dirty="0">
                <a:solidFill>
                  <a:srgbClr val="262424"/>
                </a:solidFill>
                <a:latin typeface="Times New Roman"/>
                <a:cs typeface="Times New Roman"/>
              </a:rPr>
              <a:t>e</a:t>
            </a:r>
            <a:r>
              <a:rPr sz="1650" spc="190" dirty="0">
                <a:solidFill>
                  <a:srgbClr val="262424"/>
                </a:solidFill>
                <a:latin typeface="Times New Roman"/>
                <a:cs typeface="Times New Roman"/>
              </a:rPr>
              <a:t>a</a:t>
            </a:r>
            <a:r>
              <a:rPr sz="1650" spc="245" dirty="0">
                <a:solidFill>
                  <a:srgbClr val="262424"/>
                </a:solidFill>
                <a:latin typeface="Times New Roman"/>
                <a:cs typeface="Times New Roman"/>
              </a:rPr>
              <a:t>s</a:t>
            </a:r>
            <a:r>
              <a:rPr sz="1650" spc="270" dirty="0">
                <a:solidFill>
                  <a:srgbClr val="262424"/>
                </a:solidFill>
                <a:latin typeface="Times New Roman"/>
                <a:cs typeface="Times New Roman"/>
              </a:rPr>
              <a:t>e</a:t>
            </a:r>
            <a:r>
              <a:rPr sz="1650" spc="-114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650" spc="50" dirty="0">
                <a:solidFill>
                  <a:srgbClr val="262424"/>
                </a:solidFill>
                <a:latin typeface="Times New Roman"/>
                <a:cs typeface="Times New Roman"/>
              </a:rPr>
              <a:t>O</a:t>
            </a:r>
            <a:r>
              <a:rPr sz="1650" spc="180" dirty="0">
                <a:solidFill>
                  <a:srgbClr val="262424"/>
                </a:solidFill>
                <a:latin typeface="Times New Roman"/>
                <a:cs typeface="Times New Roman"/>
              </a:rPr>
              <a:t>b</a:t>
            </a:r>
            <a:r>
              <a:rPr sz="1650" spc="-60" dirty="0">
                <a:solidFill>
                  <a:srgbClr val="262424"/>
                </a:solidFill>
                <a:latin typeface="Times New Roman"/>
                <a:cs typeface="Times New Roman"/>
              </a:rPr>
              <a:t>j</a:t>
            </a:r>
            <a:r>
              <a:rPr sz="1650" spc="215" dirty="0">
                <a:solidFill>
                  <a:srgbClr val="262424"/>
                </a:solidFill>
                <a:latin typeface="Times New Roman"/>
                <a:cs typeface="Times New Roman"/>
              </a:rPr>
              <a:t>e</a:t>
            </a:r>
            <a:r>
              <a:rPr sz="1650" spc="204" dirty="0">
                <a:solidFill>
                  <a:srgbClr val="262424"/>
                </a:solidFill>
                <a:latin typeface="Times New Roman"/>
                <a:cs typeface="Times New Roman"/>
              </a:rPr>
              <a:t>c</a:t>
            </a:r>
            <a:r>
              <a:rPr sz="1650" spc="155" dirty="0">
                <a:solidFill>
                  <a:srgbClr val="262424"/>
                </a:solidFill>
                <a:latin typeface="Times New Roman"/>
                <a:cs typeface="Times New Roman"/>
              </a:rPr>
              <a:t>t</a:t>
            </a: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38200"/>
              </a:lnSpc>
              <a:spcBef>
                <a:spcPts val="545"/>
              </a:spcBef>
            </a:pPr>
            <a:r>
              <a:rPr sz="1300" spc="85" dirty="0">
                <a:solidFill>
                  <a:srgbClr val="262424"/>
                </a:solidFill>
                <a:latin typeface="Times New Roman"/>
                <a:cs typeface="Times New Roman"/>
              </a:rPr>
              <a:t>Centralized </a:t>
            </a:r>
            <a:r>
              <a:rPr sz="1300" spc="75" dirty="0">
                <a:solidFill>
                  <a:srgbClr val="262424"/>
                </a:solidFill>
                <a:latin typeface="Times New Roman"/>
                <a:cs typeface="Times New Roman"/>
              </a:rPr>
              <a:t>platform </a:t>
            </a:r>
            <a:r>
              <a:rPr sz="1300" spc="95" dirty="0">
                <a:solidFill>
                  <a:srgbClr val="262424"/>
                </a:solidFill>
                <a:latin typeface="Times New Roman"/>
                <a:cs typeface="Times New Roman"/>
              </a:rPr>
              <a:t>to </a:t>
            </a:r>
            <a:r>
              <a:rPr sz="1300" spc="114" dirty="0">
                <a:solidFill>
                  <a:srgbClr val="262424"/>
                </a:solidFill>
                <a:latin typeface="Times New Roman"/>
                <a:cs typeface="Times New Roman"/>
              </a:rPr>
              <a:t>store </a:t>
            </a:r>
            <a:r>
              <a:rPr sz="1300" spc="-3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45" dirty="0">
                <a:solidFill>
                  <a:srgbClr val="262424"/>
                </a:solidFill>
                <a:latin typeface="Times New Roman"/>
                <a:cs typeface="Times New Roman"/>
              </a:rPr>
              <a:t>and</a:t>
            </a:r>
            <a:r>
              <a:rPr sz="130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50" dirty="0">
                <a:solidFill>
                  <a:srgbClr val="262424"/>
                </a:solidFill>
                <a:latin typeface="Times New Roman"/>
                <a:cs typeface="Times New Roman"/>
              </a:rPr>
              <a:t>manage</a:t>
            </a:r>
            <a:r>
              <a:rPr sz="130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5" dirty="0">
                <a:solidFill>
                  <a:srgbClr val="262424"/>
                </a:solidFill>
                <a:latin typeface="Times New Roman"/>
                <a:cs typeface="Times New Roman"/>
              </a:rPr>
              <a:t>all</a:t>
            </a:r>
            <a:r>
              <a:rPr sz="130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25" dirty="0">
                <a:solidFill>
                  <a:srgbClr val="262424"/>
                </a:solidFill>
                <a:latin typeface="Times New Roman"/>
                <a:cs typeface="Times New Roman"/>
              </a:rPr>
              <a:t>lease</a:t>
            </a:r>
            <a:r>
              <a:rPr sz="700" spc="125" dirty="0">
                <a:solidFill>
                  <a:srgbClr val="262424"/>
                </a:solidFill>
                <a:latin typeface="Times New Roman"/>
                <a:cs typeface="Times New Roman"/>
              </a:rPr>
              <a:t>-</a:t>
            </a:r>
            <a:r>
              <a:rPr sz="1300" spc="125" dirty="0">
                <a:solidFill>
                  <a:srgbClr val="262424"/>
                </a:solidFill>
                <a:latin typeface="Times New Roman"/>
                <a:cs typeface="Times New Roman"/>
              </a:rPr>
              <a:t>related </a:t>
            </a:r>
            <a:r>
              <a:rPr sz="1300" spc="-3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40" dirty="0">
                <a:solidFill>
                  <a:srgbClr val="262424"/>
                </a:solidFill>
                <a:latin typeface="Times New Roman"/>
                <a:cs typeface="Times New Roman"/>
              </a:rPr>
              <a:t>data</a:t>
            </a:r>
            <a:r>
              <a:rPr sz="700" spc="140" dirty="0">
                <a:solidFill>
                  <a:srgbClr val="262424"/>
                </a:solidFill>
                <a:latin typeface="Times New Roman"/>
                <a:cs typeface="Times New Roman"/>
              </a:rPr>
              <a:t>, </a:t>
            </a:r>
            <a:r>
              <a:rPr sz="1300" spc="70" dirty="0">
                <a:solidFill>
                  <a:srgbClr val="262424"/>
                </a:solidFill>
                <a:latin typeface="Times New Roman"/>
                <a:cs typeface="Times New Roman"/>
              </a:rPr>
              <a:t>including </a:t>
            </a:r>
            <a:r>
              <a:rPr sz="1300" spc="110" dirty="0">
                <a:solidFill>
                  <a:srgbClr val="262424"/>
                </a:solidFill>
                <a:latin typeface="Times New Roman"/>
                <a:cs typeface="Times New Roman"/>
              </a:rPr>
              <a:t>contract </a:t>
            </a:r>
            <a:r>
              <a:rPr sz="1300" spc="114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95" dirty="0">
                <a:solidFill>
                  <a:srgbClr val="262424"/>
                </a:solidFill>
                <a:latin typeface="Times New Roman"/>
                <a:cs typeface="Times New Roman"/>
              </a:rPr>
              <a:t>details</a:t>
            </a:r>
            <a:r>
              <a:rPr sz="700" spc="95" dirty="0">
                <a:solidFill>
                  <a:srgbClr val="262424"/>
                </a:solidFill>
                <a:latin typeface="Times New Roman"/>
                <a:cs typeface="Times New Roman"/>
              </a:rPr>
              <a:t>, </a:t>
            </a:r>
            <a:r>
              <a:rPr sz="1300" spc="125" dirty="0">
                <a:solidFill>
                  <a:srgbClr val="262424"/>
                </a:solidFill>
                <a:latin typeface="Times New Roman"/>
                <a:cs typeface="Times New Roman"/>
              </a:rPr>
              <a:t>payment </a:t>
            </a:r>
            <a:r>
              <a:rPr sz="1300" spc="140" dirty="0">
                <a:solidFill>
                  <a:srgbClr val="262424"/>
                </a:solidFill>
                <a:latin typeface="Times New Roman"/>
                <a:cs typeface="Times New Roman"/>
              </a:rPr>
              <a:t>schedules</a:t>
            </a:r>
            <a:r>
              <a:rPr sz="700" spc="140" dirty="0">
                <a:solidFill>
                  <a:srgbClr val="262424"/>
                </a:solidFill>
                <a:latin typeface="Times New Roman"/>
                <a:cs typeface="Times New Roman"/>
              </a:rPr>
              <a:t>, </a:t>
            </a:r>
            <a:r>
              <a:rPr sz="700" spc="14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45" dirty="0">
                <a:solidFill>
                  <a:srgbClr val="262424"/>
                </a:solidFill>
                <a:latin typeface="Times New Roman"/>
                <a:cs typeface="Times New Roman"/>
              </a:rPr>
              <a:t>and</a:t>
            </a:r>
            <a:r>
              <a:rPr sz="130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95" dirty="0">
                <a:solidFill>
                  <a:srgbClr val="262424"/>
                </a:solidFill>
                <a:latin typeface="Times New Roman"/>
                <a:cs typeface="Times New Roman"/>
              </a:rPr>
              <a:t>key</a:t>
            </a:r>
            <a:r>
              <a:rPr sz="130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50" dirty="0">
                <a:solidFill>
                  <a:srgbClr val="262424"/>
                </a:solidFill>
                <a:latin typeface="Times New Roman"/>
                <a:cs typeface="Times New Roman"/>
              </a:rPr>
              <a:t>dates</a:t>
            </a:r>
            <a:r>
              <a:rPr sz="700" spc="150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943850" y="2000249"/>
            <a:ext cx="390525" cy="381000"/>
            <a:chOff x="7943850" y="2000249"/>
            <a:chExt cx="390525" cy="381000"/>
          </a:xfrm>
        </p:grpSpPr>
        <p:sp>
          <p:nvSpPr>
            <p:cNvPr id="10" name="object 10"/>
            <p:cNvSpPr/>
            <p:nvPr/>
          </p:nvSpPr>
          <p:spPr>
            <a:xfrm>
              <a:off x="7948612" y="2005012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2938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316230"/>
                  </a:lnTo>
                  <a:lnTo>
                    <a:pt x="0" y="319862"/>
                  </a:lnTo>
                  <a:lnTo>
                    <a:pt x="18745" y="357860"/>
                  </a:lnTo>
                  <a:lnTo>
                    <a:pt x="51612" y="371475"/>
                  </a:lnTo>
                  <a:lnTo>
                    <a:pt x="329387" y="371475"/>
                  </a:lnTo>
                  <a:lnTo>
                    <a:pt x="367385" y="352729"/>
                  </a:lnTo>
                  <a:lnTo>
                    <a:pt x="381000" y="319862"/>
                  </a:lnTo>
                  <a:lnTo>
                    <a:pt x="381000" y="51612"/>
                  </a:lnTo>
                  <a:lnTo>
                    <a:pt x="362254" y="13614"/>
                  </a:lnTo>
                  <a:lnTo>
                    <a:pt x="332968" y="355"/>
                  </a:lnTo>
                  <a:lnTo>
                    <a:pt x="329387" y="0"/>
                  </a:lnTo>
                  <a:close/>
                </a:path>
              </a:pathLst>
            </a:custGeom>
            <a:solidFill>
              <a:srgbClr val="DAD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48612" y="2005012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62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4203" y="34099"/>
                  </a:lnTo>
                  <a:lnTo>
                    <a:pt x="5588" y="30746"/>
                  </a:lnTo>
                  <a:lnTo>
                    <a:pt x="7289" y="27571"/>
                  </a:lnTo>
                  <a:lnTo>
                    <a:pt x="9309" y="24549"/>
                  </a:lnTo>
                  <a:lnTo>
                    <a:pt x="11328" y="21539"/>
                  </a:lnTo>
                  <a:lnTo>
                    <a:pt x="13614" y="18745"/>
                  </a:lnTo>
                  <a:lnTo>
                    <a:pt x="16179" y="16179"/>
                  </a:lnTo>
                  <a:lnTo>
                    <a:pt x="18745" y="13614"/>
                  </a:lnTo>
                  <a:lnTo>
                    <a:pt x="34099" y="4203"/>
                  </a:lnTo>
                  <a:lnTo>
                    <a:pt x="37452" y="2819"/>
                  </a:lnTo>
                  <a:lnTo>
                    <a:pt x="40906" y="1765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7" y="0"/>
                  </a:lnTo>
                  <a:lnTo>
                    <a:pt x="332968" y="355"/>
                  </a:lnTo>
                  <a:lnTo>
                    <a:pt x="336524" y="1066"/>
                  </a:lnTo>
                  <a:lnTo>
                    <a:pt x="340093" y="1765"/>
                  </a:lnTo>
                  <a:lnTo>
                    <a:pt x="343547" y="2819"/>
                  </a:lnTo>
                  <a:lnTo>
                    <a:pt x="346887" y="4203"/>
                  </a:lnTo>
                  <a:lnTo>
                    <a:pt x="350253" y="5588"/>
                  </a:lnTo>
                  <a:lnTo>
                    <a:pt x="353428" y="7289"/>
                  </a:lnTo>
                  <a:lnTo>
                    <a:pt x="356438" y="9309"/>
                  </a:lnTo>
                  <a:lnTo>
                    <a:pt x="359460" y="11328"/>
                  </a:lnTo>
                  <a:lnTo>
                    <a:pt x="362254" y="13614"/>
                  </a:lnTo>
                  <a:lnTo>
                    <a:pt x="364820" y="16179"/>
                  </a:lnTo>
                  <a:lnTo>
                    <a:pt x="367385" y="18745"/>
                  </a:lnTo>
                  <a:lnTo>
                    <a:pt x="379933" y="44462"/>
                  </a:lnTo>
                  <a:lnTo>
                    <a:pt x="380644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16230"/>
                  </a:lnTo>
                  <a:lnTo>
                    <a:pt x="381000" y="319862"/>
                  </a:lnTo>
                  <a:lnTo>
                    <a:pt x="380644" y="323443"/>
                  </a:lnTo>
                  <a:lnTo>
                    <a:pt x="379933" y="327012"/>
                  </a:lnTo>
                  <a:lnTo>
                    <a:pt x="379234" y="330568"/>
                  </a:lnTo>
                  <a:lnTo>
                    <a:pt x="364820" y="355295"/>
                  </a:lnTo>
                  <a:lnTo>
                    <a:pt x="362254" y="357860"/>
                  </a:lnTo>
                  <a:lnTo>
                    <a:pt x="336524" y="370408"/>
                  </a:lnTo>
                  <a:lnTo>
                    <a:pt x="332968" y="371119"/>
                  </a:lnTo>
                  <a:lnTo>
                    <a:pt x="329387" y="371475"/>
                  </a:lnTo>
                  <a:lnTo>
                    <a:pt x="325755" y="371475"/>
                  </a:lnTo>
                  <a:lnTo>
                    <a:pt x="55245" y="371475"/>
                  </a:lnTo>
                  <a:lnTo>
                    <a:pt x="51612" y="371475"/>
                  </a:lnTo>
                  <a:lnTo>
                    <a:pt x="48018" y="371119"/>
                  </a:lnTo>
                  <a:lnTo>
                    <a:pt x="44462" y="370408"/>
                  </a:lnTo>
                  <a:lnTo>
                    <a:pt x="40906" y="369709"/>
                  </a:lnTo>
                  <a:lnTo>
                    <a:pt x="16179" y="355295"/>
                  </a:lnTo>
                  <a:lnTo>
                    <a:pt x="13614" y="352729"/>
                  </a:lnTo>
                  <a:lnTo>
                    <a:pt x="11328" y="349935"/>
                  </a:lnTo>
                  <a:lnTo>
                    <a:pt x="9309" y="346913"/>
                  </a:lnTo>
                  <a:lnTo>
                    <a:pt x="7289" y="343903"/>
                  </a:lnTo>
                  <a:lnTo>
                    <a:pt x="5588" y="340728"/>
                  </a:lnTo>
                  <a:lnTo>
                    <a:pt x="4203" y="337375"/>
                  </a:lnTo>
                  <a:lnTo>
                    <a:pt x="2819" y="334022"/>
                  </a:lnTo>
                  <a:lnTo>
                    <a:pt x="1765" y="330568"/>
                  </a:lnTo>
                  <a:lnTo>
                    <a:pt x="1066" y="327012"/>
                  </a:lnTo>
                  <a:lnTo>
                    <a:pt x="355" y="323443"/>
                  </a:lnTo>
                  <a:lnTo>
                    <a:pt x="0" y="319862"/>
                  </a:lnTo>
                  <a:lnTo>
                    <a:pt x="0" y="316230"/>
                  </a:lnTo>
                  <a:close/>
                </a:path>
              </a:pathLst>
            </a:custGeom>
            <a:ln w="9525">
              <a:solidFill>
                <a:srgbClr val="BFC1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046783" y="2081172"/>
            <a:ext cx="187960" cy="2565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25" dirty="0">
                <a:solidFill>
                  <a:srgbClr val="262424"/>
                </a:solidFill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88347" y="1986345"/>
            <a:ext cx="2247900" cy="17176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55" dirty="0">
                <a:solidFill>
                  <a:srgbClr val="262424"/>
                </a:solidFill>
                <a:latin typeface="Times New Roman"/>
                <a:cs typeface="Times New Roman"/>
              </a:rPr>
              <a:t>W</a:t>
            </a:r>
            <a:r>
              <a:rPr sz="1650" spc="150" dirty="0">
                <a:solidFill>
                  <a:srgbClr val="262424"/>
                </a:solidFill>
                <a:latin typeface="Times New Roman"/>
                <a:cs typeface="Times New Roman"/>
              </a:rPr>
              <a:t>o</a:t>
            </a:r>
            <a:r>
              <a:rPr sz="1650" spc="110" dirty="0">
                <a:solidFill>
                  <a:srgbClr val="262424"/>
                </a:solidFill>
                <a:latin typeface="Times New Roman"/>
                <a:cs typeface="Times New Roman"/>
              </a:rPr>
              <a:t>r</a:t>
            </a:r>
            <a:r>
              <a:rPr sz="1650" spc="95" dirty="0">
                <a:solidFill>
                  <a:srgbClr val="262424"/>
                </a:solidFill>
                <a:latin typeface="Times New Roman"/>
                <a:cs typeface="Times New Roman"/>
              </a:rPr>
              <a:t>k</a:t>
            </a:r>
            <a:r>
              <a:rPr sz="1650" spc="65" dirty="0">
                <a:solidFill>
                  <a:srgbClr val="262424"/>
                </a:solidFill>
                <a:latin typeface="Times New Roman"/>
                <a:cs typeface="Times New Roman"/>
              </a:rPr>
              <a:t>f</a:t>
            </a:r>
            <a:r>
              <a:rPr sz="1650" spc="-60" dirty="0">
                <a:solidFill>
                  <a:srgbClr val="262424"/>
                </a:solidFill>
                <a:latin typeface="Times New Roman"/>
                <a:cs typeface="Times New Roman"/>
              </a:rPr>
              <a:t>l</a:t>
            </a:r>
            <a:r>
              <a:rPr sz="1650" spc="130" dirty="0">
                <a:solidFill>
                  <a:srgbClr val="262424"/>
                </a:solidFill>
                <a:latin typeface="Times New Roman"/>
                <a:cs typeface="Times New Roman"/>
              </a:rPr>
              <a:t>o</a:t>
            </a:r>
            <a:r>
              <a:rPr sz="1650" spc="240" dirty="0">
                <a:solidFill>
                  <a:srgbClr val="262424"/>
                </a:solidFill>
                <a:latin typeface="Times New Roman"/>
                <a:cs typeface="Times New Roman"/>
              </a:rPr>
              <a:t>w</a:t>
            </a:r>
            <a:r>
              <a:rPr sz="1650" spc="-114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650" spc="10" dirty="0">
                <a:solidFill>
                  <a:srgbClr val="262424"/>
                </a:solidFill>
                <a:latin typeface="Times New Roman"/>
                <a:cs typeface="Times New Roman"/>
              </a:rPr>
              <a:t>A</a:t>
            </a:r>
            <a:r>
              <a:rPr sz="1650" spc="170" dirty="0">
                <a:solidFill>
                  <a:srgbClr val="262424"/>
                </a:solidFill>
                <a:latin typeface="Times New Roman"/>
                <a:cs typeface="Times New Roman"/>
              </a:rPr>
              <a:t>u</a:t>
            </a:r>
            <a:r>
              <a:rPr sz="1650" spc="85" dirty="0">
                <a:solidFill>
                  <a:srgbClr val="262424"/>
                </a:solidFill>
                <a:latin typeface="Times New Roman"/>
                <a:cs typeface="Times New Roman"/>
              </a:rPr>
              <a:t>t</a:t>
            </a:r>
            <a:r>
              <a:rPr sz="1650" spc="150" dirty="0">
                <a:solidFill>
                  <a:srgbClr val="262424"/>
                </a:solidFill>
                <a:latin typeface="Times New Roman"/>
                <a:cs typeface="Times New Roman"/>
              </a:rPr>
              <a:t>o</a:t>
            </a:r>
            <a:r>
              <a:rPr sz="1650" spc="200" dirty="0">
                <a:solidFill>
                  <a:srgbClr val="262424"/>
                </a:solidFill>
                <a:latin typeface="Times New Roman"/>
                <a:cs typeface="Times New Roman"/>
              </a:rPr>
              <a:t>m</a:t>
            </a:r>
            <a:r>
              <a:rPr sz="1650" spc="190" dirty="0">
                <a:solidFill>
                  <a:srgbClr val="262424"/>
                </a:solidFill>
                <a:latin typeface="Times New Roman"/>
                <a:cs typeface="Times New Roman"/>
              </a:rPr>
              <a:t>a</a:t>
            </a:r>
            <a:r>
              <a:rPr sz="1650" spc="100" dirty="0">
                <a:solidFill>
                  <a:srgbClr val="262424"/>
                </a:solidFill>
                <a:latin typeface="Times New Roman"/>
                <a:cs typeface="Times New Roman"/>
              </a:rPr>
              <a:t>t</a:t>
            </a:r>
            <a:r>
              <a:rPr sz="1650" spc="-60" dirty="0">
                <a:solidFill>
                  <a:srgbClr val="262424"/>
                </a:solidFill>
                <a:latin typeface="Times New Roman"/>
                <a:cs typeface="Times New Roman"/>
              </a:rPr>
              <a:t>i</a:t>
            </a:r>
            <a:r>
              <a:rPr sz="1650" spc="150" dirty="0">
                <a:solidFill>
                  <a:srgbClr val="262424"/>
                </a:solidFill>
                <a:latin typeface="Times New Roman"/>
                <a:cs typeface="Times New Roman"/>
              </a:rPr>
              <a:t>o</a:t>
            </a:r>
            <a:r>
              <a:rPr sz="1650" spc="225" dirty="0">
                <a:solidFill>
                  <a:srgbClr val="262424"/>
                </a:solidFill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38200"/>
              </a:lnSpc>
              <a:spcBef>
                <a:spcPts val="545"/>
              </a:spcBef>
            </a:pPr>
            <a:r>
              <a:rPr sz="1300" spc="100" dirty="0">
                <a:solidFill>
                  <a:srgbClr val="262424"/>
                </a:solidFill>
                <a:latin typeface="Times New Roman"/>
                <a:cs typeface="Times New Roman"/>
              </a:rPr>
              <a:t>Automated </a:t>
            </a:r>
            <a:r>
              <a:rPr sz="1300" spc="150" dirty="0">
                <a:solidFill>
                  <a:srgbClr val="262424"/>
                </a:solidFill>
                <a:latin typeface="Times New Roman"/>
                <a:cs typeface="Times New Roman"/>
              </a:rPr>
              <a:t>processes </a:t>
            </a:r>
            <a:r>
              <a:rPr sz="1300" spc="65" dirty="0">
                <a:solidFill>
                  <a:srgbClr val="262424"/>
                </a:solidFill>
                <a:latin typeface="Times New Roman"/>
                <a:cs typeface="Times New Roman"/>
              </a:rPr>
              <a:t>for </a:t>
            </a:r>
            <a:r>
              <a:rPr sz="1300" spc="7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30" dirty="0">
                <a:solidFill>
                  <a:srgbClr val="262424"/>
                </a:solidFill>
                <a:latin typeface="Times New Roman"/>
                <a:cs typeface="Times New Roman"/>
              </a:rPr>
              <a:t>lease </a:t>
            </a:r>
            <a:r>
              <a:rPr sz="1300" spc="120" dirty="0">
                <a:solidFill>
                  <a:srgbClr val="262424"/>
                </a:solidFill>
                <a:latin typeface="Times New Roman"/>
                <a:cs typeface="Times New Roman"/>
              </a:rPr>
              <a:t>renewals</a:t>
            </a:r>
            <a:r>
              <a:rPr sz="700" spc="120" dirty="0">
                <a:solidFill>
                  <a:srgbClr val="262424"/>
                </a:solidFill>
                <a:latin typeface="Times New Roman"/>
                <a:cs typeface="Times New Roman"/>
              </a:rPr>
              <a:t>, </a:t>
            </a:r>
            <a:r>
              <a:rPr sz="1300" spc="105" dirty="0">
                <a:solidFill>
                  <a:srgbClr val="262424"/>
                </a:solidFill>
                <a:latin typeface="Times New Roman"/>
                <a:cs typeface="Times New Roman"/>
              </a:rPr>
              <a:t>property </a:t>
            </a:r>
            <a:r>
              <a:rPr sz="1300" spc="110" dirty="0">
                <a:solidFill>
                  <a:srgbClr val="262424"/>
                </a:solidFill>
                <a:latin typeface="Times New Roman"/>
                <a:cs typeface="Times New Roman"/>
              </a:rPr>
              <a:t> inspections</a:t>
            </a:r>
            <a:r>
              <a:rPr sz="700" spc="110" dirty="0">
                <a:solidFill>
                  <a:srgbClr val="262424"/>
                </a:solidFill>
                <a:latin typeface="Times New Roman"/>
                <a:cs typeface="Times New Roman"/>
              </a:rPr>
              <a:t>,</a:t>
            </a:r>
            <a:r>
              <a:rPr sz="700" spc="14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45" dirty="0">
                <a:solidFill>
                  <a:srgbClr val="262424"/>
                </a:solidFill>
                <a:latin typeface="Times New Roman"/>
                <a:cs typeface="Times New Roman"/>
              </a:rPr>
              <a:t>and</a:t>
            </a:r>
            <a:r>
              <a:rPr sz="1300" spc="-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05" dirty="0">
                <a:solidFill>
                  <a:srgbClr val="262424"/>
                </a:solidFill>
                <a:latin typeface="Times New Roman"/>
                <a:cs typeface="Times New Roman"/>
              </a:rPr>
              <a:t>compliance </a:t>
            </a:r>
            <a:r>
              <a:rPr sz="1300" spc="-3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95" dirty="0">
                <a:solidFill>
                  <a:srgbClr val="262424"/>
                </a:solidFill>
                <a:latin typeface="Times New Roman"/>
                <a:cs typeface="Times New Roman"/>
              </a:rPr>
              <a:t>tracking</a:t>
            </a:r>
            <a:r>
              <a:rPr sz="700" spc="95" dirty="0">
                <a:solidFill>
                  <a:srgbClr val="262424"/>
                </a:solidFill>
                <a:latin typeface="Times New Roman"/>
                <a:cs typeface="Times New Roman"/>
              </a:rPr>
              <a:t>, </a:t>
            </a:r>
            <a:r>
              <a:rPr sz="1300" spc="110" dirty="0">
                <a:solidFill>
                  <a:srgbClr val="262424"/>
                </a:solidFill>
                <a:latin typeface="Times New Roman"/>
                <a:cs typeface="Times New Roman"/>
              </a:rPr>
              <a:t>ensuring </a:t>
            </a:r>
            <a:r>
              <a:rPr sz="1300" spc="55" dirty="0">
                <a:solidFill>
                  <a:srgbClr val="262424"/>
                </a:solidFill>
                <a:latin typeface="Times New Roman"/>
                <a:cs typeface="Times New Roman"/>
              </a:rPr>
              <a:t>timely </a:t>
            </a:r>
            <a:r>
              <a:rPr sz="1300" spc="6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05" dirty="0">
                <a:solidFill>
                  <a:srgbClr val="262424"/>
                </a:solidFill>
                <a:latin typeface="Times New Roman"/>
                <a:cs typeface="Times New Roman"/>
              </a:rPr>
              <a:t>actions</a:t>
            </a:r>
            <a:r>
              <a:rPr sz="130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45" dirty="0">
                <a:solidFill>
                  <a:srgbClr val="262424"/>
                </a:solidFill>
                <a:latin typeface="Times New Roman"/>
                <a:cs typeface="Times New Roman"/>
              </a:rPr>
              <a:t>and</a:t>
            </a:r>
            <a:r>
              <a:rPr sz="130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80" dirty="0">
                <a:solidFill>
                  <a:srgbClr val="262424"/>
                </a:solidFill>
                <a:latin typeface="Times New Roman"/>
                <a:cs typeface="Times New Roman"/>
              </a:rPr>
              <a:t>notifications</a:t>
            </a:r>
            <a:r>
              <a:rPr sz="700" spc="80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886325" y="4105275"/>
            <a:ext cx="390525" cy="381000"/>
            <a:chOff x="4886325" y="4105275"/>
            <a:chExt cx="390525" cy="381000"/>
          </a:xfrm>
        </p:grpSpPr>
        <p:sp>
          <p:nvSpPr>
            <p:cNvPr id="15" name="object 15"/>
            <p:cNvSpPr/>
            <p:nvPr/>
          </p:nvSpPr>
          <p:spPr>
            <a:xfrm>
              <a:off x="4891087" y="411003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2938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316230"/>
                  </a:lnTo>
                  <a:lnTo>
                    <a:pt x="0" y="319862"/>
                  </a:lnTo>
                  <a:lnTo>
                    <a:pt x="18745" y="357860"/>
                  </a:lnTo>
                  <a:lnTo>
                    <a:pt x="51612" y="371475"/>
                  </a:lnTo>
                  <a:lnTo>
                    <a:pt x="329387" y="371475"/>
                  </a:lnTo>
                  <a:lnTo>
                    <a:pt x="367385" y="352729"/>
                  </a:lnTo>
                  <a:lnTo>
                    <a:pt x="381000" y="319862"/>
                  </a:lnTo>
                  <a:lnTo>
                    <a:pt x="381000" y="51612"/>
                  </a:lnTo>
                  <a:lnTo>
                    <a:pt x="362254" y="13614"/>
                  </a:lnTo>
                  <a:lnTo>
                    <a:pt x="332968" y="355"/>
                  </a:lnTo>
                  <a:lnTo>
                    <a:pt x="329387" y="0"/>
                  </a:lnTo>
                  <a:close/>
                </a:path>
              </a:pathLst>
            </a:custGeom>
            <a:solidFill>
              <a:srgbClr val="DAD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91087" y="411003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62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27571" y="7289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7" y="0"/>
                  </a:lnTo>
                  <a:lnTo>
                    <a:pt x="332968" y="355"/>
                  </a:lnTo>
                  <a:lnTo>
                    <a:pt x="336524" y="1066"/>
                  </a:lnTo>
                  <a:lnTo>
                    <a:pt x="340093" y="1765"/>
                  </a:lnTo>
                  <a:lnTo>
                    <a:pt x="343547" y="2819"/>
                  </a:lnTo>
                  <a:lnTo>
                    <a:pt x="346887" y="4203"/>
                  </a:lnTo>
                  <a:lnTo>
                    <a:pt x="350253" y="5588"/>
                  </a:lnTo>
                  <a:lnTo>
                    <a:pt x="376796" y="34099"/>
                  </a:lnTo>
                  <a:lnTo>
                    <a:pt x="379933" y="44462"/>
                  </a:lnTo>
                  <a:lnTo>
                    <a:pt x="380644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16230"/>
                  </a:lnTo>
                  <a:lnTo>
                    <a:pt x="381000" y="319862"/>
                  </a:lnTo>
                  <a:lnTo>
                    <a:pt x="380644" y="323443"/>
                  </a:lnTo>
                  <a:lnTo>
                    <a:pt x="379933" y="327012"/>
                  </a:lnTo>
                  <a:lnTo>
                    <a:pt x="379234" y="330568"/>
                  </a:lnTo>
                  <a:lnTo>
                    <a:pt x="356450" y="362165"/>
                  </a:lnTo>
                  <a:lnTo>
                    <a:pt x="336524" y="370408"/>
                  </a:lnTo>
                  <a:lnTo>
                    <a:pt x="332968" y="371119"/>
                  </a:lnTo>
                  <a:lnTo>
                    <a:pt x="329387" y="371475"/>
                  </a:lnTo>
                  <a:lnTo>
                    <a:pt x="325755" y="371475"/>
                  </a:lnTo>
                  <a:lnTo>
                    <a:pt x="55245" y="371475"/>
                  </a:lnTo>
                  <a:lnTo>
                    <a:pt x="51612" y="371475"/>
                  </a:lnTo>
                  <a:lnTo>
                    <a:pt x="48018" y="371119"/>
                  </a:lnTo>
                  <a:lnTo>
                    <a:pt x="44462" y="370408"/>
                  </a:lnTo>
                  <a:lnTo>
                    <a:pt x="40906" y="369709"/>
                  </a:lnTo>
                  <a:lnTo>
                    <a:pt x="9309" y="346913"/>
                  </a:lnTo>
                  <a:lnTo>
                    <a:pt x="7289" y="343903"/>
                  </a:lnTo>
                  <a:lnTo>
                    <a:pt x="1066" y="327012"/>
                  </a:lnTo>
                  <a:lnTo>
                    <a:pt x="355" y="323443"/>
                  </a:lnTo>
                  <a:lnTo>
                    <a:pt x="0" y="319862"/>
                  </a:lnTo>
                  <a:lnTo>
                    <a:pt x="0" y="316230"/>
                  </a:lnTo>
                  <a:close/>
                </a:path>
              </a:pathLst>
            </a:custGeom>
            <a:ln w="9525">
              <a:solidFill>
                <a:srgbClr val="BFC1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987328" y="4186197"/>
            <a:ext cx="191770" cy="2565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55" dirty="0">
                <a:solidFill>
                  <a:srgbClr val="262424"/>
                </a:solidFill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30833" y="4077575"/>
            <a:ext cx="2246630" cy="1998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29944">
              <a:lnSpc>
                <a:spcPct val="106100"/>
              </a:lnSpc>
              <a:spcBef>
                <a:spcPts val="95"/>
              </a:spcBef>
            </a:pPr>
            <a:r>
              <a:rPr sz="1650" spc="-70" dirty="0">
                <a:solidFill>
                  <a:srgbClr val="262424"/>
                </a:solidFill>
                <a:latin typeface="Times New Roman"/>
                <a:cs typeface="Times New Roman"/>
              </a:rPr>
              <a:t>R</a:t>
            </a:r>
            <a:r>
              <a:rPr sz="1650" spc="215" dirty="0">
                <a:solidFill>
                  <a:srgbClr val="262424"/>
                </a:solidFill>
                <a:latin typeface="Times New Roman"/>
                <a:cs typeface="Times New Roman"/>
              </a:rPr>
              <a:t>e</a:t>
            </a:r>
            <a:r>
              <a:rPr sz="1650" spc="180" dirty="0">
                <a:solidFill>
                  <a:srgbClr val="262424"/>
                </a:solidFill>
                <a:latin typeface="Times New Roman"/>
                <a:cs typeface="Times New Roman"/>
              </a:rPr>
              <a:t>p</a:t>
            </a:r>
            <a:r>
              <a:rPr sz="1650" spc="150" dirty="0">
                <a:solidFill>
                  <a:srgbClr val="262424"/>
                </a:solidFill>
                <a:latin typeface="Times New Roman"/>
                <a:cs typeface="Times New Roman"/>
              </a:rPr>
              <a:t>o</a:t>
            </a:r>
            <a:r>
              <a:rPr sz="1650" spc="114" dirty="0">
                <a:solidFill>
                  <a:srgbClr val="262424"/>
                </a:solidFill>
                <a:latin typeface="Times New Roman"/>
                <a:cs typeface="Times New Roman"/>
              </a:rPr>
              <a:t>r</a:t>
            </a:r>
            <a:r>
              <a:rPr sz="1650" spc="100" dirty="0">
                <a:solidFill>
                  <a:srgbClr val="262424"/>
                </a:solidFill>
                <a:latin typeface="Times New Roman"/>
                <a:cs typeface="Times New Roman"/>
              </a:rPr>
              <a:t>t</a:t>
            </a:r>
            <a:r>
              <a:rPr sz="1650" spc="-60" dirty="0">
                <a:solidFill>
                  <a:srgbClr val="262424"/>
                </a:solidFill>
                <a:latin typeface="Times New Roman"/>
                <a:cs typeface="Times New Roman"/>
              </a:rPr>
              <a:t>i</a:t>
            </a:r>
            <a:r>
              <a:rPr sz="1650" spc="170" dirty="0">
                <a:solidFill>
                  <a:srgbClr val="262424"/>
                </a:solidFill>
                <a:latin typeface="Times New Roman"/>
                <a:cs typeface="Times New Roman"/>
              </a:rPr>
              <a:t>n</a:t>
            </a:r>
            <a:r>
              <a:rPr sz="1650" spc="240" dirty="0">
                <a:solidFill>
                  <a:srgbClr val="262424"/>
                </a:solidFill>
                <a:latin typeface="Times New Roman"/>
                <a:cs typeface="Times New Roman"/>
              </a:rPr>
              <a:t>g</a:t>
            </a:r>
            <a:r>
              <a:rPr sz="1650" spc="-114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650" spc="190" dirty="0">
                <a:solidFill>
                  <a:srgbClr val="262424"/>
                </a:solidFill>
                <a:latin typeface="Times New Roman"/>
                <a:cs typeface="Times New Roman"/>
              </a:rPr>
              <a:t>a</a:t>
            </a:r>
            <a:r>
              <a:rPr sz="1650" spc="170" dirty="0">
                <a:solidFill>
                  <a:srgbClr val="262424"/>
                </a:solidFill>
                <a:latin typeface="Times New Roman"/>
                <a:cs typeface="Times New Roman"/>
              </a:rPr>
              <a:t>n</a:t>
            </a:r>
            <a:r>
              <a:rPr sz="1650" spc="155" dirty="0">
                <a:solidFill>
                  <a:srgbClr val="262424"/>
                </a:solidFill>
                <a:latin typeface="Times New Roman"/>
                <a:cs typeface="Times New Roman"/>
              </a:rPr>
              <a:t>d  </a:t>
            </a:r>
            <a:r>
              <a:rPr sz="1650" spc="114" dirty="0">
                <a:solidFill>
                  <a:srgbClr val="262424"/>
                </a:solidFill>
                <a:latin typeface="Times New Roman"/>
                <a:cs typeface="Times New Roman"/>
              </a:rPr>
              <a:t>Analytics</a:t>
            </a: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38200"/>
              </a:lnSpc>
              <a:spcBef>
                <a:spcPts val="550"/>
              </a:spcBef>
            </a:pPr>
            <a:r>
              <a:rPr sz="1300" spc="100" dirty="0">
                <a:solidFill>
                  <a:srgbClr val="262424"/>
                </a:solidFill>
                <a:latin typeface="Times New Roman"/>
                <a:cs typeface="Times New Roman"/>
              </a:rPr>
              <a:t>Robust</a:t>
            </a:r>
            <a:r>
              <a:rPr sz="1300" spc="-3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90" dirty="0">
                <a:solidFill>
                  <a:srgbClr val="262424"/>
                </a:solidFill>
                <a:latin typeface="Times New Roman"/>
                <a:cs typeface="Times New Roman"/>
              </a:rPr>
              <a:t>reporting</a:t>
            </a:r>
            <a:r>
              <a:rPr sz="1300" spc="-3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80" dirty="0">
                <a:solidFill>
                  <a:srgbClr val="262424"/>
                </a:solidFill>
                <a:latin typeface="Times New Roman"/>
                <a:cs typeface="Times New Roman"/>
              </a:rPr>
              <a:t>capabilities </a:t>
            </a:r>
            <a:r>
              <a:rPr sz="1300" spc="-3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95" dirty="0">
                <a:solidFill>
                  <a:srgbClr val="262424"/>
                </a:solidFill>
                <a:latin typeface="Times New Roman"/>
                <a:cs typeface="Times New Roman"/>
              </a:rPr>
              <a:t>to </a:t>
            </a:r>
            <a:r>
              <a:rPr sz="1300" spc="130" dirty="0">
                <a:solidFill>
                  <a:srgbClr val="262424"/>
                </a:solidFill>
                <a:latin typeface="Times New Roman"/>
                <a:cs typeface="Times New Roman"/>
              </a:rPr>
              <a:t>generate custom lease </a:t>
            </a:r>
            <a:r>
              <a:rPr sz="1300" spc="13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20" dirty="0">
                <a:solidFill>
                  <a:srgbClr val="262424"/>
                </a:solidFill>
                <a:latin typeface="Times New Roman"/>
                <a:cs typeface="Times New Roman"/>
              </a:rPr>
              <a:t>reports</a:t>
            </a:r>
            <a:r>
              <a:rPr sz="700" spc="120" dirty="0">
                <a:solidFill>
                  <a:srgbClr val="262424"/>
                </a:solidFill>
                <a:latin typeface="Times New Roman"/>
                <a:cs typeface="Times New Roman"/>
              </a:rPr>
              <a:t>, </a:t>
            </a:r>
            <a:r>
              <a:rPr sz="1300" spc="80" dirty="0">
                <a:solidFill>
                  <a:srgbClr val="262424"/>
                </a:solidFill>
                <a:latin typeface="Times New Roman"/>
                <a:cs typeface="Times New Roman"/>
              </a:rPr>
              <a:t>monitor </a:t>
            </a:r>
            <a:r>
              <a:rPr sz="1300" spc="65" dirty="0">
                <a:solidFill>
                  <a:srgbClr val="262424"/>
                </a:solidFill>
                <a:latin typeface="Times New Roman"/>
                <a:cs typeface="Times New Roman"/>
              </a:rPr>
              <a:t>KPIs</a:t>
            </a:r>
            <a:r>
              <a:rPr sz="700" spc="65" dirty="0">
                <a:solidFill>
                  <a:srgbClr val="262424"/>
                </a:solidFill>
                <a:latin typeface="Times New Roman"/>
                <a:cs typeface="Times New Roman"/>
              </a:rPr>
              <a:t>,</a:t>
            </a:r>
            <a:r>
              <a:rPr sz="700" spc="7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45" dirty="0">
                <a:solidFill>
                  <a:srgbClr val="262424"/>
                </a:solidFill>
                <a:latin typeface="Times New Roman"/>
                <a:cs typeface="Times New Roman"/>
              </a:rPr>
              <a:t>and </a:t>
            </a:r>
            <a:r>
              <a:rPr sz="1300" spc="15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20" dirty="0">
                <a:solidFill>
                  <a:srgbClr val="262424"/>
                </a:solidFill>
                <a:latin typeface="Times New Roman"/>
                <a:cs typeface="Times New Roman"/>
              </a:rPr>
              <a:t>support </a:t>
            </a:r>
            <a:r>
              <a:rPr sz="1300" spc="90" dirty="0">
                <a:solidFill>
                  <a:srgbClr val="262424"/>
                </a:solidFill>
                <a:latin typeface="Times New Roman"/>
                <a:cs typeface="Times New Roman"/>
              </a:rPr>
              <a:t>informed </a:t>
            </a:r>
            <a:r>
              <a:rPr sz="1300" spc="130" dirty="0">
                <a:solidFill>
                  <a:srgbClr val="262424"/>
                </a:solidFill>
                <a:latin typeface="Times New Roman"/>
                <a:cs typeface="Times New Roman"/>
              </a:rPr>
              <a:t>decision</a:t>
            </a:r>
            <a:r>
              <a:rPr sz="700" spc="130" dirty="0">
                <a:solidFill>
                  <a:srgbClr val="262424"/>
                </a:solidFill>
                <a:latin typeface="Times New Roman"/>
                <a:cs typeface="Times New Roman"/>
              </a:rPr>
              <a:t>- </a:t>
            </a:r>
            <a:r>
              <a:rPr sz="700" spc="13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05" dirty="0">
                <a:solidFill>
                  <a:srgbClr val="262424"/>
                </a:solidFill>
                <a:latin typeface="Times New Roman"/>
                <a:cs typeface="Times New Roman"/>
              </a:rPr>
              <a:t>making</a:t>
            </a:r>
            <a:r>
              <a:rPr sz="700" spc="105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943850" y="4105275"/>
            <a:ext cx="390525" cy="381000"/>
            <a:chOff x="7943850" y="4105275"/>
            <a:chExt cx="390525" cy="381000"/>
          </a:xfrm>
        </p:grpSpPr>
        <p:sp>
          <p:nvSpPr>
            <p:cNvPr id="20" name="object 20"/>
            <p:cNvSpPr/>
            <p:nvPr/>
          </p:nvSpPr>
          <p:spPr>
            <a:xfrm>
              <a:off x="7948612" y="411003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2938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316230"/>
                  </a:lnTo>
                  <a:lnTo>
                    <a:pt x="0" y="319862"/>
                  </a:lnTo>
                  <a:lnTo>
                    <a:pt x="18745" y="357860"/>
                  </a:lnTo>
                  <a:lnTo>
                    <a:pt x="51612" y="371475"/>
                  </a:lnTo>
                  <a:lnTo>
                    <a:pt x="329387" y="371475"/>
                  </a:lnTo>
                  <a:lnTo>
                    <a:pt x="367385" y="352729"/>
                  </a:lnTo>
                  <a:lnTo>
                    <a:pt x="381000" y="319862"/>
                  </a:lnTo>
                  <a:lnTo>
                    <a:pt x="381000" y="51612"/>
                  </a:lnTo>
                  <a:lnTo>
                    <a:pt x="362254" y="13614"/>
                  </a:lnTo>
                  <a:lnTo>
                    <a:pt x="332968" y="355"/>
                  </a:lnTo>
                  <a:lnTo>
                    <a:pt x="329387" y="0"/>
                  </a:lnTo>
                  <a:close/>
                </a:path>
              </a:pathLst>
            </a:custGeom>
            <a:solidFill>
              <a:srgbClr val="DAD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48612" y="411003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62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4203" y="34099"/>
                  </a:lnTo>
                  <a:lnTo>
                    <a:pt x="5588" y="30746"/>
                  </a:lnTo>
                  <a:lnTo>
                    <a:pt x="7289" y="27571"/>
                  </a:lnTo>
                  <a:lnTo>
                    <a:pt x="9309" y="24549"/>
                  </a:lnTo>
                  <a:lnTo>
                    <a:pt x="11328" y="21539"/>
                  </a:lnTo>
                  <a:lnTo>
                    <a:pt x="13614" y="18745"/>
                  </a:lnTo>
                  <a:lnTo>
                    <a:pt x="16179" y="16179"/>
                  </a:lnTo>
                  <a:lnTo>
                    <a:pt x="18745" y="13614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7" y="0"/>
                  </a:lnTo>
                  <a:lnTo>
                    <a:pt x="332968" y="355"/>
                  </a:lnTo>
                  <a:lnTo>
                    <a:pt x="336524" y="1066"/>
                  </a:lnTo>
                  <a:lnTo>
                    <a:pt x="340093" y="1765"/>
                  </a:lnTo>
                  <a:lnTo>
                    <a:pt x="343547" y="2819"/>
                  </a:lnTo>
                  <a:lnTo>
                    <a:pt x="346887" y="4203"/>
                  </a:lnTo>
                  <a:lnTo>
                    <a:pt x="350253" y="5588"/>
                  </a:lnTo>
                  <a:lnTo>
                    <a:pt x="353428" y="7289"/>
                  </a:lnTo>
                  <a:lnTo>
                    <a:pt x="356438" y="9309"/>
                  </a:lnTo>
                  <a:lnTo>
                    <a:pt x="359460" y="11328"/>
                  </a:lnTo>
                  <a:lnTo>
                    <a:pt x="362254" y="13614"/>
                  </a:lnTo>
                  <a:lnTo>
                    <a:pt x="364820" y="16179"/>
                  </a:lnTo>
                  <a:lnTo>
                    <a:pt x="367385" y="18745"/>
                  </a:lnTo>
                  <a:lnTo>
                    <a:pt x="379933" y="44462"/>
                  </a:lnTo>
                  <a:lnTo>
                    <a:pt x="380644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16230"/>
                  </a:lnTo>
                  <a:lnTo>
                    <a:pt x="381000" y="319862"/>
                  </a:lnTo>
                  <a:lnTo>
                    <a:pt x="380644" y="323443"/>
                  </a:lnTo>
                  <a:lnTo>
                    <a:pt x="379933" y="327012"/>
                  </a:lnTo>
                  <a:lnTo>
                    <a:pt x="379234" y="330568"/>
                  </a:lnTo>
                  <a:lnTo>
                    <a:pt x="364820" y="355295"/>
                  </a:lnTo>
                  <a:lnTo>
                    <a:pt x="362254" y="357860"/>
                  </a:lnTo>
                  <a:lnTo>
                    <a:pt x="336524" y="370408"/>
                  </a:lnTo>
                  <a:lnTo>
                    <a:pt x="332968" y="371119"/>
                  </a:lnTo>
                  <a:lnTo>
                    <a:pt x="329387" y="371475"/>
                  </a:lnTo>
                  <a:lnTo>
                    <a:pt x="325755" y="371475"/>
                  </a:lnTo>
                  <a:lnTo>
                    <a:pt x="55245" y="371475"/>
                  </a:lnTo>
                  <a:lnTo>
                    <a:pt x="51612" y="371475"/>
                  </a:lnTo>
                  <a:lnTo>
                    <a:pt x="48018" y="371119"/>
                  </a:lnTo>
                  <a:lnTo>
                    <a:pt x="44462" y="370408"/>
                  </a:lnTo>
                  <a:lnTo>
                    <a:pt x="40906" y="369709"/>
                  </a:lnTo>
                  <a:lnTo>
                    <a:pt x="16179" y="355295"/>
                  </a:lnTo>
                  <a:lnTo>
                    <a:pt x="13614" y="352729"/>
                  </a:lnTo>
                  <a:lnTo>
                    <a:pt x="11328" y="349935"/>
                  </a:lnTo>
                  <a:lnTo>
                    <a:pt x="9309" y="346913"/>
                  </a:lnTo>
                  <a:lnTo>
                    <a:pt x="7289" y="343903"/>
                  </a:lnTo>
                  <a:lnTo>
                    <a:pt x="5588" y="340728"/>
                  </a:lnTo>
                  <a:lnTo>
                    <a:pt x="4203" y="337375"/>
                  </a:lnTo>
                  <a:lnTo>
                    <a:pt x="2819" y="334022"/>
                  </a:lnTo>
                  <a:lnTo>
                    <a:pt x="1765" y="330568"/>
                  </a:lnTo>
                  <a:lnTo>
                    <a:pt x="1066" y="327012"/>
                  </a:lnTo>
                  <a:lnTo>
                    <a:pt x="355" y="323443"/>
                  </a:lnTo>
                  <a:lnTo>
                    <a:pt x="0" y="319862"/>
                  </a:lnTo>
                  <a:lnTo>
                    <a:pt x="0" y="316230"/>
                  </a:lnTo>
                  <a:close/>
                </a:path>
              </a:pathLst>
            </a:custGeom>
            <a:ln w="9525">
              <a:solidFill>
                <a:srgbClr val="BFC1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040840" y="4186197"/>
            <a:ext cx="199390" cy="2565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615" dirty="0">
                <a:solidFill>
                  <a:srgbClr val="262424"/>
                </a:solidFill>
                <a:latin typeface="Times New Roman"/>
                <a:cs typeface="Times New Roman"/>
              </a:rPr>
              <a:t>4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88366" y="4077575"/>
            <a:ext cx="2180590" cy="1998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100"/>
              </a:lnSpc>
              <a:spcBef>
                <a:spcPts val="95"/>
              </a:spcBef>
            </a:pPr>
            <a:r>
              <a:rPr sz="1650" spc="-135" dirty="0">
                <a:solidFill>
                  <a:srgbClr val="262424"/>
                </a:solidFill>
                <a:latin typeface="Times New Roman"/>
                <a:cs typeface="Times New Roman"/>
              </a:rPr>
              <a:t>I</a:t>
            </a:r>
            <a:r>
              <a:rPr sz="1650" spc="170" dirty="0">
                <a:solidFill>
                  <a:srgbClr val="262424"/>
                </a:solidFill>
                <a:latin typeface="Times New Roman"/>
                <a:cs typeface="Times New Roman"/>
              </a:rPr>
              <a:t>n</a:t>
            </a:r>
            <a:r>
              <a:rPr sz="1650" spc="85" dirty="0">
                <a:solidFill>
                  <a:srgbClr val="262424"/>
                </a:solidFill>
                <a:latin typeface="Times New Roman"/>
                <a:cs typeface="Times New Roman"/>
              </a:rPr>
              <a:t>t</a:t>
            </a:r>
            <a:r>
              <a:rPr sz="1650" spc="215" dirty="0">
                <a:solidFill>
                  <a:srgbClr val="262424"/>
                </a:solidFill>
                <a:latin typeface="Times New Roman"/>
                <a:cs typeface="Times New Roman"/>
              </a:rPr>
              <a:t>e</a:t>
            </a:r>
            <a:r>
              <a:rPr sz="1650" spc="185" dirty="0">
                <a:solidFill>
                  <a:srgbClr val="262424"/>
                </a:solidFill>
                <a:latin typeface="Times New Roman"/>
                <a:cs typeface="Times New Roman"/>
              </a:rPr>
              <a:t>g</a:t>
            </a:r>
            <a:r>
              <a:rPr sz="1650" spc="60" dirty="0">
                <a:solidFill>
                  <a:srgbClr val="262424"/>
                </a:solidFill>
                <a:latin typeface="Times New Roman"/>
                <a:cs typeface="Times New Roman"/>
              </a:rPr>
              <a:t>r</a:t>
            </a:r>
            <a:r>
              <a:rPr sz="1650" spc="190" dirty="0">
                <a:solidFill>
                  <a:srgbClr val="262424"/>
                </a:solidFill>
                <a:latin typeface="Times New Roman"/>
                <a:cs typeface="Times New Roman"/>
              </a:rPr>
              <a:t>a</a:t>
            </a:r>
            <a:r>
              <a:rPr sz="1650" spc="100" dirty="0">
                <a:solidFill>
                  <a:srgbClr val="262424"/>
                </a:solidFill>
                <a:latin typeface="Times New Roman"/>
                <a:cs typeface="Times New Roman"/>
              </a:rPr>
              <a:t>t</a:t>
            </a:r>
            <a:r>
              <a:rPr sz="1650" spc="-60" dirty="0">
                <a:solidFill>
                  <a:srgbClr val="262424"/>
                </a:solidFill>
                <a:latin typeface="Times New Roman"/>
                <a:cs typeface="Times New Roman"/>
              </a:rPr>
              <a:t>i</a:t>
            </a:r>
            <a:r>
              <a:rPr sz="1650" spc="150" dirty="0">
                <a:solidFill>
                  <a:srgbClr val="262424"/>
                </a:solidFill>
                <a:latin typeface="Times New Roman"/>
                <a:cs typeface="Times New Roman"/>
              </a:rPr>
              <a:t>o</a:t>
            </a:r>
            <a:r>
              <a:rPr sz="1650" spc="225" dirty="0">
                <a:solidFill>
                  <a:srgbClr val="262424"/>
                </a:solidFill>
                <a:latin typeface="Times New Roman"/>
                <a:cs typeface="Times New Roman"/>
              </a:rPr>
              <a:t>n</a:t>
            </a:r>
            <a:r>
              <a:rPr sz="1650" spc="-114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650" spc="185" dirty="0">
                <a:solidFill>
                  <a:srgbClr val="262424"/>
                </a:solidFill>
                <a:latin typeface="Times New Roman"/>
                <a:cs typeface="Times New Roman"/>
              </a:rPr>
              <a:t>w</a:t>
            </a:r>
            <a:r>
              <a:rPr sz="1650" spc="-60" dirty="0">
                <a:solidFill>
                  <a:srgbClr val="262424"/>
                </a:solidFill>
                <a:latin typeface="Times New Roman"/>
                <a:cs typeface="Times New Roman"/>
              </a:rPr>
              <a:t>i</a:t>
            </a:r>
            <a:r>
              <a:rPr sz="1650" spc="105" dirty="0">
                <a:solidFill>
                  <a:srgbClr val="262424"/>
                </a:solidFill>
                <a:latin typeface="Times New Roman"/>
                <a:cs typeface="Times New Roman"/>
              </a:rPr>
              <a:t>t</a:t>
            </a:r>
            <a:r>
              <a:rPr sz="1650" spc="225" dirty="0">
                <a:solidFill>
                  <a:srgbClr val="262424"/>
                </a:solidFill>
                <a:latin typeface="Times New Roman"/>
                <a:cs typeface="Times New Roman"/>
              </a:rPr>
              <a:t>h</a:t>
            </a:r>
            <a:r>
              <a:rPr sz="1650" spc="-114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650" spc="50" dirty="0">
                <a:solidFill>
                  <a:srgbClr val="262424"/>
                </a:solidFill>
                <a:latin typeface="Times New Roman"/>
                <a:cs typeface="Times New Roman"/>
              </a:rPr>
              <a:t>O</a:t>
            </a:r>
            <a:r>
              <a:rPr sz="1650" spc="105" dirty="0">
                <a:solidFill>
                  <a:srgbClr val="262424"/>
                </a:solidFill>
                <a:latin typeface="Times New Roman"/>
                <a:cs typeface="Times New Roman"/>
              </a:rPr>
              <a:t>t</a:t>
            </a:r>
            <a:r>
              <a:rPr sz="1650" spc="170" dirty="0">
                <a:solidFill>
                  <a:srgbClr val="262424"/>
                </a:solidFill>
                <a:latin typeface="Times New Roman"/>
                <a:cs typeface="Times New Roman"/>
              </a:rPr>
              <a:t>h</a:t>
            </a:r>
            <a:r>
              <a:rPr sz="1650" spc="215" dirty="0">
                <a:solidFill>
                  <a:srgbClr val="262424"/>
                </a:solidFill>
                <a:latin typeface="Times New Roman"/>
                <a:cs typeface="Times New Roman"/>
              </a:rPr>
              <a:t>e</a:t>
            </a:r>
            <a:r>
              <a:rPr sz="1650" spc="110" dirty="0">
                <a:solidFill>
                  <a:srgbClr val="262424"/>
                </a:solidFill>
                <a:latin typeface="Times New Roman"/>
                <a:cs typeface="Times New Roman"/>
              </a:rPr>
              <a:t>r  </a:t>
            </a:r>
            <a:r>
              <a:rPr sz="1650" spc="185" dirty="0">
                <a:solidFill>
                  <a:srgbClr val="262424"/>
                </a:solidFill>
                <a:latin typeface="Times New Roman"/>
                <a:cs typeface="Times New Roman"/>
              </a:rPr>
              <a:t>Systems</a:t>
            </a:r>
            <a:endParaRPr sz="1650">
              <a:latin typeface="Times New Roman"/>
              <a:cs typeface="Times New Roman"/>
            </a:endParaRPr>
          </a:p>
          <a:p>
            <a:pPr marL="12700" marR="82550">
              <a:lnSpc>
                <a:spcPct val="138200"/>
              </a:lnSpc>
              <a:spcBef>
                <a:spcPts val="550"/>
              </a:spcBef>
            </a:pPr>
            <a:r>
              <a:rPr sz="1300" spc="135" dirty="0">
                <a:solidFill>
                  <a:srgbClr val="262424"/>
                </a:solidFill>
                <a:latin typeface="Times New Roman"/>
                <a:cs typeface="Times New Roman"/>
              </a:rPr>
              <a:t>Seamless </a:t>
            </a:r>
            <a:r>
              <a:rPr sz="1300" spc="75" dirty="0">
                <a:solidFill>
                  <a:srgbClr val="262424"/>
                </a:solidFill>
                <a:latin typeface="Times New Roman"/>
                <a:cs typeface="Times New Roman"/>
              </a:rPr>
              <a:t>integration </a:t>
            </a:r>
            <a:r>
              <a:rPr sz="1300" spc="65" dirty="0">
                <a:solidFill>
                  <a:srgbClr val="262424"/>
                </a:solidFill>
                <a:latin typeface="Times New Roman"/>
                <a:cs typeface="Times New Roman"/>
              </a:rPr>
              <a:t>with </a:t>
            </a:r>
            <a:r>
              <a:rPr sz="1300" spc="7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60" dirty="0">
                <a:solidFill>
                  <a:srgbClr val="262424"/>
                </a:solidFill>
                <a:latin typeface="Times New Roman"/>
                <a:cs typeface="Times New Roman"/>
              </a:rPr>
              <a:t>financial</a:t>
            </a:r>
            <a:r>
              <a:rPr sz="1300" spc="-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45" dirty="0">
                <a:solidFill>
                  <a:srgbClr val="262424"/>
                </a:solidFill>
                <a:latin typeface="Times New Roman"/>
                <a:cs typeface="Times New Roman"/>
              </a:rPr>
              <a:t>systems</a:t>
            </a:r>
            <a:r>
              <a:rPr sz="700" spc="145" dirty="0">
                <a:solidFill>
                  <a:srgbClr val="262424"/>
                </a:solidFill>
                <a:latin typeface="Times New Roman"/>
                <a:cs typeface="Times New Roman"/>
              </a:rPr>
              <a:t>,</a:t>
            </a:r>
            <a:r>
              <a:rPr sz="700" spc="13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60" dirty="0">
                <a:solidFill>
                  <a:srgbClr val="262424"/>
                </a:solidFill>
                <a:latin typeface="Times New Roman"/>
                <a:cs typeface="Times New Roman"/>
              </a:rPr>
              <a:t>allowing </a:t>
            </a:r>
            <a:r>
              <a:rPr sz="1300" spc="-3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65" dirty="0">
                <a:solidFill>
                  <a:srgbClr val="262424"/>
                </a:solidFill>
                <a:latin typeface="Times New Roman"/>
                <a:cs typeface="Times New Roman"/>
              </a:rPr>
              <a:t>for </a:t>
            </a:r>
            <a:r>
              <a:rPr sz="1300" spc="130" dirty="0">
                <a:solidFill>
                  <a:srgbClr val="262424"/>
                </a:solidFill>
                <a:latin typeface="Times New Roman"/>
                <a:cs typeface="Times New Roman"/>
              </a:rPr>
              <a:t>accurate </a:t>
            </a:r>
            <a:r>
              <a:rPr sz="1300" spc="125" dirty="0">
                <a:solidFill>
                  <a:srgbClr val="262424"/>
                </a:solidFill>
                <a:latin typeface="Times New Roman"/>
                <a:cs typeface="Times New Roman"/>
              </a:rPr>
              <a:t>lease</a:t>
            </a:r>
            <a:r>
              <a:rPr sz="700" spc="125" dirty="0">
                <a:solidFill>
                  <a:srgbClr val="262424"/>
                </a:solidFill>
                <a:latin typeface="Times New Roman"/>
                <a:cs typeface="Times New Roman"/>
              </a:rPr>
              <a:t>-</a:t>
            </a:r>
            <a:r>
              <a:rPr sz="1300" spc="125" dirty="0">
                <a:solidFill>
                  <a:srgbClr val="262424"/>
                </a:solidFill>
                <a:latin typeface="Times New Roman"/>
                <a:cs typeface="Times New Roman"/>
              </a:rPr>
              <a:t>related </a:t>
            </a:r>
            <a:r>
              <a:rPr sz="1300" spc="-3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10" dirty="0">
                <a:solidFill>
                  <a:srgbClr val="262424"/>
                </a:solidFill>
                <a:latin typeface="Times New Roman"/>
                <a:cs typeface="Times New Roman"/>
              </a:rPr>
              <a:t>accounting </a:t>
            </a:r>
            <a:r>
              <a:rPr sz="1300" spc="145" dirty="0">
                <a:solidFill>
                  <a:srgbClr val="262424"/>
                </a:solidFill>
                <a:latin typeface="Times New Roman"/>
                <a:cs typeface="Times New Roman"/>
              </a:rPr>
              <a:t>and </a:t>
            </a:r>
            <a:r>
              <a:rPr sz="1300" spc="60" dirty="0">
                <a:solidFill>
                  <a:srgbClr val="262424"/>
                </a:solidFill>
                <a:latin typeface="Times New Roman"/>
                <a:cs typeface="Times New Roman"/>
              </a:rPr>
              <a:t>invoicing </a:t>
            </a:r>
            <a:r>
              <a:rPr sz="1300" spc="6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55" dirty="0">
                <a:solidFill>
                  <a:srgbClr val="262424"/>
                </a:solidFill>
                <a:latin typeface="Times New Roman"/>
                <a:cs typeface="Times New Roman"/>
              </a:rPr>
              <a:t>processes</a:t>
            </a:r>
            <a:r>
              <a:rPr sz="700" spc="155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048125">
              <a:lnSpc>
                <a:spcPct val="100000"/>
              </a:lnSpc>
              <a:spcBef>
                <a:spcPts val="130"/>
              </a:spcBef>
            </a:pPr>
            <a:r>
              <a:rPr spc="295" dirty="0"/>
              <a:t>S</a:t>
            </a:r>
            <a:r>
              <a:rPr spc="409" dirty="0"/>
              <a:t>a</a:t>
            </a:r>
            <a:r>
              <a:rPr spc="-95" dirty="0"/>
              <a:t>l</a:t>
            </a:r>
            <a:r>
              <a:rPr spc="459" dirty="0"/>
              <a:t>e</a:t>
            </a:r>
            <a:r>
              <a:rPr spc="520" dirty="0"/>
              <a:t>s</a:t>
            </a:r>
            <a:r>
              <a:rPr spc="85" dirty="0"/>
              <a:t>f</a:t>
            </a:r>
            <a:r>
              <a:rPr spc="335" dirty="0"/>
              <a:t>o</a:t>
            </a:r>
            <a:r>
              <a:rPr spc="105" dirty="0"/>
              <a:t>r</a:t>
            </a:r>
            <a:r>
              <a:rPr spc="434" dirty="0"/>
              <a:t>c</a:t>
            </a:r>
            <a:r>
              <a:rPr spc="565" dirty="0"/>
              <a:t>e</a:t>
            </a:r>
            <a:r>
              <a:rPr spc="-220" dirty="0"/>
              <a:t> </a:t>
            </a:r>
            <a:r>
              <a:rPr spc="220" dirty="0"/>
              <a:t>C</a:t>
            </a:r>
            <a:r>
              <a:rPr spc="335" dirty="0"/>
              <a:t>o</a:t>
            </a:r>
            <a:r>
              <a:rPr spc="370" dirty="0"/>
              <a:t>n</a:t>
            </a:r>
            <a:r>
              <a:rPr spc="434" dirty="0"/>
              <a:t>c</a:t>
            </a:r>
            <a:r>
              <a:rPr spc="459" dirty="0"/>
              <a:t>e</a:t>
            </a:r>
            <a:r>
              <a:rPr spc="395" dirty="0"/>
              <a:t>p</a:t>
            </a:r>
            <a:r>
              <a:rPr spc="200" dirty="0"/>
              <a:t>t</a:t>
            </a:r>
            <a:r>
              <a:rPr spc="625" dirty="0"/>
              <a:t>s</a:t>
            </a:r>
            <a:r>
              <a:rPr spc="-220" dirty="0"/>
              <a:t> </a:t>
            </a:r>
            <a:r>
              <a:rPr spc="15" dirty="0"/>
              <a:t>U</a:t>
            </a:r>
            <a:r>
              <a:rPr spc="225" dirty="0"/>
              <a:t>t</a:t>
            </a:r>
            <a:r>
              <a:rPr spc="-95" dirty="0"/>
              <a:t>ili</a:t>
            </a:r>
            <a:r>
              <a:rPr spc="320" dirty="0"/>
              <a:t>z</a:t>
            </a:r>
            <a:r>
              <a:rPr spc="459" dirty="0"/>
              <a:t>e</a:t>
            </a:r>
            <a:r>
              <a:rPr spc="500" dirty="0"/>
              <a:t>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886325" y="1428749"/>
            <a:ext cx="2886075" cy="2105025"/>
            <a:chOff x="4886325" y="1428749"/>
            <a:chExt cx="2886075" cy="2105025"/>
          </a:xfrm>
        </p:grpSpPr>
        <p:sp>
          <p:nvSpPr>
            <p:cNvPr id="4" name="object 4"/>
            <p:cNvSpPr/>
            <p:nvPr/>
          </p:nvSpPr>
          <p:spPr>
            <a:xfrm>
              <a:off x="4891087" y="1433512"/>
              <a:ext cx="2876550" cy="2095500"/>
            </a:xfrm>
            <a:custGeom>
              <a:avLst/>
              <a:gdLst/>
              <a:ahLst/>
              <a:cxnLst/>
              <a:rect l="l" t="t" r="r" b="b"/>
              <a:pathLst>
                <a:path w="2876550" h="2095500">
                  <a:moveTo>
                    <a:pt x="282493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2040255"/>
                  </a:lnTo>
                  <a:lnTo>
                    <a:pt x="0" y="2043887"/>
                  </a:lnTo>
                  <a:lnTo>
                    <a:pt x="18745" y="2081885"/>
                  </a:lnTo>
                  <a:lnTo>
                    <a:pt x="51612" y="2095500"/>
                  </a:lnTo>
                  <a:lnTo>
                    <a:pt x="2824937" y="2095500"/>
                  </a:lnTo>
                  <a:lnTo>
                    <a:pt x="2862935" y="2076754"/>
                  </a:lnTo>
                  <a:lnTo>
                    <a:pt x="2876550" y="2043887"/>
                  </a:lnTo>
                  <a:lnTo>
                    <a:pt x="2876550" y="51612"/>
                  </a:lnTo>
                  <a:lnTo>
                    <a:pt x="2857804" y="13614"/>
                  </a:lnTo>
                  <a:lnTo>
                    <a:pt x="2828518" y="355"/>
                  </a:lnTo>
                  <a:lnTo>
                    <a:pt x="2824937" y="0"/>
                  </a:lnTo>
                  <a:close/>
                </a:path>
              </a:pathLst>
            </a:custGeom>
            <a:solidFill>
              <a:srgbClr val="DAD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91087" y="1433512"/>
              <a:ext cx="2876550" cy="2095500"/>
            </a:xfrm>
            <a:custGeom>
              <a:avLst/>
              <a:gdLst/>
              <a:ahLst/>
              <a:cxnLst/>
              <a:rect l="l" t="t" r="r" b="b"/>
              <a:pathLst>
                <a:path w="2876550" h="2095500">
                  <a:moveTo>
                    <a:pt x="0" y="2040255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27571" y="7289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2821305" y="0"/>
                  </a:lnTo>
                  <a:lnTo>
                    <a:pt x="2824937" y="0"/>
                  </a:lnTo>
                  <a:lnTo>
                    <a:pt x="2828518" y="355"/>
                  </a:lnTo>
                  <a:lnTo>
                    <a:pt x="2832074" y="1066"/>
                  </a:lnTo>
                  <a:lnTo>
                    <a:pt x="2835643" y="1765"/>
                  </a:lnTo>
                  <a:lnTo>
                    <a:pt x="2839097" y="2819"/>
                  </a:lnTo>
                  <a:lnTo>
                    <a:pt x="2842450" y="4203"/>
                  </a:lnTo>
                  <a:lnTo>
                    <a:pt x="2845803" y="5588"/>
                  </a:lnTo>
                  <a:lnTo>
                    <a:pt x="2860370" y="16179"/>
                  </a:lnTo>
                  <a:lnTo>
                    <a:pt x="2862935" y="18745"/>
                  </a:lnTo>
                  <a:lnTo>
                    <a:pt x="2875483" y="44462"/>
                  </a:lnTo>
                  <a:lnTo>
                    <a:pt x="2876194" y="48018"/>
                  </a:lnTo>
                  <a:lnTo>
                    <a:pt x="2876550" y="51612"/>
                  </a:lnTo>
                  <a:lnTo>
                    <a:pt x="2876550" y="55245"/>
                  </a:lnTo>
                  <a:lnTo>
                    <a:pt x="2876550" y="2040255"/>
                  </a:lnTo>
                  <a:lnTo>
                    <a:pt x="2876550" y="2043887"/>
                  </a:lnTo>
                  <a:lnTo>
                    <a:pt x="2876194" y="2047468"/>
                  </a:lnTo>
                  <a:lnTo>
                    <a:pt x="2875483" y="2051037"/>
                  </a:lnTo>
                  <a:lnTo>
                    <a:pt x="2874784" y="2054593"/>
                  </a:lnTo>
                  <a:lnTo>
                    <a:pt x="2860370" y="2079320"/>
                  </a:lnTo>
                  <a:lnTo>
                    <a:pt x="2857804" y="2081885"/>
                  </a:lnTo>
                  <a:lnTo>
                    <a:pt x="2832074" y="2094433"/>
                  </a:lnTo>
                  <a:lnTo>
                    <a:pt x="2828518" y="2095144"/>
                  </a:lnTo>
                  <a:lnTo>
                    <a:pt x="2824937" y="2095500"/>
                  </a:lnTo>
                  <a:lnTo>
                    <a:pt x="2821305" y="2095500"/>
                  </a:lnTo>
                  <a:lnTo>
                    <a:pt x="55245" y="2095500"/>
                  </a:lnTo>
                  <a:lnTo>
                    <a:pt x="51612" y="2095500"/>
                  </a:lnTo>
                  <a:lnTo>
                    <a:pt x="48018" y="2095144"/>
                  </a:lnTo>
                  <a:lnTo>
                    <a:pt x="44462" y="2094433"/>
                  </a:lnTo>
                  <a:lnTo>
                    <a:pt x="40906" y="2093734"/>
                  </a:lnTo>
                  <a:lnTo>
                    <a:pt x="9309" y="2070938"/>
                  </a:lnTo>
                  <a:lnTo>
                    <a:pt x="7289" y="2067928"/>
                  </a:lnTo>
                  <a:lnTo>
                    <a:pt x="1066" y="2051037"/>
                  </a:lnTo>
                  <a:lnTo>
                    <a:pt x="355" y="2047468"/>
                  </a:lnTo>
                  <a:lnTo>
                    <a:pt x="0" y="2043887"/>
                  </a:lnTo>
                  <a:lnTo>
                    <a:pt x="0" y="2040255"/>
                  </a:lnTo>
                  <a:close/>
                </a:path>
              </a:pathLst>
            </a:custGeom>
            <a:ln w="9525">
              <a:solidFill>
                <a:srgbClr val="BFC1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054600" y="1595820"/>
            <a:ext cx="1617345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90" dirty="0">
                <a:solidFill>
                  <a:srgbClr val="262424"/>
                </a:solidFill>
                <a:latin typeface="Times New Roman"/>
                <a:cs typeface="Times New Roman"/>
              </a:rPr>
              <a:t>C</a:t>
            </a:r>
            <a:r>
              <a:rPr sz="1650" spc="170" dirty="0">
                <a:solidFill>
                  <a:srgbClr val="262424"/>
                </a:solidFill>
                <a:latin typeface="Times New Roman"/>
                <a:cs typeface="Times New Roman"/>
              </a:rPr>
              <a:t>u</a:t>
            </a:r>
            <a:r>
              <a:rPr sz="1650" spc="245" dirty="0">
                <a:solidFill>
                  <a:srgbClr val="262424"/>
                </a:solidFill>
                <a:latin typeface="Times New Roman"/>
                <a:cs typeface="Times New Roman"/>
              </a:rPr>
              <a:t>s</a:t>
            </a:r>
            <a:r>
              <a:rPr sz="1650" spc="85" dirty="0">
                <a:solidFill>
                  <a:srgbClr val="262424"/>
                </a:solidFill>
                <a:latin typeface="Times New Roman"/>
                <a:cs typeface="Times New Roman"/>
              </a:rPr>
              <a:t>t</a:t>
            </a:r>
            <a:r>
              <a:rPr sz="1650" spc="150" dirty="0">
                <a:solidFill>
                  <a:srgbClr val="262424"/>
                </a:solidFill>
                <a:latin typeface="Times New Roman"/>
                <a:cs typeface="Times New Roman"/>
              </a:rPr>
              <a:t>o</a:t>
            </a:r>
            <a:r>
              <a:rPr sz="1650" spc="254" dirty="0">
                <a:solidFill>
                  <a:srgbClr val="262424"/>
                </a:solidFill>
                <a:latin typeface="Times New Roman"/>
                <a:cs typeface="Times New Roman"/>
              </a:rPr>
              <a:t>m</a:t>
            </a:r>
            <a:r>
              <a:rPr sz="1650" spc="-114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650" spc="50" dirty="0">
                <a:solidFill>
                  <a:srgbClr val="262424"/>
                </a:solidFill>
                <a:latin typeface="Times New Roman"/>
                <a:cs typeface="Times New Roman"/>
              </a:rPr>
              <a:t>O</a:t>
            </a:r>
            <a:r>
              <a:rPr sz="1650" spc="180" dirty="0">
                <a:solidFill>
                  <a:srgbClr val="262424"/>
                </a:solidFill>
                <a:latin typeface="Times New Roman"/>
                <a:cs typeface="Times New Roman"/>
              </a:rPr>
              <a:t>b</a:t>
            </a:r>
            <a:r>
              <a:rPr sz="1650" spc="-60" dirty="0">
                <a:solidFill>
                  <a:srgbClr val="262424"/>
                </a:solidFill>
                <a:latin typeface="Times New Roman"/>
                <a:cs typeface="Times New Roman"/>
              </a:rPr>
              <a:t>j</a:t>
            </a:r>
            <a:r>
              <a:rPr sz="1650" spc="215" dirty="0">
                <a:solidFill>
                  <a:srgbClr val="262424"/>
                </a:solidFill>
                <a:latin typeface="Times New Roman"/>
                <a:cs typeface="Times New Roman"/>
              </a:rPr>
              <a:t>e</a:t>
            </a:r>
            <a:r>
              <a:rPr sz="1650" spc="204" dirty="0">
                <a:solidFill>
                  <a:srgbClr val="262424"/>
                </a:solidFill>
                <a:latin typeface="Times New Roman"/>
                <a:cs typeface="Times New Roman"/>
              </a:rPr>
              <a:t>c</a:t>
            </a:r>
            <a:r>
              <a:rPr sz="1650" spc="90" dirty="0">
                <a:solidFill>
                  <a:srgbClr val="262424"/>
                </a:solidFill>
                <a:latin typeface="Times New Roman"/>
                <a:cs typeface="Times New Roman"/>
              </a:rPr>
              <a:t>t</a:t>
            </a:r>
            <a:r>
              <a:rPr sz="1650" spc="300" dirty="0">
                <a:solidFill>
                  <a:srgbClr val="262424"/>
                </a:solidFill>
                <a:latin typeface="Times New Roman"/>
                <a:cs typeface="Times New Roman"/>
              </a:rPr>
              <a:t>s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54600" y="1925819"/>
            <a:ext cx="2379980" cy="11112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37800"/>
              </a:lnSpc>
              <a:spcBef>
                <a:spcPts val="45"/>
              </a:spcBef>
            </a:pPr>
            <a:r>
              <a:rPr sz="1300" spc="60" dirty="0">
                <a:solidFill>
                  <a:srgbClr val="262424"/>
                </a:solidFill>
                <a:latin typeface="Times New Roman"/>
                <a:cs typeface="Times New Roman"/>
              </a:rPr>
              <a:t>Tailored </a:t>
            </a:r>
            <a:r>
              <a:rPr sz="1300" spc="105" dirty="0">
                <a:solidFill>
                  <a:srgbClr val="262424"/>
                </a:solidFill>
                <a:latin typeface="Times New Roman"/>
                <a:cs typeface="Times New Roman"/>
              </a:rPr>
              <a:t>Salesforce </a:t>
            </a:r>
            <a:r>
              <a:rPr sz="1300" spc="110" dirty="0">
                <a:solidFill>
                  <a:srgbClr val="262424"/>
                </a:solidFill>
                <a:latin typeface="Times New Roman"/>
                <a:cs typeface="Times New Roman"/>
              </a:rPr>
              <a:t>objects </a:t>
            </a:r>
            <a:r>
              <a:rPr sz="1300" spc="95" dirty="0">
                <a:solidFill>
                  <a:srgbClr val="262424"/>
                </a:solidFill>
                <a:latin typeface="Times New Roman"/>
                <a:cs typeface="Times New Roman"/>
              </a:rPr>
              <a:t>to </a:t>
            </a:r>
            <a:r>
              <a:rPr sz="1300" spc="-3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25" dirty="0">
                <a:solidFill>
                  <a:srgbClr val="262424"/>
                </a:solidFill>
                <a:latin typeface="Times New Roman"/>
                <a:cs typeface="Times New Roman"/>
              </a:rPr>
              <a:t>capture</a:t>
            </a:r>
            <a:r>
              <a:rPr sz="1300" spc="-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05" dirty="0">
                <a:solidFill>
                  <a:srgbClr val="262424"/>
                </a:solidFill>
                <a:latin typeface="Times New Roman"/>
                <a:cs typeface="Times New Roman"/>
              </a:rPr>
              <a:t>unique</a:t>
            </a:r>
            <a:r>
              <a:rPr sz="1300" spc="-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30" dirty="0">
                <a:solidFill>
                  <a:srgbClr val="262424"/>
                </a:solidFill>
                <a:latin typeface="Times New Roman"/>
                <a:cs typeface="Times New Roman"/>
              </a:rPr>
              <a:t>lease</a:t>
            </a:r>
            <a:r>
              <a:rPr sz="130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30" dirty="0">
                <a:solidFill>
                  <a:srgbClr val="262424"/>
                </a:solidFill>
                <a:latin typeface="Times New Roman"/>
                <a:cs typeface="Times New Roman"/>
              </a:rPr>
              <a:t>data</a:t>
            </a:r>
            <a:r>
              <a:rPr sz="1300" spc="-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45" dirty="0">
                <a:solidFill>
                  <a:srgbClr val="262424"/>
                </a:solidFill>
                <a:latin typeface="Times New Roman"/>
                <a:cs typeface="Times New Roman"/>
              </a:rPr>
              <a:t>and </a:t>
            </a:r>
            <a:r>
              <a:rPr sz="1300" spc="-3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50" dirty="0">
                <a:solidFill>
                  <a:srgbClr val="262424"/>
                </a:solidFill>
                <a:latin typeface="Times New Roman"/>
                <a:cs typeface="Times New Roman"/>
              </a:rPr>
              <a:t>manage </a:t>
            </a:r>
            <a:r>
              <a:rPr sz="1300" spc="125" dirty="0">
                <a:solidFill>
                  <a:srgbClr val="262424"/>
                </a:solidFill>
                <a:latin typeface="Times New Roman"/>
                <a:cs typeface="Times New Roman"/>
              </a:rPr>
              <a:t>the </a:t>
            </a:r>
            <a:r>
              <a:rPr sz="1300" spc="10" dirty="0">
                <a:solidFill>
                  <a:srgbClr val="262424"/>
                </a:solidFill>
                <a:latin typeface="Times New Roman"/>
                <a:cs typeface="Times New Roman"/>
              </a:rPr>
              <a:t>full </a:t>
            </a:r>
            <a:r>
              <a:rPr sz="1300" spc="60" dirty="0">
                <a:solidFill>
                  <a:srgbClr val="262424"/>
                </a:solidFill>
                <a:latin typeface="Times New Roman"/>
                <a:cs typeface="Times New Roman"/>
              </a:rPr>
              <a:t>lifecycle </a:t>
            </a:r>
            <a:r>
              <a:rPr sz="1300" spc="95" dirty="0">
                <a:solidFill>
                  <a:srgbClr val="262424"/>
                </a:solidFill>
                <a:latin typeface="Times New Roman"/>
                <a:cs typeface="Times New Roman"/>
              </a:rPr>
              <a:t>of </a:t>
            </a:r>
            <a:r>
              <a:rPr sz="1300" spc="10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30" dirty="0">
                <a:solidFill>
                  <a:srgbClr val="262424"/>
                </a:solidFill>
                <a:latin typeface="Times New Roman"/>
                <a:cs typeface="Times New Roman"/>
              </a:rPr>
              <a:t>lease</a:t>
            </a:r>
            <a:r>
              <a:rPr sz="130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40" dirty="0">
                <a:solidFill>
                  <a:srgbClr val="262424"/>
                </a:solidFill>
                <a:latin typeface="Times New Roman"/>
                <a:cs typeface="Times New Roman"/>
              </a:rPr>
              <a:t>agreements</a:t>
            </a:r>
            <a:r>
              <a:rPr sz="700" spc="140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943850" y="1428749"/>
            <a:ext cx="2886075" cy="2105025"/>
            <a:chOff x="7943850" y="1428749"/>
            <a:chExt cx="2886075" cy="2105025"/>
          </a:xfrm>
        </p:grpSpPr>
        <p:sp>
          <p:nvSpPr>
            <p:cNvPr id="9" name="object 9"/>
            <p:cNvSpPr/>
            <p:nvPr/>
          </p:nvSpPr>
          <p:spPr>
            <a:xfrm>
              <a:off x="7948612" y="1433512"/>
              <a:ext cx="2876550" cy="2095500"/>
            </a:xfrm>
            <a:custGeom>
              <a:avLst/>
              <a:gdLst/>
              <a:ahLst/>
              <a:cxnLst/>
              <a:rect l="l" t="t" r="r" b="b"/>
              <a:pathLst>
                <a:path w="2876550" h="2095500">
                  <a:moveTo>
                    <a:pt x="282493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2040255"/>
                  </a:lnTo>
                  <a:lnTo>
                    <a:pt x="0" y="2043887"/>
                  </a:lnTo>
                  <a:lnTo>
                    <a:pt x="18745" y="2081885"/>
                  </a:lnTo>
                  <a:lnTo>
                    <a:pt x="51612" y="2095500"/>
                  </a:lnTo>
                  <a:lnTo>
                    <a:pt x="2824937" y="2095500"/>
                  </a:lnTo>
                  <a:lnTo>
                    <a:pt x="2862935" y="2076754"/>
                  </a:lnTo>
                  <a:lnTo>
                    <a:pt x="2876550" y="2043887"/>
                  </a:lnTo>
                  <a:lnTo>
                    <a:pt x="2876550" y="51612"/>
                  </a:lnTo>
                  <a:lnTo>
                    <a:pt x="2857804" y="13614"/>
                  </a:lnTo>
                  <a:lnTo>
                    <a:pt x="2828518" y="355"/>
                  </a:lnTo>
                  <a:lnTo>
                    <a:pt x="2824937" y="0"/>
                  </a:lnTo>
                  <a:close/>
                </a:path>
              </a:pathLst>
            </a:custGeom>
            <a:solidFill>
              <a:srgbClr val="DAD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48612" y="1433512"/>
              <a:ext cx="2876550" cy="2095500"/>
            </a:xfrm>
            <a:custGeom>
              <a:avLst/>
              <a:gdLst/>
              <a:ahLst/>
              <a:cxnLst/>
              <a:rect l="l" t="t" r="r" b="b"/>
              <a:pathLst>
                <a:path w="2876550" h="2095500">
                  <a:moveTo>
                    <a:pt x="0" y="2040255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16179" y="16179"/>
                  </a:lnTo>
                  <a:lnTo>
                    <a:pt x="18745" y="13614"/>
                  </a:lnTo>
                  <a:lnTo>
                    <a:pt x="34099" y="4203"/>
                  </a:lnTo>
                  <a:lnTo>
                    <a:pt x="37452" y="2819"/>
                  </a:lnTo>
                  <a:lnTo>
                    <a:pt x="40906" y="1765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2821305" y="0"/>
                  </a:lnTo>
                  <a:lnTo>
                    <a:pt x="2824937" y="0"/>
                  </a:lnTo>
                  <a:lnTo>
                    <a:pt x="2828518" y="355"/>
                  </a:lnTo>
                  <a:lnTo>
                    <a:pt x="2832074" y="1066"/>
                  </a:lnTo>
                  <a:lnTo>
                    <a:pt x="2835643" y="1765"/>
                  </a:lnTo>
                  <a:lnTo>
                    <a:pt x="2839097" y="2819"/>
                  </a:lnTo>
                  <a:lnTo>
                    <a:pt x="2842437" y="4203"/>
                  </a:lnTo>
                  <a:lnTo>
                    <a:pt x="2845803" y="5588"/>
                  </a:lnTo>
                  <a:lnTo>
                    <a:pt x="2848978" y="7289"/>
                  </a:lnTo>
                  <a:lnTo>
                    <a:pt x="2851988" y="9309"/>
                  </a:lnTo>
                  <a:lnTo>
                    <a:pt x="2855010" y="11328"/>
                  </a:lnTo>
                  <a:lnTo>
                    <a:pt x="2857804" y="13614"/>
                  </a:lnTo>
                  <a:lnTo>
                    <a:pt x="2860370" y="16179"/>
                  </a:lnTo>
                  <a:lnTo>
                    <a:pt x="2862935" y="18745"/>
                  </a:lnTo>
                  <a:lnTo>
                    <a:pt x="2875483" y="44462"/>
                  </a:lnTo>
                  <a:lnTo>
                    <a:pt x="2876194" y="48018"/>
                  </a:lnTo>
                  <a:lnTo>
                    <a:pt x="2876550" y="51612"/>
                  </a:lnTo>
                  <a:lnTo>
                    <a:pt x="2876550" y="55245"/>
                  </a:lnTo>
                  <a:lnTo>
                    <a:pt x="2876550" y="2040255"/>
                  </a:lnTo>
                  <a:lnTo>
                    <a:pt x="2876550" y="2043887"/>
                  </a:lnTo>
                  <a:lnTo>
                    <a:pt x="2876194" y="2047468"/>
                  </a:lnTo>
                  <a:lnTo>
                    <a:pt x="2875483" y="2051037"/>
                  </a:lnTo>
                  <a:lnTo>
                    <a:pt x="2874784" y="2054593"/>
                  </a:lnTo>
                  <a:lnTo>
                    <a:pt x="2860370" y="2079320"/>
                  </a:lnTo>
                  <a:lnTo>
                    <a:pt x="2857804" y="2081885"/>
                  </a:lnTo>
                  <a:lnTo>
                    <a:pt x="2832074" y="2094433"/>
                  </a:lnTo>
                  <a:lnTo>
                    <a:pt x="2828518" y="2095144"/>
                  </a:lnTo>
                  <a:lnTo>
                    <a:pt x="2824937" y="2095500"/>
                  </a:lnTo>
                  <a:lnTo>
                    <a:pt x="2821305" y="2095500"/>
                  </a:lnTo>
                  <a:lnTo>
                    <a:pt x="55245" y="2095500"/>
                  </a:lnTo>
                  <a:lnTo>
                    <a:pt x="51612" y="2095500"/>
                  </a:lnTo>
                  <a:lnTo>
                    <a:pt x="48018" y="2095144"/>
                  </a:lnTo>
                  <a:lnTo>
                    <a:pt x="44462" y="2094433"/>
                  </a:lnTo>
                  <a:lnTo>
                    <a:pt x="40906" y="2093734"/>
                  </a:lnTo>
                  <a:lnTo>
                    <a:pt x="16179" y="2079320"/>
                  </a:lnTo>
                  <a:lnTo>
                    <a:pt x="13614" y="2076754"/>
                  </a:lnTo>
                  <a:lnTo>
                    <a:pt x="11328" y="2073960"/>
                  </a:lnTo>
                  <a:lnTo>
                    <a:pt x="9309" y="2070938"/>
                  </a:lnTo>
                  <a:lnTo>
                    <a:pt x="7289" y="2067928"/>
                  </a:lnTo>
                  <a:lnTo>
                    <a:pt x="5588" y="2064753"/>
                  </a:lnTo>
                  <a:lnTo>
                    <a:pt x="4203" y="2061400"/>
                  </a:lnTo>
                  <a:lnTo>
                    <a:pt x="2819" y="2058047"/>
                  </a:lnTo>
                  <a:lnTo>
                    <a:pt x="1765" y="2054593"/>
                  </a:lnTo>
                  <a:lnTo>
                    <a:pt x="1066" y="2051037"/>
                  </a:lnTo>
                  <a:lnTo>
                    <a:pt x="355" y="2047468"/>
                  </a:lnTo>
                  <a:lnTo>
                    <a:pt x="0" y="2043887"/>
                  </a:lnTo>
                  <a:lnTo>
                    <a:pt x="0" y="2040255"/>
                  </a:lnTo>
                  <a:close/>
                </a:path>
              </a:pathLst>
            </a:custGeom>
            <a:ln w="9525">
              <a:solidFill>
                <a:srgbClr val="BFC1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112125" y="1595820"/>
            <a:ext cx="1584960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55" dirty="0">
                <a:solidFill>
                  <a:srgbClr val="262424"/>
                </a:solidFill>
                <a:latin typeface="Times New Roman"/>
                <a:cs typeface="Times New Roman"/>
              </a:rPr>
              <a:t>W</a:t>
            </a:r>
            <a:r>
              <a:rPr sz="1650" spc="150" dirty="0">
                <a:solidFill>
                  <a:srgbClr val="262424"/>
                </a:solidFill>
                <a:latin typeface="Times New Roman"/>
                <a:cs typeface="Times New Roman"/>
              </a:rPr>
              <a:t>o</a:t>
            </a:r>
            <a:r>
              <a:rPr sz="1650" spc="110" dirty="0">
                <a:solidFill>
                  <a:srgbClr val="262424"/>
                </a:solidFill>
                <a:latin typeface="Times New Roman"/>
                <a:cs typeface="Times New Roman"/>
              </a:rPr>
              <a:t>r</a:t>
            </a:r>
            <a:r>
              <a:rPr sz="1650" spc="95" dirty="0">
                <a:solidFill>
                  <a:srgbClr val="262424"/>
                </a:solidFill>
                <a:latin typeface="Times New Roman"/>
                <a:cs typeface="Times New Roman"/>
              </a:rPr>
              <a:t>k</a:t>
            </a:r>
            <a:r>
              <a:rPr sz="1650" spc="65" dirty="0">
                <a:solidFill>
                  <a:srgbClr val="262424"/>
                </a:solidFill>
                <a:latin typeface="Times New Roman"/>
                <a:cs typeface="Times New Roman"/>
              </a:rPr>
              <a:t>f</a:t>
            </a:r>
            <a:r>
              <a:rPr sz="1650" spc="-60" dirty="0">
                <a:solidFill>
                  <a:srgbClr val="262424"/>
                </a:solidFill>
                <a:latin typeface="Times New Roman"/>
                <a:cs typeface="Times New Roman"/>
              </a:rPr>
              <a:t>l</a:t>
            </a:r>
            <a:r>
              <a:rPr sz="1650" spc="130" dirty="0">
                <a:solidFill>
                  <a:srgbClr val="262424"/>
                </a:solidFill>
                <a:latin typeface="Times New Roman"/>
                <a:cs typeface="Times New Roman"/>
              </a:rPr>
              <a:t>o</a:t>
            </a:r>
            <a:r>
              <a:rPr sz="1650" spc="240" dirty="0">
                <a:solidFill>
                  <a:srgbClr val="262424"/>
                </a:solidFill>
                <a:latin typeface="Times New Roman"/>
                <a:cs typeface="Times New Roman"/>
              </a:rPr>
              <a:t>w</a:t>
            </a:r>
            <a:r>
              <a:rPr sz="1650" spc="-114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650" spc="-50" dirty="0">
                <a:solidFill>
                  <a:srgbClr val="262424"/>
                </a:solidFill>
                <a:latin typeface="Times New Roman"/>
                <a:cs typeface="Times New Roman"/>
              </a:rPr>
              <a:t>R</a:t>
            </a:r>
            <a:r>
              <a:rPr sz="1650" spc="170" dirty="0">
                <a:solidFill>
                  <a:srgbClr val="262424"/>
                </a:solidFill>
                <a:latin typeface="Times New Roman"/>
                <a:cs typeface="Times New Roman"/>
              </a:rPr>
              <a:t>u</a:t>
            </a:r>
            <a:r>
              <a:rPr sz="1650" spc="-60" dirty="0">
                <a:solidFill>
                  <a:srgbClr val="262424"/>
                </a:solidFill>
                <a:latin typeface="Times New Roman"/>
                <a:cs typeface="Times New Roman"/>
              </a:rPr>
              <a:t>l</a:t>
            </a:r>
            <a:r>
              <a:rPr sz="1650" spc="215" dirty="0">
                <a:solidFill>
                  <a:srgbClr val="262424"/>
                </a:solidFill>
                <a:latin typeface="Times New Roman"/>
                <a:cs typeface="Times New Roman"/>
              </a:rPr>
              <a:t>e</a:t>
            </a:r>
            <a:r>
              <a:rPr sz="1650" spc="300" dirty="0">
                <a:solidFill>
                  <a:srgbClr val="262424"/>
                </a:solidFill>
                <a:latin typeface="Times New Roman"/>
                <a:cs typeface="Times New Roman"/>
              </a:rPr>
              <a:t>s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12125" y="1925819"/>
            <a:ext cx="2148840" cy="138747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38200"/>
              </a:lnSpc>
              <a:spcBef>
                <a:spcPts val="40"/>
              </a:spcBef>
            </a:pPr>
            <a:r>
              <a:rPr sz="1300" spc="100" dirty="0">
                <a:solidFill>
                  <a:srgbClr val="262424"/>
                </a:solidFill>
                <a:latin typeface="Times New Roman"/>
                <a:cs typeface="Times New Roman"/>
              </a:rPr>
              <a:t>Automated </a:t>
            </a:r>
            <a:r>
              <a:rPr sz="1300" spc="105" dirty="0">
                <a:solidFill>
                  <a:srgbClr val="262424"/>
                </a:solidFill>
                <a:latin typeface="Times New Roman"/>
                <a:cs typeface="Times New Roman"/>
              </a:rPr>
              <a:t>actions </a:t>
            </a:r>
            <a:r>
              <a:rPr sz="1300" spc="145" dirty="0">
                <a:solidFill>
                  <a:srgbClr val="262424"/>
                </a:solidFill>
                <a:latin typeface="Times New Roman"/>
                <a:cs typeface="Times New Roman"/>
              </a:rPr>
              <a:t>and </a:t>
            </a:r>
            <a:r>
              <a:rPr sz="1300" spc="15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75" dirty="0">
                <a:solidFill>
                  <a:srgbClr val="262424"/>
                </a:solidFill>
                <a:latin typeface="Times New Roman"/>
                <a:cs typeface="Times New Roman"/>
              </a:rPr>
              <a:t>notifications </a:t>
            </a:r>
            <a:r>
              <a:rPr sz="1300" spc="100" dirty="0">
                <a:solidFill>
                  <a:srgbClr val="262424"/>
                </a:solidFill>
                <a:latin typeface="Times New Roman"/>
                <a:cs typeface="Times New Roman"/>
              </a:rPr>
              <a:t>triggered </a:t>
            </a:r>
            <a:r>
              <a:rPr sz="1300" spc="114" dirty="0">
                <a:solidFill>
                  <a:srgbClr val="262424"/>
                </a:solidFill>
                <a:latin typeface="Times New Roman"/>
                <a:cs typeface="Times New Roman"/>
              </a:rPr>
              <a:t>by </a:t>
            </a:r>
            <a:r>
              <a:rPr sz="1300" spc="12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95" dirty="0">
                <a:solidFill>
                  <a:srgbClr val="262424"/>
                </a:solidFill>
                <a:latin typeface="Times New Roman"/>
                <a:cs typeface="Times New Roman"/>
              </a:rPr>
              <a:t>specific </a:t>
            </a:r>
            <a:r>
              <a:rPr sz="1300" spc="130" dirty="0">
                <a:solidFill>
                  <a:srgbClr val="262424"/>
                </a:solidFill>
                <a:latin typeface="Times New Roman"/>
                <a:cs typeface="Times New Roman"/>
              </a:rPr>
              <a:t>lease </a:t>
            </a:r>
            <a:r>
              <a:rPr sz="1300" spc="120" dirty="0">
                <a:solidFill>
                  <a:srgbClr val="262424"/>
                </a:solidFill>
                <a:latin typeface="Times New Roman"/>
                <a:cs typeface="Times New Roman"/>
              </a:rPr>
              <a:t>events </a:t>
            </a:r>
            <a:r>
              <a:rPr sz="1300" spc="100" dirty="0">
                <a:solidFill>
                  <a:srgbClr val="262424"/>
                </a:solidFill>
                <a:latin typeface="Times New Roman"/>
                <a:cs typeface="Times New Roman"/>
              </a:rPr>
              <a:t>or </a:t>
            </a:r>
            <a:r>
              <a:rPr sz="1300" spc="10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10" dirty="0">
                <a:solidFill>
                  <a:srgbClr val="262424"/>
                </a:solidFill>
                <a:latin typeface="Times New Roman"/>
                <a:cs typeface="Times New Roman"/>
              </a:rPr>
              <a:t>milestones</a:t>
            </a:r>
            <a:r>
              <a:rPr sz="700" spc="110" dirty="0">
                <a:solidFill>
                  <a:srgbClr val="262424"/>
                </a:solidFill>
                <a:latin typeface="Times New Roman"/>
                <a:cs typeface="Times New Roman"/>
              </a:rPr>
              <a:t>,</a:t>
            </a:r>
            <a:r>
              <a:rPr sz="700" spc="12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10" dirty="0">
                <a:solidFill>
                  <a:srgbClr val="262424"/>
                </a:solidFill>
                <a:latin typeface="Times New Roman"/>
                <a:cs typeface="Times New Roman"/>
              </a:rPr>
              <a:t>ensuring</a:t>
            </a:r>
            <a:r>
              <a:rPr sz="1300" spc="-2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55" dirty="0">
                <a:solidFill>
                  <a:srgbClr val="262424"/>
                </a:solidFill>
                <a:latin typeface="Times New Roman"/>
                <a:cs typeface="Times New Roman"/>
              </a:rPr>
              <a:t>timely </a:t>
            </a:r>
            <a:r>
              <a:rPr sz="1300" spc="-3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10" dirty="0">
                <a:solidFill>
                  <a:srgbClr val="262424"/>
                </a:solidFill>
                <a:latin typeface="Times New Roman"/>
                <a:cs typeface="Times New Roman"/>
              </a:rPr>
              <a:t>follow</a:t>
            </a:r>
            <a:r>
              <a:rPr sz="700" spc="110" dirty="0">
                <a:solidFill>
                  <a:srgbClr val="262424"/>
                </a:solidFill>
                <a:latin typeface="Times New Roman"/>
                <a:cs typeface="Times New Roman"/>
              </a:rPr>
              <a:t>-</a:t>
            </a:r>
            <a:r>
              <a:rPr sz="1300" spc="110" dirty="0">
                <a:solidFill>
                  <a:srgbClr val="262424"/>
                </a:solidFill>
                <a:latin typeface="Times New Roman"/>
                <a:cs typeface="Times New Roman"/>
              </a:rPr>
              <a:t>ups</a:t>
            </a:r>
            <a:r>
              <a:rPr sz="700" spc="110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886325" y="3705225"/>
            <a:ext cx="2886075" cy="2105025"/>
            <a:chOff x="4886325" y="3705225"/>
            <a:chExt cx="2886075" cy="2105025"/>
          </a:xfrm>
        </p:grpSpPr>
        <p:sp>
          <p:nvSpPr>
            <p:cNvPr id="14" name="object 14"/>
            <p:cNvSpPr/>
            <p:nvPr/>
          </p:nvSpPr>
          <p:spPr>
            <a:xfrm>
              <a:off x="4891087" y="3709987"/>
              <a:ext cx="2876550" cy="2095500"/>
            </a:xfrm>
            <a:custGeom>
              <a:avLst/>
              <a:gdLst/>
              <a:ahLst/>
              <a:cxnLst/>
              <a:rect l="l" t="t" r="r" b="b"/>
              <a:pathLst>
                <a:path w="2876550" h="2095500">
                  <a:moveTo>
                    <a:pt x="282493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2040256"/>
                  </a:lnTo>
                  <a:lnTo>
                    <a:pt x="0" y="2043882"/>
                  </a:lnTo>
                  <a:lnTo>
                    <a:pt x="18745" y="2081883"/>
                  </a:lnTo>
                  <a:lnTo>
                    <a:pt x="51612" y="2095496"/>
                  </a:lnTo>
                  <a:lnTo>
                    <a:pt x="2824937" y="2095496"/>
                  </a:lnTo>
                  <a:lnTo>
                    <a:pt x="2862935" y="2076753"/>
                  </a:lnTo>
                  <a:lnTo>
                    <a:pt x="2876550" y="2043882"/>
                  </a:lnTo>
                  <a:lnTo>
                    <a:pt x="2876550" y="51612"/>
                  </a:lnTo>
                  <a:lnTo>
                    <a:pt x="2857804" y="13614"/>
                  </a:lnTo>
                  <a:lnTo>
                    <a:pt x="2828518" y="355"/>
                  </a:lnTo>
                  <a:lnTo>
                    <a:pt x="2824937" y="0"/>
                  </a:lnTo>
                  <a:close/>
                </a:path>
              </a:pathLst>
            </a:custGeom>
            <a:solidFill>
              <a:srgbClr val="DAD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91087" y="3709987"/>
              <a:ext cx="2876550" cy="2095500"/>
            </a:xfrm>
            <a:custGeom>
              <a:avLst/>
              <a:gdLst/>
              <a:ahLst/>
              <a:cxnLst/>
              <a:rect l="l" t="t" r="r" b="b"/>
              <a:pathLst>
                <a:path w="2876550" h="2095500">
                  <a:moveTo>
                    <a:pt x="0" y="2040256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27571" y="7289"/>
                  </a:lnTo>
                  <a:lnTo>
                    <a:pt x="34099" y="4203"/>
                  </a:lnTo>
                  <a:lnTo>
                    <a:pt x="37452" y="2819"/>
                  </a:lnTo>
                  <a:lnTo>
                    <a:pt x="40906" y="1765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2821305" y="0"/>
                  </a:lnTo>
                  <a:lnTo>
                    <a:pt x="2824937" y="0"/>
                  </a:lnTo>
                  <a:lnTo>
                    <a:pt x="2828518" y="355"/>
                  </a:lnTo>
                  <a:lnTo>
                    <a:pt x="2832074" y="1066"/>
                  </a:lnTo>
                  <a:lnTo>
                    <a:pt x="2835643" y="1765"/>
                  </a:lnTo>
                  <a:lnTo>
                    <a:pt x="2839097" y="2819"/>
                  </a:lnTo>
                  <a:lnTo>
                    <a:pt x="2842450" y="4203"/>
                  </a:lnTo>
                  <a:lnTo>
                    <a:pt x="2845803" y="5588"/>
                  </a:lnTo>
                  <a:lnTo>
                    <a:pt x="2860370" y="16179"/>
                  </a:lnTo>
                  <a:lnTo>
                    <a:pt x="2862935" y="18745"/>
                  </a:lnTo>
                  <a:lnTo>
                    <a:pt x="2875483" y="44462"/>
                  </a:lnTo>
                  <a:lnTo>
                    <a:pt x="2876194" y="48018"/>
                  </a:lnTo>
                  <a:lnTo>
                    <a:pt x="2876550" y="51612"/>
                  </a:lnTo>
                  <a:lnTo>
                    <a:pt x="2876550" y="55245"/>
                  </a:lnTo>
                  <a:lnTo>
                    <a:pt x="2876550" y="2040256"/>
                  </a:lnTo>
                  <a:lnTo>
                    <a:pt x="2876550" y="2043882"/>
                  </a:lnTo>
                  <a:lnTo>
                    <a:pt x="2876194" y="2047473"/>
                  </a:lnTo>
                  <a:lnTo>
                    <a:pt x="2875483" y="2051030"/>
                  </a:lnTo>
                  <a:lnTo>
                    <a:pt x="2874784" y="2054588"/>
                  </a:lnTo>
                  <a:lnTo>
                    <a:pt x="2852000" y="2086189"/>
                  </a:lnTo>
                  <a:lnTo>
                    <a:pt x="2842437" y="2091293"/>
                  </a:lnTo>
                  <a:lnTo>
                    <a:pt x="2839097" y="2092678"/>
                  </a:lnTo>
                  <a:lnTo>
                    <a:pt x="2821305" y="2095501"/>
                  </a:lnTo>
                  <a:lnTo>
                    <a:pt x="55245" y="2095501"/>
                  </a:lnTo>
                  <a:lnTo>
                    <a:pt x="18745" y="2081883"/>
                  </a:lnTo>
                  <a:lnTo>
                    <a:pt x="4203" y="2061394"/>
                  </a:lnTo>
                  <a:lnTo>
                    <a:pt x="2819" y="2058046"/>
                  </a:lnTo>
                  <a:lnTo>
                    <a:pt x="1765" y="2054588"/>
                  </a:lnTo>
                  <a:lnTo>
                    <a:pt x="1066" y="2051030"/>
                  </a:lnTo>
                  <a:lnTo>
                    <a:pt x="355" y="2047473"/>
                  </a:lnTo>
                  <a:lnTo>
                    <a:pt x="0" y="2043882"/>
                  </a:lnTo>
                  <a:lnTo>
                    <a:pt x="0" y="2040256"/>
                  </a:lnTo>
                  <a:close/>
                </a:path>
              </a:pathLst>
            </a:custGeom>
            <a:ln w="9525">
              <a:solidFill>
                <a:srgbClr val="BFC1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054599" y="3872295"/>
            <a:ext cx="2284730" cy="17176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-110" dirty="0">
                <a:solidFill>
                  <a:srgbClr val="262424"/>
                </a:solidFill>
                <a:latin typeface="Times New Roman"/>
                <a:cs typeface="Times New Roman"/>
              </a:rPr>
              <a:t>L</a:t>
            </a:r>
            <a:r>
              <a:rPr sz="1650" spc="-60" dirty="0">
                <a:solidFill>
                  <a:srgbClr val="262424"/>
                </a:solidFill>
                <a:latin typeface="Times New Roman"/>
                <a:cs typeface="Times New Roman"/>
              </a:rPr>
              <a:t>i</a:t>
            </a:r>
            <a:r>
              <a:rPr sz="1650" spc="185" dirty="0">
                <a:solidFill>
                  <a:srgbClr val="262424"/>
                </a:solidFill>
                <a:latin typeface="Times New Roman"/>
                <a:cs typeface="Times New Roman"/>
              </a:rPr>
              <a:t>g</a:t>
            </a:r>
            <a:r>
              <a:rPr sz="1650" spc="170" dirty="0">
                <a:solidFill>
                  <a:srgbClr val="262424"/>
                </a:solidFill>
                <a:latin typeface="Times New Roman"/>
                <a:cs typeface="Times New Roman"/>
              </a:rPr>
              <a:t>h</a:t>
            </a:r>
            <a:r>
              <a:rPr sz="1650" spc="100" dirty="0">
                <a:solidFill>
                  <a:srgbClr val="262424"/>
                </a:solidFill>
                <a:latin typeface="Times New Roman"/>
                <a:cs typeface="Times New Roman"/>
              </a:rPr>
              <a:t>t</a:t>
            </a:r>
            <a:r>
              <a:rPr sz="1650" spc="170" dirty="0">
                <a:solidFill>
                  <a:srgbClr val="262424"/>
                </a:solidFill>
                <a:latin typeface="Times New Roman"/>
                <a:cs typeface="Times New Roman"/>
              </a:rPr>
              <a:t>n</a:t>
            </a:r>
            <a:r>
              <a:rPr sz="1650" spc="-60" dirty="0">
                <a:solidFill>
                  <a:srgbClr val="262424"/>
                </a:solidFill>
                <a:latin typeface="Times New Roman"/>
                <a:cs typeface="Times New Roman"/>
              </a:rPr>
              <a:t>i</a:t>
            </a:r>
            <a:r>
              <a:rPr sz="1650" spc="170" dirty="0">
                <a:solidFill>
                  <a:srgbClr val="262424"/>
                </a:solidFill>
                <a:latin typeface="Times New Roman"/>
                <a:cs typeface="Times New Roman"/>
              </a:rPr>
              <a:t>n</a:t>
            </a:r>
            <a:r>
              <a:rPr sz="1650" spc="240" dirty="0">
                <a:solidFill>
                  <a:srgbClr val="262424"/>
                </a:solidFill>
                <a:latin typeface="Times New Roman"/>
                <a:cs typeface="Times New Roman"/>
              </a:rPr>
              <a:t>g</a:t>
            </a:r>
            <a:r>
              <a:rPr sz="1650" spc="-114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650" spc="90" dirty="0">
                <a:solidFill>
                  <a:srgbClr val="262424"/>
                </a:solidFill>
                <a:latin typeface="Times New Roman"/>
                <a:cs typeface="Times New Roman"/>
              </a:rPr>
              <a:t>C</a:t>
            </a:r>
            <a:r>
              <a:rPr sz="1650" spc="150" dirty="0">
                <a:solidFill>
                  <a:srgbClr val="262424"/>
                </a:solidFill>
                <a:latin typeface="Times New Roman"/>
                <a:cs typeface="Times New Roman"/>
              </a:rPr>
              <a:t>o</a:t>
            </a:r>
            <a:r>
              <a:rPr sz="1650" spc="200" dirty="0">
                <a:solidFill>
                  <a:srgbClr val="262424"/>
                </a:solidFill>
                <a:latin typeface="Times New Roman"/>
                <a:cs typeface="Times New Roman"/>
              </a:rPr>
              <a:t>m</a:t>
            </a:r>
            <a:r>
              <a:rPr sz="1650" spc="180" dirty="0">
                <a:solidFill>
                  <a:srgbClr val="262424"/>
                </a:solidFill>
                <a:latin typeface="Times New Roman"/>
                <a:cs typeface="Times New Roman"/>
              </a:rPr>
              <a:t>p</a:t>
            </a:r>
            <a:r>
              <a:rPr sz="1650" spc="150" dirty="0">
                <a:solidFill>
                  <a:srgbClr val="262424"/>
                </a:solidFill>
                <a:latin typeface="Times New Roman"/>
                <a:cs typeface="Times New Roman"/>
              </a:rPr>
              <a:t>o</a:t>
            </a:r>
            <a:r>
              <a:rPr sz="1650" spc="170" dirty="0">
                <a:solidFill>
                  <a:srgbClr val="262424"/>
                </a:solidFill>
                <a:latin typeface="Times New Roman"/>
                <a:cs typeface="Times New Roman"/>
              </a:rPr>
              <a:t>n</a:t>
            </a:r>
            <a:r>
              <a:rPr sz="1650" spc="215" dirty="0">
                <a:solidFill>
                  <a:srgbClr val="262424"/>
                </a:solidFill>
                <a:latin typeface="Times New Roman"/>
                <a:cs typeface="Times New Roman"/>
              </a:rPr>
              <a:t>e</a:t>
            </a:r>
            <a:r>
              <a:rPr sz="1650" spc="170" dirty="0">
                <a:solidFill>
                  <a:srgbClr val="262424"/>
                </a:solidFill>
                <a:latin typeface="Times New Roman"/>
                <a:cs typeface="Times New Roman"/>
              </a:rPr>
              <a:t>n</a:t>
            </a:r>
            <a:r>
              <a:rPr sz="1650" spc="90" dirty="0">
                <a:solidFill>
                  <a:srgbClr val="262424"/>
                </a:solidFill>
                <a:latin typeface="Times New Roman"/>
                <a:cs typeface="Times New Roman"/>
              </a:rPr>
              <a:t>t</a:t>
            </a:r>
            <a:r>
              <a:rPr sz="1650" spc="300" dirty="0">
                <a:solidFill>
                  <a:srgbClr val="262424"/>
                </a:solidFill>
                <a:latin typeface="Times New Roman"/>
                <a:cs typeface="Times New Roman"/>
              </a:rPr>
              <a:t>s</a:t>
            </a:r>
            <a:endParaRPr sz="1650">
              <a:latin typeface="Times New Roman"/>
              <a:cs typeface="Times New Roman"/>
            </a:endParaRPr>
          </a:p>
          <a:p>
            <a:pPr marL="12700" marR="38735">
              <a:lnSpc>
                <a:spcPct val="138200"/>
              </a:lnSpc>
              <a:spcBef>
                <a:spcPts val="545"/>
              </a:spcBef>
            </a:pPr>
            <a:r>
              <a:rPr sz="1300" spc="110" dirty="0">
                <a:solidFill>
                  <a:srgbClr val="262424"/>
                </a:solidFill>
                <a:latin typeface="Times New Roman"/>
                <a:cs typeface="Times New Roman"/>
              </a:rPr>
              <a:t>Customized </a:t>
            </a:r>
            <a:r>
              <a:rPr sz="1300" spc="60" dirty="0">
                <a:solidFill>
                  <a:srgbClr val="262424"/>
                </a:solidFill>
                <a:latin typeface="Times New Roman"/>
                <a:cs typeface="Times New Roman"/>
              </a:rPr>
              <a:t>Lightning </a:t>
            </a:r>
            <a:r>
              <a:rPr sz="1300" spc="6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35" dirty="0">
                <a:solidFill>
                  <a:srgbClr val="262424"/>
                </a:solidFill>
                <a:latin typeface="Times New Roman"/>
                <a:cs typeface="Times New Roman"/>
              </a:rPr>
              <a:t>components</a:t>
            </a:r>
            <a:r>
              <a:rPr sz="1300" spc="-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95" dirty="0">
                <a:solidFill>
                  <a:srgbClr val="262424"/>
                </a:solidFill>
                <a:latin typeface="Times New Roman"/>
                <a:cs typeface="Times New Roman"/>
              </a:rPr>
              <a:t>to</a:t>
            </a:r>
            <a:r>
              <a:rPr sz="1300" spc="-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50" dirty="0">
                <a:solidFill>
                  <a:srgbClr val="262424"/>
                </a:solidFill>
                <a:latin typeface="Times New Roman"/>
                <a:cs typeface="Times New Roman"/>
              </a:rPr>
              <a:t>enhance</a:t>
            </a:r>
            <a:r>
              <a:rPr sz="1300" spc="-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25" dirty="0">
                <a:solidFill>
                  <a:srgbClr val="262424"/>
                </a:solidFill>
                <a:latin typeface="Times New Roman"/>
                <a:cs typeface="Times New Roman"/>
              </a:rPr>
              <a:t>the </a:t>
            </a:r>
            <a:r>
              <a:rPr sz="1300" spc="-3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35" dirty="0">
                <a:solidFill>
                  <a:srgbClr val="262424"/>
                </a:solidFill>
                <a:latin typeface="Times New Roman"/>
                <a:cs typeface="Times New Roman"/>
              </a:rPr>
              <a:t>user</a:t>
            </a:r>
            <a:r>
              <a:rPr sz="1300" spc="-2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20" dirty="0">
                <a:solidFill>
                  <a:srgbClr val="262424"/>
                </a:solidFill>
                <a:latin typeface="Times New Roman"/>
                <a:cs typeface="Times New Roman"/>
              </a:rPr>
              <a:t>experience</a:t>
            </a:r>
            <a:r>
              <a:rPr sz="1300" spc="-2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45" dirty="0">
                <a:solidFill>
                  <a:srgbClr val="262424"/>
                </a:solidFill>
                <a:latin typeface="Times New Roman"/>
                <a:cs typeface="Times New Roman"/>
              </a:rPr>
              <a:t>and</a:t>
            </a:r>
            <a:r>
              <a:rPr sz="1300" spc="-2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90" dirty="0">
                <a:solidFill>
                  <a:srgbClr val="262424"/>
                </a:solidFill>
                <a:latin typeface="Times New Roman"/>
                <a:cs typeface="Times New Roman"/>
              </a:rPr>
              <a:t>provide </a:t>
            </a:r>
            <a:r>
              <a:rPr sz="1300" spc="-3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45" dirty="0">
                <a:solidFill>
                  <a:srgbClr val="262424"/>
                </a:solidFill>
                <a:latin typeface="Times New Roman"/>
                <a:cs typeface="Times New Roman"/>
              </a:rPr>
              <a:t>intuitive </a:t>
            </a:r>
            <a:r>
              <a:rPr sz="1300" spc="130" dirty="0">
                <a:solidFill>
                  <a:srgbClr val="262424"/>
                </a:solidFill>
                <a:latin typeface="Times New Roman"/>
                <a:cs typeface="Times New Roman"/>
              </a:rPr>
              <a:t>lease </a:t>
            </a:r>
            <a:r>
              <a:rPr sz="1300" spc="140" dirty="0">
                <a:solidFill>
                  <a:srgbClr val="262424"/>
                </a:solidFill>
                <a:latin typeface="Times New Roman"/>
                <a:cs typeface="Times New Roman"/>
              </a:rPr>
              <a:t>management </a:t>
            </a:r>
            <a:r>
              <a:rPr sz="1300" spc="14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75" dirty="0">
                <a:solidFill>
                  <a:srgbClr val="262424"/>
                </a:solidFill>
                <a:latin typeface="Times New Roman"/>
                <a:cs typeface="Times New Roman"/>
              </a:rPr>
              <a:t>functionalities</a:t>
            </a:r>
            <a:r>
              <a:rPr sz="700" spc="75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943850" y="3705225"/>
            <a:ext cx="2886075" cy="2105025"/>
            <a:chOff x="7943850" y="3705225"/>
            <a:chExt cx="2886075" cy="2105025"/>
          </a:xfrm>
        </p:grpSpPr>
        <p:sp>
          <p:nvSpPr>
            <p:cNvPr id="18" name="object 18"/>
            <p:cNvSpPr/>
            <p:nvPr/>
          </p:nvSpPr>
          <p:spPr>
            <a:xfrm>
              <a:off x="7948612" y="3709987"/>
              <a:ext cx="2876550" cy="2095500"/>
            </a:xfrm>
            <a:custGeom>
              <a:avLst/>
              <a:gdLst/>
              <a:ahLst/>
              <a:cxnLst/>
              <a:rect l="l" t="t" r="r" b="b"/>
              <a:pathLst>
                <a:path w="2876550" h="2095500">
                  <a:moveTo>
                    <a:pt x="282493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2040256"/>
                  </a:lnTo>
                  <a:lnTo>
                    <a:pt x="0" y="2043882"/>
                  </a:lnTo>
                  <a:lnTo>
                    <a:pt x="18745" y="2081883"/>
                  </a:lnTo>
                  <a:lnTo>
                    <a:pt x="51612" y="2095496"/>
                  </a:lnTo>
                  <a:lnTo>
                    <a:pt x="2824937" y="2095496"/>
                  </a:lnTo>
                  <a:lnTo>
                    <a:pt x="2862935" y="2076753"/>
                  </a:lnTo>
                  <a:lnTo>
                    <a:pt x="2876550" y="2043882"/>
                  </a:lnTo>
                  <a:lnTo>
                    <a:pt x="2876550" y="51612"/>
                  </a:lnTo>
                  <a:lnTo>
                    <a:pt x="2857804" y="13614"/>
                  </a:lnTo>
                  <a:lnTo>
                    <a:pt x="2828518" y="355"/>
                  </a:lnTo>
                  <a:lnTo>
                    <a:pt x="2824937" y="0"/>
                  </a:lnTo>
                  <a:close/>
                </a:path>
              </a:pathLst>
            </a:custGeom>
            <a:solidFill>
              <a:srgbClr val="DAD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48612" y="3709987"/>
              <a:ext cx="2876550" cy="2095500"/>
            </a:xfrm>
            <a:custGeom>
              <a:avLst/>
              <a:gdLst/>
              <a:ahLst/>
              <a:cxnLst/>
              <a:rect l="l" t="t" r="r" b="b"/>
              <a:pathLst>
                <a:path w="2876550" h="2095500">
                  <a:moveTo>
                    <a:pt x="0" y="2040256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4203" y="34099"/>
                  </a:lnTo>
                  <a:lnTo>
                    <a:pt x="5588" y="30746"/>
                  </a:lnTo>
                  <a:lnTo>
                    <a:pt x="7289" y="27571"/>
                  </a:lnTo>
                  <a:lnTo>
                    <a:pt x="9309" y="24549"/>
                  </a:lnTo>
                  <a:lnTo>
                    <a:pt x="11328" y="21539"/>
                  </a:lnTo>
                  <a:lnTo>
                    <a:pt x="13614" y="18745"/>
                  </a:lnTo>
                  <a:lnTo>
                    <a:pt x="16179" y="16179"/>
                  </a:lnTo>
                  <a:lnTo>
                    <a:pt x="18745" y="13614"/>
                  </a:lnTo>
                  <a:lnTo>
                    <a:pt x="34099" y="4203"/>
                  </a:lnTo>
                  <a:lnTo>
                    <a:pt x="37452" y="2819"/>
                  </a:lnTo>
                  <a:lnTo>
                    <a:pt x="40906" y="1765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2821305" y="0"/>
                  </a:lnTo>
                  <a:lnTo>
                    <a:pt x="2824937" y="0"/>
                  </a:lnTo>
                  <a:lnTo>
                    <a:pt x="2828518" y="355"/>
                  </a:lnTo>
                  <a:lnTo>
                    <a:pt x="2832074" y="1066"/>
                  </a:lnTo>
                  <a:lnTo>
                    <a:pt x="2835643" y="1765"/>
                  </a:lnTo>
                  <a:lnTo>
                    <a:pt x="2839097" y="2819"/>
                  </a:lnTo>
                  <a:lnTo>
                    <a:pt x="2842437" y="4203"/>
                  </a:lnTo>
                  <a:lnTo>
                    <a:pt x="2845803" y="5588"/>
                  </a:lnTo>
                  <a:lnTo>
                    <a:pt x="2848978" y="7289"/>
                  </a:lnTo>
                  <a:lnTo>
                    <a:pt x="2851988" y="9309"/>
                  </a:lnTo>
                  <a:lnTo>
                    <a:pt x="2855010" y="11328"/>
                  </a:lnTo>
                  <a:lnTo>
                    <a:pt x="2857804" y="13614"/>
                  </a:lnTo>
                  <a:lnTo>
                    <a:pt x="2860370" y="16179"/>
                  </a:lnTo>
                  <a:lnTo>
                    <a:pt x="2862935" y="18745"/>
                  </a:lnTo>
                  <a:lnTo>
                    <a:pt x="2875483" y="44462"/>
                  </a:lnTo>
                  <a:lnTo>
                    <a:pt x="2876194" y="48018"/>
                  </a:lnTo>
                  <a:lnTo>
                    <a:pt x="2876550" y="51612"/>
                  </a:lnTo>
                  <a:lnTo>
                    <a:pt x="2876550" y="55245"/>
                  </a:lnTo>
                  <a:lnTo>
                    <a:pt x="2876550" y="2040256"/>
                  </a:lnTo>
                  <a:lnTo>
                    <a:pt x="2876550" y="2043882"/>
                  </a:lnTo>
                  <a:lnTo>
                    <a:pt x="2876194" y="2047473"/>
                  </a:lnTo>
                  <a:lnTo>
                    <a:pt x="2875483" y="2051030"/>
                  </a:lnTo>
                  <a:lnTo>
                    <a:pt x="2874784" y="2054588"/>
                  </a:lnTo>
                  <a:lnTo>
                    <a:pt x="2851988" y="2086189"/>
                  </a:lnTo>
                  <a:lnTo>
                    <a:pt x="2848978" y="2088203"/>
                  </a:lnTo>
                  <a:lnTo>
                    <a:pt x="2845803" y="2089905"/>
                  </a:lnTo>
                  <a:lnTo>
                    <a:pt x="2842437" y="2091293"/>
                  </a:lnTo>
                  <a:lnTo>
                    <a:pt x="2839097" y="2092678"/>
                  </a:lnTo>
                  <a:lnTo>
                    <a:pt x="2821305" y="2095501"/>
                  </a:lnTo>
                  <a:lnTo>
                    <a:pt x="55245" y="2095501"/>
                  </a:lnTo>
                  <a:lnTo>
                    <a:pt x="18745" y="2081883"/>
                  </a:lnTo>
                  <a:lnTo>
                    <a:pt x="4203" y="2061394"/>
                  </a:lnTo>
                  <a:lnTo>
                    <a:pt x="2819" y="2058046"/>
                  </a:lnTo>
                  <a:lnTo>
                    <a:pt x="1765" y="2054588"/>
                  </a:lnTo>
                  <a:lnTo>
                    <a:pt x="1066" y="2051030"/>
                  </a:lnTo>
                  <a:lnTo>
                    <a:pt x="355" y="2047473"/>
                  </a:lnTo>
                  <a:lnTo>
                    <a:pt x="0" y="2043882"/>
                  </a:lnTo>
                  <a:lnTo>
                    <a:pt x="0" y="2040256"/>
                  </a:lnTo>
                  <a:close/>
                </a:path>
              </a:pathLst>
            </a:custGeom>
            <a:ln w="9525">
              <a:solidFill>
                <a:srgbClr val="BFC1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112118" y="3858500"/>
            <a:ext cx="2357755" cy="172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41069">
              <a:lnSpc>
                <a:spcPct val="106100"/>
              </a:lnSpc>
              <a:spcBef>
                <a:spcPts val="95"/>
              </a:spcBef>
            </a:pPr>
            <a:r>
              <a:rPr sz="1650" spc="-70" dirty="0">
                <a:solidFill>
                  <a:srgbClr val="262424"/>
                </a:solidFill>
                <a:latin typeface="Times New Roman"/>
                <a:cs typeface="Times New Roman"/>
              </a:rPr>
              <a:t>R</a:t>
            </a:r>
            <a:r>
              <a:rPr sz="1650" spc="215" dirty="0">
                <a:solidFill>
                  <a:srgbClr val="262424"/>
                </a:solidFill>
                <a:latin typeface="Times New Roman"/>
                <a:cs typeface="Times New Roman"/>
              </a:rPr>
              <a:t>e</a:t>
            </a:r>
            <a:r>
              <a:rPr sz="1650" spc="180" dirty="0">
                <a:solidFill>
                  <a:srgbClr val="262424"/>
                </a:solidFill>
                <a:latin typeface="Times New Roman"/>
                <a:cs typeface="Times New Roman"/>
              </a:rPr>
              <a:t>p</a:t>
            </a:r>
            <a:r>
              <a:rPr sz="1650" spc="150" dirty="0">
                <a:solidFill>
                  <a:srgbClr val="262424"/>
                </a:solidFill>
                <a:latin typeface="Times New Roman"/>
                <a:cs typeface="Times New Roman"/>
              </a:rPr>
              <a:t>o</a:t>
            </a:r>
            <a:r>
              <a:rPr sz="1650" spc="114" dirty="0">
                <a:solidFill>
                  <a:srgbClr val="262424"/>
                </a:solidFill>
                <a:latin typeface="Times New Roman"/>
                <a:cs typeface="Times New Roman"/>
              </a:rPr>
              <a:t>r</a:t>
            </a:r>
            <a:r>
              <a:rPr sz="1650" spc="100" dirty="0">
                <a:solidFill>
                  <a:srgbClr val="262424"/>
                </a:solidFill>
                <a:latin typeface="Times New Roman"/>
                <a:cs typeface="Times New Roman"/>
              </a:rPr>
              <a:t>t</a:t>
            </a:r>
            <a:r>
              <a:rPr sz="1650" spc="-60" dirty="0">
                <a:solidFill>
                  <a:srgbClr val="262424"/>
                </a:solidFill>
                <a:latin typeface="Times New Roman"/>
                <a:cs typeface="Times New Roman"/>
              </a:rPr>
              <a:t>i</a:t>
            </a:r>
            <a:r>
              <a:rPr sz="1650" spc="170" dirty="0">
                <a:solidFill>
                  <a:srgbClr val="262424"/>
                </a:solidFill>
                <a:latin typeface="Times New Roman"/>
                <a:cs typeface="Times New Roman"/>
              </a:rPr>
              <a:t>n</a:t>
            </a:r>
            <a:r>
              <a:rPr sz="1650" spc="240" dirty="0">
                <a:solidFill>
                  <a:srgbClr val="262424"/>
                </a:solidFill>
                <a:latin typeface="Times New Roman"/>
                <a:cs typeface="Times New Roman"/>
              </a:rPr>
              <a:t>g</a:t>
            </a:r>
            <a:r>
              <a:rPr sz="1650" spc="-114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650" spc="190" dirty="0">
                <a:solidFill>
                  <a:srgbClr val="262424"/>
                </a:solidFill>
                <a:latin typeface="Times New Roman"/>
                <a:cs typeface="Times New Roman"/>
              </a:rPr>
              <a:t>a</a:t>
            </a:r>
            <a:r>
              <a:rPr sz="1650" spc="170" dirty="0">
                <a:solidFill>
                  <a:srgbClr val="262424"/>
                </a:solidFill>
                <a:latin typeface="Times New Roman"/>
                <a:cs typeface="Times New Roman"/>
              </a:rPr>
              <a:t>n</a:t>
            </a:r>
            <a:r>
              <a:rPr sz="1650" spc="155" dirty="0">
                <a:solidFill>
                  <a:srgbClr val="262424"/>
                </a:solidFill>
                <a:latin typeface="Times New Roman"/>
                <a:cs typeface="Times New Roman"/>
              </a:rPr>
              <a:t>d  </a:t>
            </a:r>
            <a:r>
              <a:rPr sz="1650" spc="165" dirty="0">
                <a:solidFill>
                  <a:srgbClr val="262424"/>
                </a:solidFill>
                <a:latin typeface="Times New Roman"/>
                <a:cs typeface="Times New Roman"/>
              </a:rPr>
              <a:t>Dashboards</a:t>
            </a: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37800"/>
              </a:lnSpc>
              <a:spcBef>
                <a:spcPts val="555"/>
              </a:spcBef>
            </a:pPr>
            <a:r>
              <a:rPr sz="1300" spc="114" dirty="0">
                <a:solidFill>
                  <a:srgbClr val="262424"/>
                </a:solidFill>
                <a:latin typeface="Times New Roman"/>
                <a:cs typeface="Times New Roman"/>
              </a:rPr>
              <a:t>Comprehensive </a:t>
            </a:r>
            <a:r>
              <a:rPr sz="1300" spc="90" dirty="0">
                <a:solidFill>
                  <a:srgbClr val="262424"/>
                </a:solidFill>
                <a:latin typeface="Times New Roman"/>
                <a:cs typeface="Times New Roman"/>
              </a:rPr>
              <a:t>reporting </a:t>
            </a:r>
            <a:r>
              <a:rPr sz="1300" spc="9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80" dirty="0">
                <a:solidFill>
                  <a:srgbClr val="262424"/>
                </a:solidFill>
                <a:latin typeface="Times New Roman"/>
                <a:cs typeface="Times New Roman"/>
              </a:rPr>
              <a:t>capabilities </a:t>
            </a:r>
            <a:r>
              <a:rPr sz="1300" spc="145" dirty="0">
                <a:solidFill>
                  <a:srgbClr val="262424"/>
                </a:solidFill>
                <a:latin typeface="Times New Roman"/>
                <a:cs typeface="Times New Roman"/>
              </a:rPr>
              <a:t>and </a:t>
            </a:r>
            <a:r>
              <a:rPr sz="1300" spc="80" dirty="0">
                <a:solidFill>
                  <a:srgbClr val="262424"/>
                </a:solidFill>
                <a:latin typeface="Times New Roman"/>
                <a:cs typeface="Times New Roman"/>
              </a:rPr>
              <a:t>interactive </a:t>
            </a:r>
            <a:r>
              <a:rPr sz="1300" spc="8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40" dirty="0">
                <a:solidFill>
                  <a:srgbClr val="262424"/>
                </a:solidFill>
                <a:latin typeface="Times New Roman"/>
                <a:cs typeface="Times New Roman"/>
              </a:rPr>
              <a:t>dashboards</a:t>
            </a:r>
            <a:r>
              <a:rPr sz="1300" spc="-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95" dirty="0">
                <a:solidFill>
                  <a:srgbClr val="262424"/>
                </a:solidFill>
                <a:latin typeface="Times New Roman"/>
                <a:cs typeface="Times New Roman"/>
              </a:rPr>
              <a:t>to</a:t>
            </a:r>
            <a:r>
              <a:rPr sz="1300" spc="-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00" dirty="0">
                <a:solidFill>
                  <a:srgbClr val="262424"/>
                </a:solidFill>
                <a:latin typeface="Times New Roman"/>
                <a:cs typeface="Times New Roman"/>
              </a:rPr>
              <a:t>track</a:t>
            </a:r>
            <a:r>
              <a:rPr sz="1300" spc="-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95" dirty="0">
                <a:solidFill>
                  <a:srgbClr val="262424"/>
                </a:solidFill>
                <a:latin typeface="Times New Roman"/>
                <a:cs typeface="Times New Roman"/>
              </a:rPr>
              <a:t>key</a:t>
            </a:r>
            <a:r>
              <a:rPr sz="1300" spc="-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30" dirty="0">
                <a:solidFill>
                  <a:srgbClr val="262424"/>
                </a:solidFill>
                <a:latin typeface="Times New Roman"/>
                <a:cs typeface="Times New Roman"/>
              </a:rPr>
              <a:t>lease </a:t>
            </a:r>
            <a:r>
              <a:rPr sz="1300" spc="-3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20" dirty="0">
                <a:solidFill>
                  <a:srgbClr val="262424"/>
                </a:solidFill>
                <a:latin typeface="Times New Roman"/>
                <a:cs typeface="Times New Roman"/>
              </a:rPr>
              <a:t>performance</a:t>
            </a:r>
            <a:r>
              <a:rPr sz="130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95" dirty="0">
                <a:solidFill>
                  <a:srgbClr val="262424"/>
                </a:solidFill>
                <a:latin typeface="Times New Roman"/>
                <a:cs typeface="Times New Roman"/>
              </a:rPr>
              <a:t>indicators</a:t>
            </a:r>
            <a:r>
              <a:rPr sz="700" spc="95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21431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375" y="2604266"/>
            <a:ext cx="5180330" cy="531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300" spc="265" dirty="0"/>
              <a:t>S</a:t>
            </a:r>
            <a:r>
              <a:rPr sz="3300" spc="310" dirty="0"/>
              <a:t>o</a:t>
            </a:r>
            <a:r>
              <a:rPr sz="3300" spc="-110" dirty="0"/>
              <a:t>l</a:t>
            </a:r>
            <a:r>
              <a:rPr sz="3300" spc="345" dirty="0"/>
              <a:t>u</a:t>
            </a:r>
            <a:r>
              <a:rPr sz="3300" spc="210" dirty="0"/>
              <a:t>t</a:t>
            </a:r>
            <a:r>
              <a:rPr sz="3300" spc="-110" dirty="0"/>
              <a:t>i</a:t>
            </a:r>
            <a:r>
              <a:rPr sz="3300" spc="310" dirty="0"/>
              <a:t>o</a:t>
            </a:r>
            <a:r>
              <a:rPr sz="3300" spc="450" dirty="0"/>
              <a:t>n</a:t>
            </a:r>
            <a:r>
              <a:rPr sz="3300" spc="-229" dirty="0"/>
              <a:t> </a:t>
            </a:r>
            <a:r>
              <a:rPr sz="3300" spc="-55" dirty="0"/>
              <a:t>D</a:t>
            </a:r>
            <a:r>
              <a:rPr sz="3300" spc="440" dirty="0"/>
              <a:t>e</a:t>
            </a:r>
            <a:r>
              <a:rPr sz="3300" spc="500" dirty="0"/>
              <a:t>s</a:t>
            </a:r>
            <a:r>
              <a:rPr sz="3300" spc="-110" dirty="0"/>
              <a:t>i</a:t>
            </a:r>
            <a:r>
              <a:rPr sz="3300" spc="375" dirty="0"/>
              <a:t>g</a:t>
            </a:r>
            <a:r>
              <a:rPr sz="3300" spc="450" dirty="0"/>
              <a:t>n</a:t>
            </a:r>
            <a:r>
              <a:rPr sz="3300" spc="-229" dirty="0"/>
              <a:t> </a:t>
            </a:r>
            <a:r>
              <a:rPr sz="3300" spc="30" dirty="0"/>
              <a:t>A</a:t>
            </a:r>
            <a:r>
              <a:rPr sz="3300" spc="370" dirty="0"/>
              <a:t>pp</a:t>
            </a:r>
            <a:r>
              <a:rPr sz="3300" spc="90" dirty="0"/>
              <a:t>r</a:t>
            </a:r>
            <a:r>
              <a:rPr sz="3300" spc="345" dirty="0"/>
              <a:t>o</a:t>
            </a:r>
            <a:r>
              <a:rPr sz="3300" spc="385" dirty="0"/>
              <a:t>a</a:t>
            </a:r>
            <a:r>
              <a:rPr sz="3300" spc="415" dirty="0"/>
              <a:t>c</a:t>
            </a:r>
            <a:r>
              <a:rPr sz="3300" spc="450" dirty="0"/>
              <a:t>h</a:t>
            </a:r>
            <a:endParaRPr sz="3300"/>
          </a:p>
        </p:txBody>
      </p:sp>
      <p:grpSp>
        <p:nvGrpSpPr>
          <p:cNvPr id="4" name="object 4"/>
          <p:cNvGrpSpPr/>
          <p:nvPr/>
        </p:nvGrpSpPr>
        <p:grpSpPr>
          <a:xfrm>
            <a:off x="594677" y="3404552"/>
            <a:ext cx="2568575" cy="696595"/>
            <a:chOff x="594677" y="3404552"/>
            <a:chExt cx="2568575" cy="696595"/>
          </a:xfrm>
        </p:grpSpPr>
        <p:sp>
          <p:nvSpPr>
            <p:cNvPr id="5" name="object 5"/>
            <p:cNvSpPr/>
            <p:nvPr/>
          </p:nvSpPr>
          <p:spPr>
            <a:xfrm>
              <a:off x="600075" y="3409949"/>
              <a:ext cx="2557780" cy="685800"/>
            </a:xfrm>
            <a:custGeom>
              <a:avLst/>
              <a:gdLst/>
              <a:ahLst/>
              <a:cxnLst/>
              <a:rect l="l" t="t" r="r" b="b"/>
              <a:pathLst>
                <a:path w="2557780" h="685800">
                  <a:moveTo>
                    <a:pt x="2386012" y="0"/>
                  </a:moveTo>
                  <a:lnTo>
                    <a:pt x="0" y="0"/>
                  </a:lnTo>
                  <a:lnTo>
                    <a:pt x="171450" y="342900"/>
                  </a:lnTo>
                  <a:lnTo>
                    <a:pt x="0" y="685800"/>
                  </a:lnTo>
                  <a:lnTo>
                    <a:pt x="2386012" y="685800"/>
                  </a:lnTo>
                  <a:lnTo>
                    <a:pt x="2557462" y="342900"/>
                  </a:lnTo>
                  <a:lnTo>
                    <a:pt x="2386012" y="0"/>
                  </a:lnTo>
                  <a:close/>
                </a:path>
              </a:pathLst>
            </a:custGeom>
            <a:solidFill>
              <a:srgbClr val="DAD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0075" y="3409949"/>
              <a:ext cx="2557780" cy="685800"/>
            </a:xfrm>
            <a:custGeom>
              <a:avLst/>
              <a:gdLst/>
              <a:ahLst/>
              <a:cxnLst/>
              <a:rect l="l" t="t" r="r" b="b"/>
              <a:pathLst>
                <a:path w="2557780" h="685800">
                  <a:moveTo>
                    <a:pt x="2386012" y="0"/>
                  </a:moveTo>
                  <a:lnTo>
                    <a:pt x="2557462" y="342900"/>
                  </a:lnTo>
                  <a:lnTo>
                    <a:pt x="2386012" y="685800"/>
                  </a:lnTo>
                  <a:lnTo>
                    <a:pt x="0" y="685800"/>
                  </a:lnTo>
                  <a:lnTo>
                    <a:pt x="171450" y="342900"/>
                  </a:lnTo>
                  <a:lnTo>
                    <a:pt x="0" y="0"/>
                  </a:lnTo>
                  <a:lnTo>
                    <a:pt x="2386012" y="0"/>
                  </a:lnTo>
                  <a:close/>
                </a:path>
              </a:pathLst>
            </a:custGeom>
            <a:ln w="10715">
              <a:solidFill>
                <a:srgbClr val="BFC1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14461" y="3643272"/>
            <a:ext cx="136525" cy="2565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120" dirty="0">
                <a:solidFill>
                  <a:srgbClr val="262424"/>
                </a:solidFill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8825" y="4325225"/>
            <a:ext cx="1410970" cy="55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100"/>
              </a:lnSpc>
              <a:spcBef>
                <a:spcPts val="95"/>
              </a:spcBef>
            </a:pPr>
            <a:r>
              <a:rPr sz="1650" spc="-70" dirty="0">
                <a:solidFill>
                  <a:srgbClr val="262424"/>
                </a:solidFill>
                <a:latin typeface="Times New Roman"/>
                <a:cs typeface="Times New Roman"/>
              </a:rPr>
              <a:t>R</a:t>
            </a:r>
            <a:r>
              <a:rPr sz="1650" spc="215" dirty="0">
                <a:solidFill>
                  <a:srgbClr val="262424"/>
                </a:solidFill>
                <a:latin typeface="Times New Roman"/>
                <a:cs typeface="Times New Roman"/>
              </a:rPr>
              <a:t>e</a:t>
            </a:r>
            <a:r>
              <a:rPr sz="1650" spc="180" dirty="0">
                <a:solidFill>
                  <a:srgbClr val="262424"/>
                </a:solidFill>
                <a:latin typeface="Times New Roman"/>
                <a:cs typeface="Times New Roman"/>
              </a:rPr>
              <a:t>q</a:t>
            </a:r>
            <a:r>
              <a:rPr sz="1650" spc="170" dirty="0">
                <a:solidFill>
                  <a:srgbClr val="262424"/>
                </a:solidFill>
                <a:latin typeface="Times New Roman"/>
                <a:cs typeface="Times New Roman"/>
              </a:rPr>
              <a:t>u</a:t>
            </a:r>
            <a:r>
              <a:rPr sz="1650" spc="-60" dirty="0">
                <a:solidFill>
                  <a:srgbClr val="262424"/>
                </a:solidFill>
                <a:latin typeface="Times New Roman"/>
                <a:cs typeface="Times New Roman"/>
              </a:rPr>
              <a:t>i</a:t>
            </a:r>
            <a:r>
              <a:rPr sz="1650" spc="40" dirty="0">
                <a:solidFill>
                  <a:srgbClr val="262424"/>
                </a:solidFill>
                <a:latin typeface="Times New Roman"/>
                <a:cs typeface="Times New Roman"/>
              </a:rPr>
              <a:t>r</a:t>
            </a:r>
            <a:r>
              <a:rPr sz="1650" spc="215" dirty="0">
                <a:solidFill>
                  <a:srgbClr val="262424"/>
                </a:solidFill>
                <a:latin typeface="Times New Roman"/>
                <a:cs typeface="Times New Roman"/>
              </a:rPr>
              <a:t>e</a:t>
            </a:r>
            <a:r>
              <a:rPr sz="1650" spc="200" dirty="0">
                <a:solidFill>
                  <a:srgbClr val="262424"/>
                </a:solidFill>
                <a:latin typeface="Times New Roman"/>
                <a:cs typeface="Times New Roman"/>
              </a:rPr>
              <a:t>m</a:t>
            </a:r>
            <a:r>
              <a:rPr sz="1650" spc="215" dirty="0">
                <a:solidFill>
                  <a:srgbClr val="262424"/>
                </a:solidFill>
                <a:latin typeface="Times New Roman"/>
                <a:cs typeface="Times New Roman"/>
              </a:rPr>
              <a:t>e</a:t>
            </a:r>
            <a:r>
              <a:rPr sz="1650" spc="170" dirty="0">
                <a:solidFill>
                  <a:srgbClr val="262424"/>
                </a:solidFill>
                <a:latin typeface="Times New Roman"/>
                <a:cs typeface="Times New Roman"/>
              </a:rPr>
              <a:t>n</a:t>
            </a:r>
            <a:r>
              <a:rPr sz="1650" spc="90" dirty="0">
                <a:solidFill>
                  <a:srgbClr val="262424"/>
                </a:solidFill>
                <a:latin typeface="Times New Roman"/>
                <a:cs typeface="Times New Roman"/>
              </a:rPr>
              <a:t>t</a:t>
            </a:r>
            <a:r>
              <a:rPr sz="1650" spc="229" dirty="0">
                <a:solidFill>
                  <a:srgbClr val="262424"/>
                </a:solidFill>
                <a:latin typeface="Times New Roman"/>
                <a:cs typeface="Times New Roman"/>
              </a:rPr>
              <a:t>s  </a:t>
            </a:r>
            <a:r>
              <a:rPr sz="1650" spc="125" dirty="0">
                <a:solidFill>
                  <a:srgbClr val="262424"/>
                </a:solidFill>
                <a:latin typeface="Times New Roman"/>
                <a:cs typeface="Times New Roman"/>
              </a:rPr>
              <a:t>Gathering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8807" y="4926194"/>
            <a:ext cx="2162810" cy="1397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38200"/>
              </a:lnSpc>
              <a:spcBef>
                <a:spcPts val="114"/>
              </a:spcBef>
            </a:pPr>
            <a:r>
              <a:rPr sz="1300" spc="114" dirty="0">
                <a:solidFill>
                  <a:srgbClr val="262424"/>
                </a:solidFill>
                <a:latin typeface="Times New Roman"/>
                <a:cs typeface="Times New Roman"/>
              </a:rPr>
              <a:t>Comprehensive </a:t>
            </a:r>
            <a:r>
              <a:rPr sz="1300" spc="12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10" dirty="0">
                <a:solidFill>
                  <a:srgbClr val="262424"/>
                </a:solidFill>
                <a:latin typeface="Times New Roman"/>
                <a:cs typeface="Times New Roman"/>
              </a:rPr>
              <a:t>understanding </a:t>
            </a:r>
            <a:r>
              <a:rPr sz="1300" spc="95" dirty="0">
                <a:solidFill>
                  <a:srgbClr val="262424"/>
                </a:solidFill>
                <a:latin typeface="Times New Roman"/>
                <a:cs typeface="Times New Roman"/>
              </a:rPr>
              <a:t>of </a:t>
            </a:r>
            <a:r>
              <a:rPr sz="1300" spc="125" dirty="0">
                <a:solidFill>
                  <a:srgbClr val="262424"/>
                </a:solidFill>
                <a:latin typeface="Times New Roman"/>
                <a:cs typeface="Times New Roman"/>
              </a:rPr>
              <a:t>the </a:t>
            </a:r>
            <a:r>
              <a:rPr sz="1300" spc="13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90" dirty="0">
                <a:solidFill>
                  <a:srgbClr val="262424"/>
                </a:solidFill>
                <a:latin typeface="Times New Roman"/>
                <a:cs typeface="Times New Roman"/>
              </a:rPr>
              <a:t>client</a:t>
            </a:r>
            <a:r>
              <a:rPr sz="1200" spc="90" dirty="0">
                <a:solidFill>
                  <a:srgbClr val="262424"/>
                </a:solidFill>
                <a:latin typeface="Times New Roman"/>
                <a:cs typeface="Times New Roman"/>
              </a:rPr>
              <a:t>'</a:t>
            </a:r>
            <a:r>
              <a:rPr sz="1300" spc="90" dirty="0">
                <a:solidFill>
                  <a:srgbClr val="262424"/>
                </a:solidFill>
                <a:latin typeface="Times New Roman"/>
                <a:cs typeface="Times New Roman"/>
              </a:rPr>
              <a:t>s </a:t>
            </a:r>
            <a:r>
              <a:rPr sz="1300" spc="130" dirty="0">
                <a:solidFill>
                  <a:srgbClr val="262424"/>
                </a:solidFill>
                <a:latin typeface="Times New Roman"/>
                <a:cs typeface="Times New Roman"/>
              </a:rPr>
              <a:t>lease </a:t>
            </a:r>
            <a:r>
              <a:rPr sz="1300" spc="140" dirty="0">
                <a:solidFill>
                  <a:srgbClr val="262424"/>
                </a:solidFill>
                <a:latin typeface="Times New Roman"/>
                <a:cs typeface="Times New Roman"/>
              </a:rPr>
              <a:t>management </a:t>
            </a:r>
            <a:r>
              <a:rPr sz="1300" spc="-3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40" dirty="0">
                <a:solidFill>
                  <a:srgbClr val="262424"/>
                </a:solidFill>
                <a:latin typeface="Times New Roman"/>
                <a:cs typeface="Times New Roman"/>
              </a:rPr>
              <a:t>processes</a:t>
            </a:r>
            <a:r>
              <a:rPr sz="1200" spc="140" dirty="0">
                <a:solidFill>
                  <a:srgbClr val="262424"/>
                </a:solidFill>
                <a:latin typeface="Times New Roman"/>
                <a:cs typeface="Times New Roman"/>
              </a:rPr>
              <a:t>,</a:t>
            </a:r>
            <a:r>
              <a:rPr sz="1200" spc="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95" dirty="0">
                <a:solidFill>
                  <a:srgbClr val="262424"/>
                </a:solidFill>
                <a:latin typeface="Times New Roman"/>
                <a:cs typeface="Times New Roman"/>
              </a:rPr>
              <a:t>pain</a:t>
            </a:r>
            <a:r>
              <a:rPr sz="1300" spc="-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90" dirty="0">
                <a:solidFill>
                  <a:srgbClr val="262424"/>
                </a:solidFill>
                <a:latin typeface="Times New Roman"/>
                <a:cs typeface="Times New Roman"/>
              </a:rPr>
              <a:t>points</a:t>
            </a:r>
            <a:r>
              <a:rPr sz="1200" spc="90" dirty="0">
                <a:solidFill>
                  <a:srgbClr val="262424"/>
                </a:solidFill>
                <a:latin typeface="Times New Roman"/>
                <a:cs typeface="Times New Roman"/>
              </a:rPr>
              <a:t>,</a:t>
            </a:r>
            <a:r>
              <a:rPr sz="1200" spc="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45" dirty="0">
                <a:solidFill>
                  <a:srgbClr val="262424"/>
                </a:solidFill>
                <a:latin typeface="Times New Roman"/>
                <a:cs typeface="Times New Roman"/>
              </a:rPr>
              <a:t>and </a:t>
            </a:r>
            <a:r>
              <a:rPr sz="1300" spc="-3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14" dirty="0">
                <a:solidFill>
                  <a:srgbClr val="262424"/>
                </a:solidFill>
                <a:latin typeface="Times New Roman"/>
                <a:cs typeface="Times New Roman"/>
              </a:rPr>
              <a:t>desired</a:t>
            </a:r>
            <a:r>
              <a:rPr sz="130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25" dirty="0">
                <a:solidFill>
                  <a:srgbClr val="262424"/>
                </a:solidFill>
                <a:latin typeface="Times New Roman"/>
                <a:cs typeface="Times New Roman"/>
              </a:rPr>
              <a:t>outcomes</a:t>
            </a:r>
            <a:r>
              <a:rPr sz="1200" spc="125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56902" y="3404552"/>
            <a:ext cx="2568575" cy="696595"/>
            <a:chOff x="3156902" y="3404552"/>
            <a:chExt cx="2568575" cy="696595"/>
          </a:xfrm>
        </p:grpSpPr>
        <p:sp>
          <p:nvSpPr>
            <p:cNvPr id="11" name="object 11"/>
            <p:cNvSpPr/>
            <p:nvPr/>
          </p:nvSpPr>
          <p:spPr>
            <a:xfrm>
              <a:off x="3162299" y="3409949"/>
              <a:ext cx="2557780" cy="685800"/>
            </a:xfrm>
            <a:custGeom>
              <a:avLst/>
              <a:gdLst/>
              <a:ahLst/>
              <a:cxnLst/>
              <a:rect l="l" t="t" r="r" b="b"/>
              <a:pathLst>
                <a:path w="2557779" h="685800">
                  <a:moveTo>
                    <a:pt x="2386012" y="0"/>
                  </a:moveTo>
                  <a:lnTo>
                    <a:pt x="0" y="0"/>
                  </a:lnTo>
                  <a:lnTo>
                    <a:pt x="171450" y="342900"/>
                  </a:lnTo>
                  <a:lnTo>
                    <a:pt x="0" y="685800"/>
                  </a:lnTo>
                  <a:lnTo>
                    <a:pt x="2386012" y="685800"/>
                  </a:lnTo>
                  <a:lnTo>
                    <a:pt x="2557462" y="342900"/>
                  </a:lnTo>
                  <a:lnTo>
                    <a:pt x="2386012" y="0"/>
                  </a:lnTo>
                  <a:close/>
                </a:path>
              </a:pathLst>
            </a:custGeom>
            <a:solidFill>
              <a:srgbClr val="DAD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62299" y="3409949"/>
              <a:ext cx="2557780" cy="685800"/>
            </a:xfrm>
            <a:custGeom>
              <a:avLst/>
              <a:gdLst/>
              <a:ahLst/>
              <a:cxnLst/>
              <a:rect l="l" t="t" r="r" b="b"/>
              <a:pathLst>
                <a:path w="2557779" h="685800">
                  <a:moveTo>
                    <a:pt x="2386012" y="0"/>
                  </a:moveTo>
                  <a:lnTo>
                    <a:pt x="2557462" y="342900"/>
                  </a:lnTo>
                  <a:lnTo>
                    <a:pt x="2386012" y="685800"/>
                  </a:lnTo>
                  <a:lnTo>
                    <a:pt x="0" y="685800"/>
                  </a:lnTo>
                  <a:lnTo>
                    <a:pt x="171450" y="342900"/>
                  </a:lnTo>
                  <a:lnTo>
                    <a:pt x="0" y="0"/>
                  </a:lnTo>
                  <a:lnTo>
                    <a:pt x="2386012" y="0"/>
                  </a:lnTo>
                  <a:close/>
                </a:path>
              </a:pathLst>
            </a:custGeom>
            <a:ln w="10715">
              <a:solidFill>
                <a:srgbClr val="BFC1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346321" y="3643272"/>
            <a:ext cx="187960" cy="2565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25" dirty="0">
                <a:solidFill>
                  <a:srgbClr val="262424"/>
                </a:solidFill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16287" y="4339020"/>
            <a:ext cx="2124075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130" dirty="0">
                <a:solidFill>
                  <a:srgbClr val="262424"/>
                </a:solidFill>
                <a:latin typeface="Times New Roman"/>
                <a:cs typeface="Times New Roman"/>
              </a:rPr>
              <a:t>S</a:t>
            </a:r>
            <a:r>
              <a:rPr sz="1650" spc="150" dirty="0">
                <a:solidFill>
                  <a:srgbClr val="262424"/>
                </a:solidFill>
                <a:latin typeface="Times New Roman"/>
                <a:cs typeface="Times New Roman"/>
              </a:rPr>
              <a:t>o</a:t>
            </a:r>
            <a:r>
              <a:rPr sz="1650" spc="-60" dirty="0">
                <a:solidFill>
                  <a:srgbClr val="262424"/>
                </a:solidFill>
                <a:latin typeface="Times New Roman"/>
                <a:cs typeface="Times New Roman"/>
              </a:rPr>
              <a:t>l</a:t>
            </a:r>
            <a:r>
              <a:rPr sz="1650" spc="170" dirty="0">
                <a:solidFill>
                  <a:srgbClr val="262424"/>
                </a:solidFill>
                <a:latin typeface="Times New Roman"/>
                <a:cs typeface="Times New Roman"/>
              </a:rPr>
              <a:t>u</a:t>
            </a:r>
            <a:r>
              <a:rPr sz="1650" spc="100" dirty="0">
                <a:solidFill>
                  <a:srgbClr val="262424"/>
                </a:solidFill>
                <a:latin typeface="Times New Roman"/>
                <a:cs typeface="Times New Roman"/>
              </a:rPr>
              <a:t>t</a:t>
            </a:r>
            <a:r>
              <a:rPr sz="1650" spc="-60" dirty="0">
                <a:solidFill>
                  <a:srgbClr val="262424"/>
                </a:solidFill>
                <a:latin typeface="Times New Roman"/>
                <a:cs typeface="Times New Roman"/>
              </a:rPr>
              <a:t>i</a:t>
            </a:r>
            <a:r>
              <a:rPr sz="1650" spc="150" dirty="0">
                <a:solidFill>
                  <a:srgbClr val="262424"/>
                </a:solidFill>
                <a:latin typeface="Times New Roman"/>
                <a:cs typeface="Times New Roman"/>
              </a:rPr>
              <a:t>o</a:t>
            </a:r>
            <a:r>
              <a:rPr sz="1650" spc="225" dirty="0">
                <a:solidFill>
                  <a:srgbClr val="262424"/>
                </a:solidFill>
                <a:latin typeface="Times New Roman"/>
                <a:cs typeface="Times New Roman"/>
              </a:rPr>
              <a:t>n</a:t>
            </a:r>
            <a:r>
              <a:rPr sz="1650" spc="-114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650" spc="10" dirty="0">
                <a:solidFill>
                  <a:srgbClr val="262424"/>
                </a:solidFill>
                <a:latin typeface="Times New Roman"/>
                <a:cs typeface="Times New Roman"/>
              </a:rPr>
              <a:t>A</a:t>
            </a:r>
            <a:r>
              <a:rPr sz="1650" spc="40" dirty="0">
                <a:solidFill>
                  <a:srgbClr val="262424"/>
                </a:solidFill>
                <a:latin typeface="Times New Roman"/>
                <a:cs typeface="Times New Roman"/>
              </a:rPr>
              <a:t>r</a:t>
            </a:r>
            <a:r>
              <a:rPr sz="1650" spc="204" dirty="0">
                <a:solidFill>
                  <a:srgbClr val="262424"/>
                </a:solidFill>
                <a:latin typeface="Times New Roman"/>
                <a:cs typeface="Times New Roman"/>
              </a:rPr>
              <a:t>c</a:t>
            </a:r>
            <a:r>
              <a:rPr sz="1650" spc="170" dirty="0">
                <a:solidFill>
                  <a:srgbClr val="262424"/>
                </a:solidFill>
                <a:latin typeface="Times New Roman"/>
                <a:cs typeface="Times New Roman"/>
              </a:rPr>
              <a:t>h</a:t>
            </a:r>
            <a:r>
              <a:rPr sz="1650" spc="-60" dirty="0">
                <a:solidFill>
                  <a:srgbClr val="262424"/>
                </a:solidFill>
                <a:latin typeface="Times New Roman"/>
                <a:cs typeface="Times New Roman"/>
              </a:rPr>
              <a:t>i</a:t>
            </a:r>
            <a:r>
              <a:rPr sz="1650" spc="85" dirty="0">
                <a:solidFill>
                  <a:srgbClr val="262424"/>
                </a:solidFill>
                <a:latin typeface="Times New Roman"/>
                <a:cs typeface="Times New Roman"/>
              </a:rPr>
              <a:t>t</a:t>
            </a:r>
            <a:r>
              <a:rPr sz="1650" spc="215" dirty="0">
                <a:solidFill>
                  <a:srgbClr val="262424"/>
                </a:solidFill>
                <a:latin typeface="Times New Roman"/>
                <a:cs typeface="Times New Roman"/>
              </a:rPr>
              <a:t>e</a:t>
            </a:r>
            <a:r>
              <a:rPr sz="1650" spc="204" dirty="0">
                <a:solidFill>
                  <a:srgbClr val="262424"/>
                </a:solidFill>
                <a:latin typeface="Times New Roman"/>
                <a:cs typeface="Times New Roman"/>
              </a:rPr>
              <a:t>c</a:t>
            </a:r>
            <a:r>
              <a:rPr sz="1650" spc="100" dirty="0">
                <a:solidFill>
                  <a:srgbClr val="262424"/>
                </a:solidFill>
                <a:latin typeface="Times New Roman"/>
                <a:cs typeface="Times New Roman"/>
              </a:rPr>
              <a:t>t</a:t>
            </a:r>
            <a:r>
              <a:rPr sz="1650" spc="170" dirty="0">
                <a:solidFill>
                  <a:srgbClr val="262424"/>
                </a:solidFill>
                <a:latin typeface="Times New Roman"/>
                <a:cs typeface="Times New Roman"/>
              </a:rPr>
              <a:t>u</a:t>
            </a:r>
            <a:r>
              <a:rPr sz="1650" spc="40" dirty="0">
                <a:solidFill>
                  <a:srgbClr val="262424"/>
                </a:solidFill>
                <a:latin typeface="Times New Roman"/>
                <a:cs typeface="Times New Roman"/>
              </a:rPr>
              <a:t>r</a:t>
            </a:r>
            <a:r>
              <a:rPr sz="1650" spc="270" dirty="0">
                <a:solidFill>
                  <a:srgbClr val="262424"/>
                </a:solidFill>
                <a:latin typeface="Times New Roman"/>
                <a:cs typeface="Times New Roman"/>
              </a:rPr>
              <a:t>e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16278" y="4659494"/>
            <a:ext cx="2011680" cy="1120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37800"/>
              </a:lnSpc>
              <a:spcBef>
                <a:spcPts val="120"/>
              </a:spcBef>
            </a:pPr>
            <a:r>
              <a:rPr sz="1300" spc="95" dirty="0">
                <a:solidFill>
                  <a:srgbClr val="262424"/>
                </a:solidFill>
                <a:latin typeface="Times New Roman"/>
                <a:cs typeface="Times New Roman"/>
              </a:rPr>
              <a:t>Design</a:t>
            </a:r>
            <a:r>
              <a:rPr sz="1300" spc="-2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95" dirty="0">
                <a:solidFill>
                  <a:srgbClr val="262424"/>
                </a:solidFill>
                <a:latin typeface="Times New Roman"/>
                <a:cs typeface="Times New Roman"/>
              </a:rPr>
              <a:t>of</a:t>
            </a:r>
            <a:r>
              <a:rPr sz="1300" spc="-2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25" dirty="0">
                <a:solidFill>
                  <a:srgbClr val="262424"/>
                </a:solidFill>
                <a:latin typeface="Times New Roman"/>
                <a:cs typeface="Times New Roman"/>
              </a:rPr>
              <a:t>the</a:t>
            </a:r>
            <a:r>
              <a:rPr sz="1300" spc="-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14" dirty="0">
                <a:solidFill>
                  <a:srgbClr val="262424"/>
                </a:solidFill>
                <a:latin typeface="Times New Roman"/>
                <a:cs typeface="Times New Roman"/>
              </a:rPr>
              <a:t>Salesforce</a:t>
            </a:r>
            <a:r>
              <a:rPr sz="1200" spc="114" dirty="0">
                <a:solidFill>
                  <a:srgbClr val="262424"/>
                </a:solidFill>
                <a:latin typeface="Times New Roman"/>
                <a:cs typeface="Times New Roman"/>
              </a:rPr>
              <a:t>- </a:t>
            </a:r>
            <a:r>
              <a:rPr sz="1200" spc="-28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65" dirty="0">
                <a:solidFill>
                  <a:srgbClr val="262424"/>
                </a:solidFill>
                <a:latin typeface="Times New Roman"/>
                <a:cs typeface="Times New Roman"/>
              </a:rPr>
              <a:t>based </a:t>
            </a:r>
            <a:r>
              <a:rPr sz="1300" spc="75" dirty="0">
                <a:solidFill>
                  <a:srgbClr val="262424"/>
                </a:solidFill>
                <a:latin typeface="Times New Roman"/>
                <a:cs typeface="Times New Roman"/>
              </a:rPr>
              <a:t>solution</a:t>
            </a:r>
            <a:r>
              <a:rPr sz="1200" spc="75" dirty="0">
                <a:solidFill>
                  <a:srgbClr val="262424"/>
                </a:solidFill>
                <a:latin typeface="Times New Roman"/>
                <a:cs typeface="Times New Roman"/>
              </a:rPr>
              <a:t>, </a:t>
            </a:r>
            <a:r>
              <a:rPr sz="1300" spc="70" dirty="0">
                <a:solidFill>
                  <a:srgbClr val="262424"/>
                </a:solidFill>
                <a:latin typeface="Times New Roman"/>
                <a:cs typeface="Times New Roman"/>
              </a:rPr>
              <a:t>including </a:t>
            </a:r>
            <a:r>
              <a:rPr sz="1300" spc="-3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30" dirty="0">
                <a:solidFill>
                  <a:srgbClr val="262424"/>
                </a:solidFill>
                <a:latin typeface="Times New Roman"/>
                <a:cs typeface="Times New Roman"/>
              </a:rPr>
              <a:t>data </a:t>
            </a:r>
            <a:r>
              <a:rPr sz="1300" spc="110" dirty="0">
                <a:solidFill>
                  <a:srgbClr val="262424"/>
                </a:solidFill>
                <a:latin typeface="Times New Roman"/>
                <a:cs typeface="Times New Roman"/>
              </a:rPr>
              <a:t>models</a:t>
            </a:r>
            <a:r>
              <a:rPr sz="1200" spc="110" dirty="0">
                <a:solidFill>
                  <a:srgbClr val="262424"/>
                </a:solidFill>
                <a:latin typeface="Times New Roman"/>
                <a:cs typeface="Times New Roman"/>
              </a:rPr>
              <a:t>, </a:t>
            </a:r>
            <a:r>
              <a:rPr sz="1300" spc="80" dirty="0">
                <a:solidFill>
                  <a:srgbClr val="262424"/>
                </a:solidFill>
                <a:latin typeface="Times New Roman"/>
                <a:cs typeface="Times New Roman"/>
              </a:rPr>
              <a:t>workflows</a:t>
            </a:r>
            <a:r>
              <a:rPr sz="1200" spc="80" dirty="0">
                <a:solidFill>
                  <a:srgbClr val="262424"/>
                </a:solidFill>
                <a:latin typeface="Times New Roman"/>
                <a:cs typeface="Times New Roman"/>
              </a:rPr>
              <a:t>, </a:t>
            </a:r>
            <a:r>
              <a:rPr sz="1200" spc="8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45" dirty="0">
                <a:solidFill>
                  <a:srgbClr val="262424"/>
                </a:solidFill>
                <a:latin typeface="Times New Roman"/>
                <a:cs typeface="Times New Roman"/>
              </a:rPr>
              <a:t>and</a:t>
            </a:r>
            <a:r>
              <a:rPr sz="130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75" dirty="0">
                <a:solidFill>
                  <a:srgbClr val="262424"/>
                </a:solidFill>
                <a:latin typeface="Times New Roman"/>
                <a:cs typeface="Times New Roman"/>
              </a:rPr>
              <a:t>integration</a:t>
            </a:r>
            <a:r>
              <a:rPr sz="130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90" dirty="0">
                <a:solidFill>
                  <a:srgbClr val="262424"/>
                </a:solidFill>
                <a:latin typeface="Times New Roman"/>
                <a:cs typeface="Times New Roman"/>
              </a:rPr>
              <a:t>points</a:t>
            </a:r>
            <a:r>
              <a:rPr sz="1200" spc="90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709602" y="3404552"/>
            <a:ext cx="2568575" cy="696595"/>
            <a:chOff x="5709602" y="3404552"/>
            <a:chExt cx="2568575" cy="696595"/>
          </a:xfrm>
        </p:grpSpPr>
        <p:sp>
          <p:nvSpPr>
            <p:cNvPr id="17" name="object 17"/>
            <p:cNvSpPr/>
            <p:nvPr/>
          </p:nvSpPr>
          <p:spPr>
            <a:xfrm>
              <a:off x="5715000" y="3409949"/>
              <a:ext cx="2557780" cy="685800"/>
            </a:xfrm>
            <a:custGeom>
              <a:avLst/>
              <a:gdLst/>
              <a:ahLst/>
              <a:cxnLst/>
              <a:rect l="l" t="t" r="r" b="b"/>
              <a:pathLst>
                <a:path w="2557779" h="685800">
                  <a:moveTo>
                    <a:pt x="2386012" y="0"/>
                  </a:moveTo>
                  <a:lnTo>
                    <a:pt x="0" y="0"/>
                  </a:lnTo>
                  <a:lnTo>
                    <a:pt x="171450" y="342900"/>
                  </a:lnTo>
                  <a:lnTo>
                    <a:pt x="0" y="685800"/>
                  </a:lnTo>
                  <a:lnTo>
                    <a:pt x="2386012" y="685800"/>
                  </a:lnTo>
                  <a:lnTo>
                    <a:pt x="2557462" y="342900"/>
                  </a:lnTo>
                  <a:lnTo>
                    <a:pt x="2386012" y="0"/>
                  </a:lnTo>
                  <a:close/>
                </a:path>
              </a:pathLst>
            </a:custGeom>
            <a:solidFill>
              <a:srgbClr val="DAD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15000" y="3409949"/>
              <a:ext cx="2557780" cy="685800"/>
            </a:xfrm>
            <a:custGeom>
              <a:avLst/>
              <a:gdLst/>
              <a:ahLst/>
              <a:cxnLst/>
              <a:rect l="l" t="t" r="r" b="b"/>
              <a:pathLst>
                <a:path w="2557779" h="685800">
                  <a:moveTo>
                    <a:pt x="2386012" y="0"/>
                  </a:moveTo>
                  <a:lnTo>
                    <a:pt x="2557462" y="342900"/>
                  </a:lnTo>
                  <a:lnTo>
                    <a:pt x="2386012" y="685800"/>
                  </a:lnTo>
                  <a:lnTo>
                    <a:pt x="0" y="685800"/>
                  </a:lnTo>
                  <a:lnTo>
                    <a:pt x="171450" y="342900"/>
                  </a:lnTo>
                  <a:lnTo>
                    <a:pt x="0" y="0"/>
                  </a:lnTo>
                  <a:lnTo>
                    <a:pt x="2386012" y="0"/>
                  </a:lnTo>
                  <a:close/>
                </a:path>
              </a:pathLst>
            </a:custGeom>
            <a:ln w="10715">
              <a:solidFill>
                <a:srgbClr val="BFC1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901853" y="3643272"/>
            <a:ext cx="191770" cy="2565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55" dirty="0">
                <a:solidFill>
                  <a:srgbClr val="262424"/>
                </a:solidFill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73750" y="4339020"/>
            <a:ext cx="2127250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-25" dirty="0">
                <a:solidFill>
                  <a:srgbClr val="262424"/>
                </a:solidFill>
                <a:latin typeface="Times New Roman"/>
                <a:cs typeface="Times New Roman"/>
              </a:rPr>
              <a:t>A</a:t>
            </a:r>
            <a:r>
              <a:rPr sz="1650" spc="185" dirty="0">
                <a:solidFill>
                  <a:srgbClr val="262424"/>
                </a:solidFill>
                <a:latin typeface="Times New Roman"/>
                <a:cs typeface="Times New Roman"/>
              </a:rPr>
              <a:t>g</a:t>
            </a:r>
            <a:r>
              <a:rPr sz="1650" spc="-60" dirty="0">
                <a:solidFill>
                  <a:srgbClr val="262424"/>
                </a:solidFill>
                <a:latin typeface="Times New Roman"/>
                <a:cs typeface="Times New Roman"/>
              </a:rPr>
              <a:t>il</a:t>
            </a:r>
            <a:r>
              <a:rPr sz="1650" spc="270" dirty="0">
                <a:solidFill>
                  <a:srgbClr val="262424"/>
                </a:solidFill>
                <a:latin typeface="Times New Roman"/>
                <a:cs typeface="Times New Roman"/>
              </a:rPr>
              <a:t>e</a:t>
            </a:r>
            <a:r>
              <a:rPr sz="1650" spc="-114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650" spc="-135" dirty="0">
                <a:solidFill>
                  <a:srgbClr val="262424"/>
                </a:solidFill>
                <a:latin typeface="Times New Roman"/>
                <a:cs typeface="Times New Roman"/>
              </a:rPr>
              <a:t>I</a:t>
            </a:r>
            <a:r>
              <a:rPr sz="1650" spc="200" dirty="0">
                <a:solidFill>
                  <a:srgbClr val="262424"/>
                </a:solidFill>
                <a:latin typeface="Times New Roman"/>
                <a:cs typeface="Times New Roman"/>
              </a:rPr>
              <a:t>m</a:t>
            </a:r>
            <a:r>
              <a:rPr sz="1650" spc="180" dirty="0">
                <a:solidFill>
                  <a:srgbClr val="262424"/>
                </a:solidFill>
                <a:latin typeface="Times New Roman"/>
                <a:cs typeface="Times New Roman"/>
              </a:rPr>
              <a:t>p</a:t>
            </a:r>
            <a:r>
              <a:rPr sz="1650" spc="-60" dirty="0">
                <a:solidFill>
                  <a:srgbClr val="262424"/>
                </a:solidFill>
                <a:latin typeface="Times New Roman"/>
                <a:cs typeface="Times New Roman"/>
              </a:rPr>
              <a:t>l</a:t>
            </a:r>
            <a:r>
              <a:rPr sz="1650" spc="215" dirty="0">
                <a:solidFill>
                  <a:srgbClr val="262424"/>
                </a:solidFill>
                <a:latin typeface="Times New Roman"/>
                <a:cs typeface="Times New Roman"/>
              </a:rPr>
              <a:t>e</a:t>
            </a:r>
            <a:r>
              <a:rPr sz="1650" spc="200" dirty="0">
                <a:solidFill>
                  <a:srgbClr val="262424"/>
                </a:solidFill>
                <a:latin typeface="Times New Roman"/>
                <a:cs typeface="Times New Roman"/>
              </a:rPr>
              <a:t>m</a:t>
            </a:r>
            <a:r>
              <a:rPr sz="1650" spc="215" dirty="0">
                <a:solidFill>
                  <a:srgbClr val="262424"/>
                </a:solidFill>
                <a:latin typeface="Times New Roman"/>
                <a:cs typeface="Times New Roman"/>
              </a:rPr>
              <a:t>e</a:t>
            </a:r>
            <a:r>
              <a:rPr sz="1650" spc="170" dirty="0">
                <a:solidFill>
                  <a:srgbClr val="262424"/>
                </a:solidFill>
                <a:latin typeface="Times New Roman"/>
                <a:cs typeface="Times New Roman"/>
              </a:rPr>
              <a:t>n</a:t>
            </a:r>
            <a:r>
              <a:rPr sz="1650" spc="110" dirty="0">
                <a:solidFill>
                  <a:srgbClr val="262424"/>
                </a:solidFill>
                <a:latin typeface="Times New Roman"/>
                <a:cs typeface="Times New Roman"/>
              </a:rPr>
              <a:t>t</a:t>
            </a:r>
            <a:r>
              <a:rPr sz="1650" spc="190" dirty="0">
                <a:solidFill>
                  <a:srgbClr val="262424"/>
                </a:solidFill>
                <a:latin typeface="Times New Roman"/>
                <a:cs typeface="Times New Roman"/>
              </a:rPr>
              <a:t>a</a:t>
            </a:r>
            <a:r>
              <a:rPr sz="1650" spc="100" dirty="0">
                <a:solidFill>
                  <a:srgbClr val="262424"/>
                </a:solidFill>
                <a:latin typeface="Times New Roman"/>
                <a:cs typeface="Times New Roman"/>
              </a:rPr>
              <a:t>t</a:t>
            </a:r>
            <a:r>
              <a:rPr sz="1650" spc="-60" dirty="0">
                <a:solidFill>
                  <a:srgbClr val="262424"/>
                </a:solidFill>
                <a:latin typeface="Times New Roman"/>
                <a:cs typeface="Times New Roman"/>
              </a:rPr>
              <a:t>i</a:t>
            </a:r>
            <a:r>
              <a:rPr sz="1650" spc="150" dirty="0">
                <a:solidFill>
                  <a:srgbClr val="262424"/>
                </a:solidFill>
                <a:latin typeface="Times New Roman"/>
                <a:cs typeface="Times New Roman"/>
              </a:rPr>
              <a:t>o</a:t>
            </a:r>
            <a:r>
              <a:rPr sz="1650" spc="225" dirty="0">
                <a:solidFill>
                  <a:srgbClr val="262424"/>
                </a:solidFill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73739" y="4659494"/>
            <a:ext cx="2047875" cy="1397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38200"/>
              </a:lnSpc>
              <a:spcBef>
                <a:spcPts val="114"/>
              </a:spcBef>
            </a:pPr>
            <a:r>
              <a:rPr sz="1300" spc="60" dirty="0">
                <a:solidFill>
                  <a:srgbClr val="262424"/>
                </a:solidFill>
                <a:latin typeface="Times New Roman"/>
                <a:cs typeface="Times New Roman"/>
              </a:rPr>
              <a:t>Iterative</a:t>
            </a:r>
            <a:r>
              <a:rPr sz="1300" spc="-2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14" dirty="0">
                <a:solidFill>
                  <a:srgbClr val="262424"/>
                </a:solidFill>
                <a:latin typeface="Times New Roman"/>
                <a:cs typeface="Times New Roman"/>
              </a:rPr>
              <a:t>development</a:t>
            </a:r>
            <a:r>
              <a:rPr sz="1300" spc="-2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45" dirty="0">
                <a:solidFill>
                  <a:srgbClr val="262424"/>
                </a:solidFill>
                <a:latin typeface="Times New Roman"/>
                <a:cs typeface="Times New Roman"/>
              </a:rPr>
              <a:t>and </a:t>
            </a:r>
            <a:r>
              <a:rPr sz="1300" spc="-3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05" dirty="0">
                <a:solidFill>
                  <a:srgbClr val="262424"/>
                </a:solidFill>
                <a:latin typeface="Times New Roman"/>
                <a:cs typeface="Times New Roman"/>
              </a:rPr>
              <a:t>deployment</a:t>
            </a:r>
            <a:r>
              <a:rPr sz="1200" spc="105" dirty="0">
                <a:solidFill>
                  <a:srgbClr val="262424"/>
                </a:solidFill>
                <a:latin typeface="Times New Roman"/>
                <a:cs typeface="Times New Roman"/>
              </a:rPr>
              <a:t>, </a:t>
            </a:r>
            <a:r>
              <a:rPr sz="1300" spc="110" dirty="0">
                <a:solidFill>
                  <a:srgbClr val="262424"/>
                </a:solidFill>
                <a:latin typeface="Times New Roman"/>
                <a:cs typeface="Times New Roman"/>
              </a:rPr>
              <a:t>ensuring </a:t>
            </a:r>
            <a:r>
              <a:rPr sz="1300" spc="114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05" dirty="0">
                <a:solidFill>
                  <a:srgbClr val="262424"/>
                </a:solidFill>
                <a:latin typeface="Times New Roman"/>
                <a:cs typeface="Times New Roman"/>
              </a:rPr>
              <a:t>continuous </a:t>
            </a:r>
            <a:r>
              <a:rPr sz="1300" spc="130" dirty="0">
                <a:solidFill>
                  <a:srgbClr val="262424"/>
                </a:solidFill>
                <a:latin typeface="Times New Roman"/>
                <a:cs typeface="Times New Roman"/>
              </a:rPr>
              <a:t>feedback </a:t>
            </a:r>
            <a:r>
              <a:rPr sz="1300" spc="145" dirty="0">
                <a:solidFill>
                  <a:srgbClr val="262424"/>
                </a:solidFill>
                <a:latin typeface="Times New Roman"/>
                <a:cs typeface="Times New Roman"/>
              </a:rPr>
              <a:t>and </a:t>
            </a:r>
            <a:r>
              <a:rPr sz="1300" spc="-3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85" dirty="0">
                <a:solidFill>
                  <a:srgbClr val="262424"/>
                </a:solidFill>
                <a:latin typeface="Times New Roman"/>
                <a:cs typeface="Times New Roman"/>
              </a:rPr>
              <a:t>alignment </a:t>
            </a:r>
            <a:r>
              <a:rPr sz="1300" spc="65" dirty="0">
                <a:solidFill>
                  <a:srgbClr val="262424"/>
                </a:solidFill>
                <a:latin typeface="Times New Roman"/>
                <a:cs typeface="Times New Roman"/>
              </a:rPr>
              <a:t>with </a:t>
            </a:r>
            <a:r>
              <a:rPr sz="1300" spc="70" dirty="0">
                <a:solidFill>
                  <a:srgbClr val="262424"/>
                </a:solidFill>
                <a:latin typeface="Times New Roman"/>
                <a:cs typeface="Times New Roman"/>
              </a:rPr>
              <a:t>evolving </a:t>
            </a:r>
            <a:r>
              <a:rPr sz="1300" spc="7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00" dirty="0">
                <a:solidFill>
                  <a:srgbClr val="262424"/>
                </a:solidFill>
                <a:latin typeface="Times New Roman"/>
                <a:cs typeface="Times New Roman"/>
              </a:rPr>
              <a:t>requirements</a:t>
            </a:r>
            <a:r>
              <a:rPr sz="1200" spc="100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271867" y="3404592"/>
            <a:ext cx="2568575" cy="696595"/>
            <a:chOff x="8271867" y="3404592"/>
            <a:chExt cx="2568575" cy="696595"/>
          </a:xfrm>
        </p:grpSpPr>
        <p:sp>
          <p:nvSpPr>
            <p:cNvPr id="23" name="object 23"/>
            <p:cNvSpPr/>
            <p:nvPr/>
          </p:nvSpPr>
          <p:spPr>
            <a:xfrm>
              <a:off x="8277225" y="3409950"/>
              <a:ext cx="2557780" cy="685800"/>
            </a:xfrm>
            <a:custGeom>
              <a:avLst/>
              <a:gdLst/>
              <a:ahLst/>
              <a:cxnLst/>
              <a:rect l="l" t="t" r="r" b="b"/>
              <a:pathLst>
                <a:path w="2557779" h="685800">
                  <a:moveTo>
                    <a:pt x="2386012" y="0"/>
                  </a:moveTo>
                  <a:lnTo>
                    <a:pt x="0" y="0"/>
                  </a:lnTo>
                  <a:lnTo>
                    <a:pt x="171450" y="342900"/>
                  </a:lnTo>
                  <a:lnTo>
                    <a:pt x="0" y="685800"/>
                  </a:lnTo>
                  <a:lnTo>
                    <a:pt x="2386012" y="685800"/>
                  </a:lnTo>
                  <a:lnTo>
                    <a:pt x="2557462" y="342900"/>
                  </a:lnTo>
                  <a:lnTo>
                    <a:pt x="2386012" y="0"/>
                  </a:lnTo>
                  <a:close/>
                </a:path>
              </a:pathLst>
            </a:custGeom>
            <a:solidFill>
              <a:srgbClr val="DAD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277225" y="3409950"/>
              <a:ext cx="2557780" cy="685800"/>
            </a:xfrm>
            <a:custGeom>
              <a:avLst/>
              <a:gdLst/>
              <a:ahLst/>
              <a:cxnLst/>
              <a:rect l="l" t="t" r="r" b="b"/>
              <a:pathLst>
                <a:path w="2557779" h="685800">
                  <a:moveTo>
                    <a:pt x="2386012" y="0"/>
                  </a:moveTo>
                  <a:lnTo>
                    <a:pt x="2557462" y="342900"/>
                  </a:lnTo>
                  <a:lnTo>
                    <a:pt x="2386012" y="685800"/>
                  </a:lnTo>
                  <a:lnTo>
                    <a:pt x="0" y="685800"/>
                  </a:lnTo>
                  <a:lnTo>
                    <a:pt x="171450" y="342900"/>
                  </a:lnTo>
                  <a:lnTo>
                    <a:pt x="0" y="0"/>
                  </a:lnTo>
                  <a:lnTo>
                    <a:pt x="2386012" y="0"/>
                  </a:lnTo>
                  <a:close/>
                </a:path>
              </a:pathLst>
            </a:custGeom>
            <a:ln w="10715">
              <a:solidFill>
                <a:srgbClr val="BFC1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455302" y="3643272"/>
            <a:ext cx="199390" cy="2565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615" dirty="0">
                <a:solidFill>
                  <a:srgbClr val="262424"/>
                </a:solidFill>
                <a:latin typeface="Times New Roman"/>
                <a:cs typeface="Times New Roman"/>
              </a:rPr>
              <a:t>4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31212" y="4339020"/>
            <a:ext cx="2166620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90" dirty="0">
                <a:solidFill>
                  <a:srgbClr val="262424"/>
                </a:solidFill>
                <a:latin typeface="Times New Roman"/>
                <a:cs typeface="Times New Roman"/>
              </a:rPr>
              <a:t>C</a:t>
            </a:r>
            <a:r>
              <a:rPr sz="1650" spc="170" dirty="0">
                <a:solidFill>
                  <a:srgbClr val="262424"/>
                </a:solidFill>
                <a:latin typeface="Times New Roman"/>
                <a:cs typeface="Times New Roman"/>
              </a:rPr>
              <a:t>h</a:t>
            </a:r>
            <a:r>
              <a:rPr sz="1650" spc="190" dirty="0">
                <a:solidFill>
                  <a:srgbClr val="262424"/>
                </a:solidFill>
                <a:latin typeface="Times New Roman"/>
                <a:cs typeface="Times New Roman"/>
              </a:rPr>
              <a:t>a</a:t>
            </a:r>
            <a:r>
              <a:rPr sz="1650" spc="170" dirty="0">
                <a:solidFill>
                  <a:srgbClr val="262424"/>
                </a:solidFill>
                <a:latin typeface="Times New Roman"/>
                <a:cs typeface="Times New Roman"/>
              </a:rPr>
              <a:t>n</a:t>
            </a:r>
            <a:r>
              <a:rPr sz="1650" spc="185" dirty="0">
                <a:solidFill>
                  <a:srgbClr val="262424"/>
                </a:solidFill>
                <a:latin typeface="Times New Roman"/>
                <a:cs typeface="Times New Roman"/>
              </a:rPr>
              <a:t>g</a:t>
            </a:r>
            <a:r>
              <a:rPr sz="1650" spc="270" dirty="0">
                <a:solidFill>
                  <a:srgbClr val="262424"/>
                </a:solidFill>
                <a:latin typeface="Times New Roman"/>
                <a:cs typeface="Times New Roman"/>
              </a:rPr>
              <a:t>e</a:t>
            </a:r>
            <a:r>
              <a:rPr sz="1650" spc="-114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650" spc="50" dirty="0">
                <a:solidFill>
                  <a:srgbClr val="262424"/>
                </a:solidFill>
                <a:latin typeface="Times New Roman"/>
                <a:cs typeface="Times New Roman"/>
              </a:rPr>
              <a:t>M</a:t>
            </a:r>
            <a:r>
              <a:rPr sz="1650" spc="190" dirty="0">
                <a:solidFill>
                  <a:srgbClr val="262424"/>
                </a:solidFill>
                <a:latin typeface="Times New Roman"/>
                <a:cs typeface="Times New Roman"/>
              </a:rPr>
              <a:t>a</a:t>
            </a:r>
            <a:r>
              <a:rPr sz="1650" spc="170" dirty="0">
                <a:solidFill>
                  <a:srgbClr val="262424"/>
                </a:solidFill>
                <a:latin typeface="Times New Roman"/>
                <a:cs typeface="Times New Roman"/>
              </a:rPr>
              <a:t>n</a:t>
            </a:r>
            <a:r>
              <a:rPr sz="1650" spc="190" dirty="0">
                <a:solidFill>
                  <a:srgbClr val="262424"/>
                </a:solidFill>
                <a:latin typeface="Times New Roman"/>
                <a:cs typeface="Times New Roman"/>
              </a:rPr>
              <a:t>a</a:t>
            </a:r>
            <a:r>
              <a:rPr sz="1650" spc="185" dirty="0">
                <a:solidFill>
                  <a:srgbClr val="262424"/>
                </a:solidFill>
                <a:latin typeface="Times New Roman"/>
                <a:cs typeface="Times New Roman"/>
              </a:rPr>
              <a:t>g</a:t>
            </a:r>
            <a:r>
              <a:rPr sz="1650" spc="215" dirty="0">
                <a:solidFill>
                  <a:srgbClr val="262424"/>
                </a:solidFill>
                <a:latin typeface="Times New Roman"/>
                <a:cs typeface="Times New Roman"/>
              </a:rPr>
              <a:t>e</a:t>
            </a:r>
            <a:r>
              <a:rPr sz="1650" spc="200" dirty="0">
                <a:solidFill>
                  <a:srgbClr val="262424"/>
                </a:solidFill>
                <a:latin typeface="Times New Roman"/>
                <a:cs typeface="Times New Roman"/>
              </a:rPr>
              <a:t>m</a:t>
            </a:r>
            <a:r>
              <a:rPr sz="1650" spc="215" dirty="0">
                <a:solidFill>
                  <a:srgbClr val="262424"/>
                </a:solidFill>
                <a:latin typeface="Times New Roman"/>
                <a:cs typeface="Times New Roman"/>
              </a:rPr>
              <a:t>e</a:t>
            </a:r>
            <a:r>
              <a:rPr sz="1650" spc="170" dirty="0">
                <a:solidFill>
                  <a:srgbClr val="262424"/>
                </a:solidFill>
                <a:latin typeface="Times New Roman"/>
                <a:cs typeface="Times New Roman"/>
              </a:rPr>
              <a:t>n</a:t>
            </a:r>
            <a:r>
              <a:rPr sz="1650" spc="155" dirty="0">
                <a:solidFill>
                  <a:srgbClr val="262424"/>
                </a:solidFill>
                <a:latin typeface="Times New Roman"/>
                <a:cs typeface="Times New Roman"/>
              </a:rPr>
              <a:t>t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431207" y="4659494"/>
            <a:ext cx="2209800" cy="1120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37800"/>
              </a:lnSpc>
              <a:spcBef>
                <a:spcPts val="120"/>
              </a:spcBef>
            </a:pPr>
            <a:r>
              <a:rPr sz="1300" spc="60" dirty="0">
                <a:solidFill>
                  <a:srgbClr val="262424"/>
                </a:solidFill>
                <a:latin typeface="Times New Roman"/>
                <a:cs typeface="Times New Roman"/>
              </a:rPr>
              <a:t>Effective </a:t>
            </a:r>
            <a:r>
              <a:rPr sz="1300" spc="135" dirty="0">
                <a:solidFill>
                  <a:srgbClr val="262424"/>
                </a:solidFill>
                <a:latin typeface="Times New Roman"/>
                <a:cs typeface="Times New Roman"/>
              </a:rPr>
              <a:t>user </a:t>
            </a:r>
            <a:r>
              <a:rPr sz="1300" spc="65" dirty="0">
                <a:solidFill>
                  <a:srgbClr val="262424"/>
                </a:solidFill>
                <a:latin typeface="Times New Roman"/>
                <a:cs typeface="Times New Roman"/>
              </a:rPr>
              <a:t>training </a:t>
            </a:r>
            <a:r>
              <a:rPr sz="1300" spc="145" dirty="0">
                <a:solidFill>
                  <a:srgbClr val="262424"/>
                </a:solidFill>
                <a:latin typeface="Times New Roman"/>
                <a:cs typeface="Times New Roman"/>
              </a:rPr>
              <a:t>and </a:t>
            </a:r>
            <a:r>
              <a:rPr sz="1300" spc="15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00" dirty="0">
                <a:solidFill>
                  <a:srgbClr val="262424"/>
                </a:solidFill>
                <a:latin typeface="Times New Roman"/>
                <a:cs typeface="Times New Roman"/>
              </a:rPr>
              <a:t>adoption </a:t>
            </a:r>
            <a:r>
              <a:rPr sz="1300" spc="110" dirty="0">
                <a:solidFill>
                  <a:srgbClr val="262424"/>
                </a:solidFill>
                <a:latin typeface="Times New Roman"/>
                <a:cs typeface="Times New Roman"/>
              </a:rPr>
              <a:t>strategies </a:t>
            </a:r>
            <a:r>
              <a:rPr sz="1300" spc="95" dirty="0">
                <a:solidFill>
                  <a:srgbClr val="262424"/>
                </a:solidFill>
                <a:latin typeface="Times New Roman"/>
                <a:cs typeface="Times New Roman"/>
              </a:rPr>
              <a:t>to </a:t>
            </a:r>
            <a:r>
              <a:rPr sz="1300" spc="10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55" dirty="0">
                <a:solidFill>
                  <a:srgbClr val="262424"/>
                </a:solidFill>
                <a:latin typeface="Times New Roman"/>
                <a:cs typeface="Times New Roman"/>
              </a:rPr>
              <a:t>facilitate</a:t>
            </a:r>
            <a:r>
              <a:rPr sz="130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80" dirty="0">
                <a:solidFill>
                  <a:srgbClr val="262424"/>
                </a:solidFill>
                <a:latin typeface="Times New Roman"/>
                <a:cs typeface="Times New Roman"/>
              </a:rPr>
              <a:t>a</a:t>
            </a:r>
            <a:r>
              <a:rPr sz="1300" spc="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25" dirty="0">
                <a:solidFill>
                  <a:srgbClr val="262424"/>
                </a:solidFill>
                <a:latin typeface="Times New Roman"/>
                <a:cs typeface="Times New Roman"/>
              </a:rPr>
              <a:t>smooth</a:t>
            </a:r>
            <a:r>
              <a:rPr sz="130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70" dirty="0">
                <a:solidFill>
                  <a:srgbClr val="262424"/>
                </a:solidFill>
                <a:latin typeface="Times New Roman"/>
                <a:cs typeface="Times New Roman"/>
              </a:rPr>
              <a:t>transition </a:t>
            </a:r>
            <a:r>
              <a:rPr sz="1300" spc="-3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95" dirty="0">
                <a:solidFill>
                  <a:srgbClr val="262424"/>
                </a:solidFill>
                <a:latin typeface="Times New Roman"/>
                <a:cs typeface="Times New Roman"/>
              </a:rPr>
              <a:t>to</a:t>
            </a:r>
            <a:r>
              <a:rPr sz="130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25" dirty="0">
                <a:solidFill>
                  <a:srgbClr val="262424"/>
                </a:solidFill>
                <a:latin typeface="Times New Roman"/>
                <a:cs typeface="Times New Roman"/>
              </a:rPr>
              <a:t>the</a:t>
            </a:r>
            <a:r>
              <a:rPr sz="130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45" dirty="0">
                <a:solidFill>
                  <a:srgbClr val="262424"/>
                </a:solidFill>
                <a:latin typeface="Times New Roman"/>
                <a:cs typeface="Times New Roman"/>
              </a:rPr>
              <a:t>new</a:t>
            </a:r>
            <a:r>
              <a:rPr sz="130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25" dirty="0">
                <a:solidFill>
                  <a:srgbClr val="262424"/>
                </a:solidFill>
                <a:latin typeface="Times New Roman"/>
                <a:cs typeface="Times New Roman"/>
              </a:rPr>
              <a:t>system</a:t>
            </a:r>
            <a:r>
              <a:rPr sz="1200" spc="125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1880366"/>
            <a:ext cx="7131684" cy="531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300" spc="-130" dirty="0"/>
              <a:t>T</a:t>
            </a:r>
            <a:r>
              <a:rPr sz="3300" spc="440" dirty="0"/>
              <a:t>e</a:t>
            </a:r>
            <a:r>
              <a:rPr sz="3300" spc="500" dirty="0"/>
              <a:t>s</a:t>
            </a:r>
            <a:r>
              <a:rPr sz="3300" spc="210" dirty="0"/>
              <a:t>t</a:t>
            </a:r>
            <a:r>
              <a:rPr sz="3300" spc="-110" dirty="0"/>
              <a:t>i</a:t>
            </a:r>
            <a:r>
              <a:rPr sz="3300" spc="345" dirty="0"/>
              <a:t>n</a:t>
            </a:r>
            <a:r>
              <a:rPr sz="3300" spc="480" dirty="0"/>
              <a:t>g</a:t>
            </a:r>
            <a:r>
              <a:rPr sz="3300" spc="-229" dirty="0"/>
              <a:t> </a:t>
            </a:r>
            <a:r>
              <a:rPr sz="3300" spc="385" dirty="0"/>
              <a:t>a</a:t>
            </a:r>
            <a:r>
              <a:rPr sz="3300" spc="345" dirty="0"/>
              <a:t>n</a:t>
            </a:r>
            <a:r>
              <a:rPr sz="3300" spc="475" dirty="0"/>
              <a:t>d</a:t>
            </a:r>
            <a:r>
              <a:rPr sz="3300" spc="-229" dirty="0"/>
              <a:t> </a:t>
            </a:r>
            <a:r>
              <a:rPr sz="3300" spc="-170" dirty="0"/>
              <a:t>V</a:t>
            </a:r>
            <a:r>
              <a:rPr sz="3300" spc="385" dirty="0"/>
              <a:t>a</a:t>
            </a:r>
            <a:r>
              <a:rPr sz="3300" spc="-110" dirty="0"/>
              <a:t>li</a:t>
            </a:r>
            <a:r>
              <a:rPr sz="3300" spc="370" dirty="0"/>
              <a:t>d</a:t>
            </a:r>
            <a:r>
              <a:rPr sz="3300" spc="385" dirty="0"/>
              <a:t>a</a:t>
            </a:r>
            <a:r>
              <a:rPr sz="3300" spc="210" dirty="0"/>
              <a:t>t</a:t>
            </a:r>
            <a:r>
              <a:rPr sz="3300" spc="-110" dirty="0"/>
              <a:t>i</a:t>
            </a:r>
            <a:r>
              <a:rPr sz="3300" spc="310" dirty="0"/>
              <a:t>o</a:t>
            </a:r>
            <a:r>
              <a:rPr sz="3300" spc="450" dirty="0"/>
              <a:t>n</a:t>
            </a:r>
            <a:r>
              <a:rPr sz="3300" spc="-229" dirty="0"/>
              <a:t> </a:t>
            </a:r>
            <a:r>
              <a:rPr sz="3300" spc="105" dirty="0"/>
              <a:t>M</a:t>
            </a:r>
            <a:r>
              <a:rPr sz="3300" spc="440" dirty="0"/>
              <a:t>e</a:t>
            </a:r>
            <a:r>
              <a:rPr sz="3300" spc="220" dirty="0"/>
              <a:t>t</a:t>
            </a:r>
            <a:r>
              <a:rPr sz="3300" spc="345" dirty="0"/>
              <a:t>h</a:t>
            </a:r>
            <a:r>
              <a:rPr sz="3300" spc="310" dirty="0"/>
              <a:t>o</a:t>
            </a:r>
            <a:r>
              <a:rPr sz="3300" spc="370" dirty="0"/>
              <a:t>d</a:t>
            </a:r>
            <a:r>
              <a:rPr sz="3300" spc="310" dirty="0"/>
              <a:t>o</a:t>
            </a:r>
            <a:r>
              <a:rPr sz="3300" spc="-110" dirty="0"/>
              <a:t>l</a:t>
            </a:r>
            <a:r>
              <a:rPr sz="3300" spc="310" dirty="0"/>
              <a:t>o</a:t>
            </a:r>
            <a:r>
              <a:rPr sz="3300" spc="375" dirty="0"/>
              <a:t>g</a:t>
            </a:r>
            <a:r>
              <a:rPr sz="3300" spc="380" dirty="0"/>
              <a:t>y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587385" y="2843595"/>
            <a:ext cx="1212215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-15" dirty="0">
                <a:latin typeface="Times New Roman"/>
                <a:cs typeface="Times New Roman"/>
              </a:rPr>
              <a:t>U</a:t>
            </a:r>
            <a:r>
              <a:rPr sz="1650" spc="170" dirty="0">
                <a:latin typeface="Times New Roman"/>
                <a:cs typeface="Times New Roman"/>
              </a:rPr>
              <a:t>n</a:t>
            </a:r>
            <a:r>
              <a:rPr sz="1650" spc="-60" dirty="0">
                <a:latin typeface="Times New Roman"/>
                <a:cs typeface="Times New Roman"/>
              </a:rPr>
              <a:t>i</a:t>
            </a:r>
            <a:r>
              <a:rPr sz="1650" spc="155" dirty="0">
                <a:latin typeface="Times New Roman"/>
                <a:cs typeface="Times New Roman"/>
              </a:rPr>
              <a:t>t</a:t>
            </a:r>
            <a:r>
              <a:rPr sz="1650" spc="-114" dirty="0">
                <a:latin typeface="Times New Roman"/>
                <a:cs typeface="Times New Roman"/>
              </a:rPr>
              <a:t> </a:t>
            </a:r>
            <a:r>
              <a:rPr sz="1650" spc="-70" dirty="0">
                <a:latin typeface="Times New Roman"/>
                <a:cs typeface="Times New Roman"/>
              </a:rPr>
              <a:t>T</a:t>
            </a:r>
            <a:r>
              <a:rPr sz="1650" spc="215" dirty="0">
                <a:latin typeface="Times New Roman"/>
                <a:cs typeface="Times New Roman"/>
              </a:rPr>
              <a:t>e</a:t>
            </a:r>
            <a:r>
              <a:rPr sz="1650" spc="245" dirty="0">
                <a:latin typeface="Times New Roman"/>
                <a:cs typeface="Times New Roman"/>
              </a:rPr>
              <a:t>s</a:t>
            </a:r>
            <a:r>
              <a:rPr sz="1650" spc="100" dirty="0">
                <a:latin typeface="Times New Roman"/>
                <a:cs typeface="Times New Roman"/>
              </a:rPr>
              <a:t>t</a:t>
            </a:r>
            <a:r>
              <a:rPr sz="1650" spc="-60" dirty="0">
                <a:latin typeface="Times New Roman"/>
                <a:cs typeface="Times New Roman"/>
              </a:rPr>
              <a:t>i</a:t>
            </a:r>
            <a:r>
              <a:rPr sz="1650" spc="170" dirty="0">
                <a:latin typeface="Times New Roman"/>
                <a:cs typeface="Times New Roman"/>
              </a:rPr>
              <a:t>n</a:t>
            </a:r>
            <a:r>
              <a:rPr sz="1650" spc="240" dirty="0">
                <a:latin typeface="Times New Roman"/>
                <a:cs typeface="Times New Roman"/>
              </a:rPr>
              <a:t>g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7370" y="3230744"/>
            <a:ext cx="2839085" cy="1120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37800"/>
              </a:lnSpc>
              <a:spcBef>
                <a:spcPts val="120"/>
              </a:spcBef>
            </a:pPr>
            <a:r>
              <a:rPr sz="1300" spc="114" dirty="0">
                <a:solidFill>
                  <a:srgbClr val="262424"/>
                </a:solidFill>
                <a:latin typeface="Times New Roman"/>
                <a:cs typeface="Times New Roman"/>
              </a:rPr>
              <a:t>Comprehensive</a:t>
            </a:r>
            <a:r>
              <a:rPr sz="1300" spc="-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95" dirty="0">
                <a:solidFill>
                  <a:srgbClr val="262424"/>
                </a:solidFill>
                <a:latin typeface="Times New Roman"/>
                <a:cs typeface="Times New Roman"/>
              </a:rPr>
              <a:t>testing</a:t>
            </a:r>
            <a:r>
              <a:rPr sz="1300" spc="-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95" dirty="0">
                <a:solidFill>
                  <a:srgbClr val="262424"/>
                </a:solidFill>
                <a:latin typeface="Times New Roman"/>
                <a:cs typeface="Times New Roman"/>
              </a:rPr>
              <a:t>of</a:t>
            </a:r>
            <a:r>
              <a:rPr sz="1300" spc="-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50" dirty="0">
                <a:solidFill>
                  <a:srgbClr val="262424"/>
                </a:solidFill>
                <a:latin typeface="Times New Roman"/>
                <a:cs typeface="Times New Roman"/>
              </a:rPr>
              <a:t>individual </a:t>
            </a:r>
            <a:r>
              <a:rPr sz="1300" spc="-3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05" dirty="0">
                <a:solidFill>
                  <a:srgbClr val="262424"/>
                </a:solidFill>
                <a:latin typeface="Times New Roman"/>
                <a:cs typeface="Times New Roman"/>
              </a:rPr>
              <a:t>Salesforce </a:t>
            </a:r>
            <a:r>
              <a:rPr sz="1300" spc="135" dirty="0">
                <a:solidFill>
                  <a:srgbClr val="262424"/>
                </a:solidFill>
                <a:latin typeface="Times New Roman"/>
                <a:cs typeface="Times New Roman"/>
              </a:rPr>
              <a:t>components </a:t>
            </a:r>
            <a:r>
              <a:rPr sz="1300" spc="145" dirty="0">
                <a:solidFill>
                  <a:srgbClr val="262424"/>
                </a:solidFill>
                <a:latin typeface="Times New Roman"/>
                <a:cs typeface="Times New Roman"/>
              </a:rPr>
              <a:t>and </a:t>
            </a:r>
            <a:r>
              <a:rPr sz="1300" spc="15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70" dirty="0">
                <a:solidFill>
                  <a:srgbClr val="262424"/>
                </a:solidFill>
                <a:latin typeface="Times New Roman"/>
                <a:cs typeface="Times New Roman"/>
              </a:rPr>
              <a:t>functionalities</a:t>
            </a:r>
            <a:r>
              <a:rPr sz="1300" spc="-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95" dirty="0">
                <a:solidFill>
                  <a:srgbClr val="262424"/>
                </a:solidFill>
                <a:latin typeface="Times New Roman"/>
                <a:cs typeface="Times New Roman"/>
              </a:rPr>
              <a:t>to</a:t>
            </a:r>
            <a:r>
              <a:rPr sz="1300" spc="-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35" dirty="0">
                <a:solidFill>
                  <a:srgbClr val="262424"/>
                </a:solidFill>
                <a:latin typeface="Times New Roman"/>
                <a:cs typeface="Times New Roman"/>
              </a:rPr>
              <a:t>ensure</a:t>
            </a:r>
            <a:r>
              <a:rPr sz="1300" spc="-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70" dirty="0">
                <a:solidFill>
                  <a:srgbClr val="262424"/>
                </a:solidFill>
                <a:latin typeface="Times New Roman"/>
                <a:cs typeface="Times New Roman"/>
              </a:rPr>
              <a:t>their</a:t>
            </a:r>
            <a:r>
              <a:rPr sz="1300" spc="-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14" dirty="0">
                <a:solidFill>
                  <a:srgbClr val="262424"/>
                </a:solidFill>
                <a:latin typeface="Times New Roman"/>
                <a:cs typeface="Times New Roman"/>
              </a:rPr>
              <a:t>proper </a:t>
            </a:r>
            <a:r>
              <a:rPr sz="1300" spc="-3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80" dirty="0">
                <a:solidFill>
                  <a:srgbClr val="262424"/>
                </a:solidFill>
                <a:latin typeface="Times New Roman"/>
                <a:cs typeface="Times New Roman"/>
              </a:rPr>
              <a:t>functioning</a:t>
            </a:r>
            <a:r>
              <a:rPr sz="1000" spc="80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45851" y="2843595"/>
            <a:ext cx="1883410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-135" dirty="0">
                <a:latin typeface="Times New Roman"/>
                <a:cs typeface="Times New Roman"/>
              </a:rPr>
              <a:t>I</a:t>
            </a:r>
            <a:r>
              <a:rPr sz="1650" spc="170" dirty="0">
                <a:latin typeface="Times New Roman"/>
                <a:cs typeface="Times New Roman"/>
              </a:rPr>
              <a:t>n</a:t>
            </a:r>
            <a:r>
              <a:rPr sz="1650" spc="85" dirty="0">
                <a:latin typeface="Times New Roman"/>
                <a:cs typeface="Times New Roman"/>
              </a:rPr>
              <a:t>t</a:t>
            </a:r>
            <a:r>
              <a:rPr sz="1650" spc="215" dirty="0">
                <a:latin typeface="Times New Roman"/>
                <a:cs typeface="Times New Roman"/>
              </a:rPr>
              <a:t>e</a:t>
            </a:r>
            <a:r>
              <a:rPr sz="1650" spc="185" dirty="0">
                <a:latin typeface="Times New Roman"/>
                <a:cs typeface="Times New Roman"/>
              </a:rPr>
              <a:t>g</a:t>
            </a:r>
            <a:r>
              <a:rPr sz="1650" spc="60" dirty="0">
                <a:latin typeface="Times New Roman"/>
                <a:cs typeface="Times New Roman"/>
              </a:rPr>
              <a:t>r</a:t>
            </a:r>
            <a:r>
              <a:rPr sz="1650" spc="190" dirty="0">
                <a:latin typeface="Times New Roman"/>
                <a:cs typeface="Times New Roman"/>
              </a:rPr>
              <a:t>a</a:t>
            </a:r>
            <a:r>
              <a:rPr sz="1650" spc="100" dirty="0">
                <a:latin typeface="Times New Roman"/>
                <a:cs typeface="Times New Roman"/>
              </a:rPr>
              <a:t>t</a:t>
            </a:r>
            <a:r>
              <a:rPr sz="1650" spc="-60" dirty="0">
                <a:latin typeface="Times New Roman"/>
                <a:cs typeface="Times New Roman"/>
              </a:rPr>
              <a:t>i</a:t>
            </a:r>
            <a:r>
              <a:rPr sz="1650" spc="150" dirty="0">
                <a:latin typeface="Times New Roman"/>
                <a:cs typeface="Times New Roman"/>
              </a:rPr>
              <a:t>o</a:t>
            </a:r>
            <a:r>
              <a:rPr sz="1650" spc="225" dirty="0">
                <a:latin typeface="Times New Roman"/>
                <a:cs typeface="Times New Roman"/>
              </a:rPr>
              <a:t>n</a:t>
            </a:r>
            <a:r>
              <a:rPr sz="1650" spc="-114" dirty="0">
                <a:latin typeface="Times New Roman"/>
                <a:cs typeface="Times New Roman"/>
              </a:rPr>
              <a:t> </a:t>
            </a:r>
            <a:r>
              <a:rPr sz="1650" spc="-70" dirty="0">
                <a:latin typeface="Times New Roman"/>
                <a:cs typeface="Times New Roman"/>
              </a:rPr>
              <a:t>T</a:t>
            </a:r>
            <a:r>
              <a:rPr sz="1650" spc="215" dirty="0">
                <a:latin typeface="Times New Roman"/>
                <a:cs typeface="Times New Roman"/>
              </a:rPr>
              <a:t>e</a:t>
            </a:r>
            <a:r>
              <a:rPr sz="1650" spc="245" dirty="0">
                <a:latin typeface="Times New Roman"/>
                <a:cs typeface="Times New Roman"/>
              </a:rPr>
              <a:t>s</a:t>
            </a:r>
            <a:r>
              <a:rPr sz="1650" spc="100" dirty="0">
                <a:latin typeface="Times New Roman"/>
                <a:cs typeface="Times New Roman"/>
              </a:rPr>
              <a:t>t</a:t>
            </a:r>
            <a:r>
              <a:rPr sz="1650" spc="-60" dirty="0">
                <a:latin typeface="Times New Roman"/>
                <a:cs typeface="Times New Roman"/>
              </a:rPr>
              <a:t>i</a:t>
            </a:r>
            <a:r>
              <a:rPr sz="1650" spc="170" dirty="0">
                <a:latin typeface="Times New Roman"/>
                <a:cs typeface="Times New Roman"/>
              </a:rPr>
              <a:t>n</a:t>
            </a:r>
            <a:r>
              <a:rPr sz="1650" spc="240" dirty="0">
                <a:latin typeface="Times New Roman"/>
                <a:cs typeface="Times New Roman"/>
              </a:rPr>
              <a:t>g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45851" y="3230744"/>
            <a:ext cx="3081020" cy="1120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37800"/>
              </a:lnSpc>
              <a:spcBef>
                <a:spcPts val="120"/>
              </a:spcBef>
            </a:pPr>
            <a:r>
              <a:rPr sz="1300" spc="50" dirty="0">
                <a:solidFill>
                  <a:srgbClr val="262424"/>
                </a:solidFill>
                <a:latin typeface="Times New Roman"/>
                <a:cs typeface="Times New Roman"/>
              </a:rPr>
              <a:t>Verification</a:t>
            </a:r>
            <a:r>
              <a:rPr sz="1300" spc="-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95" dirty="0">
                <a:solidFill>
                  <a:srgbClr val="262424"/>
                </a:solidFill>
                <a:latin typeface="Times New Roman"/>
                <a:cs typeface="Times New Roman"/>
              </a:rPr>
              <a:t>of</a:t>
            </a:r>
            <a:r>
              <a:rPr sz="1300" spc="-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45" dirty="0">
                <a:solidFill>
                  <a:srgbClr val="262424"/>
                </a:solidFill>
                <a:latin typeface="Times New Roman"/>
                <a:cs typeface="Times New Roman"/>
              </a:rPr>
              <a:t>seamless</a:t>
            </a:r>
            <a:r>
              <a:rPr sz="130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30" dirty="0">
                <a:solidFill>
                  <a:srgbClr val="262424"/>
                </a:solidFill>
                <a:latin typeface="Times New Roman"/>
                <a:cs typeface="Times New Roman"/>
              </a:rPr>
              <a:t>data</a:t>
            </a:r>
            <a:r>
              <a:rPr sz="1300" spc="-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35" dirty="0">
                <a:solidFill>
                  <a:srgbClr val="262424"/>
                </a:solidFill>
                <a:latin typeface="Times New Roman"/>
                <a:cs typeface="Times New Roman"/>
              </a:rPr>
              <a:t>exchange </a:t>
            </a:r>
            <a:r>
              <a:rPr sz="1300" spc="-3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45" dirty="0">
                <a:solidFill>
                  <a:srgbClr val="262424"/>
                </a:solidFill>
                <a:latin typeface="Times New Roman"/>
                <a:cs typeface="Times New Roman"/>
              </a:rPr>
              <a:t>and process </a:t>
            </a:r>
            <a:r>
              <a:rPr sz="1300" spc="75" dirty="0">
                <a:solidFill>
                  <a:srgbClr val="262424"/>
                </a:solidFill>
                <a:latin typeface="Times New Roman"/>
                <a:cs typeface="Times New Roman"/>
              </a:rPr>
              <a:t>integration </a:t>
            </a:r>
            <a:r>
              <a:rPr sz="1300" spc="145" dirty="0">
                <a:solidFill>
                  <a:srgbClr val="262424"/>
                </a:solidFill>
                <a:latin typeface="Times New Roman"/>
                <a:cs typeface="Times New Roman"/>
              </a:rPr>
              <a:t>between </a:t>
            </a:r>
            <a:r>
              <a:rPr sz="1300" spc="125" dirty="0">
                <a:solidFill>
                  <a:srgbClr val="262424"/>
                </a:solidFill>
                <a:latin typeface="Times New Roman"/>
                <a:cs typeface="Times New Roman"/>
              </a:rPr>
              <a:t>the </a:t>
            </a:r>
            <a:r>
              <a:rPr sz="1300" spc="13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05" dirty="0">
                <a:solidFill>
                  <a:srgbClr val="262424"/>
                </a:solidFill>
                <a:latin typeface="Times New Roman"/>
                <a:cs typeface="Times New Roman"/>
              </a:rPr>
              <a:t>Salesforce </a:t>
            </a:r>
            <a:r>
              <a:rPr sz="1300" spc="75" dirty="0">
                <a:solidFill>
                  <a:srgbClr val="262424"/>
                </a:solidFill>
                <a:latin typeface="Times New Roman"/>
                <a:cs typeface="Times New Roman"/>
              </a:rPr>
              <a:t>solution </a:t>
            </a:r>
            <a:r>
              <a:rPr sz="1300" spc="145" dirty="0">
                <a:solidFill>
                  <a:srgbClr val="262424"/>
                </a:solidFill>
                <a:latin typeface="Times New Roman"/>
                <a:cs typeface="Times New Roman"/>
              </a:rPr>
              <a:t>and </a:t>
            </a:r>
            <a:r>
              <a:rPr sz="1300" spc="90" dirty="0">
                <a:solidFill>
                  <a:srgbClr val="262424"/>
                </a:solidFill>
                <a:latin typeface="Times New Roman"/>
                <a:cs typeface="Times New Roman"/>
              </a:rPr>
              <a:t>external </a:t>
            </a:r>
            <a:r>
              <a:rPr sz="1300" spc="9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35" dirty="0">
                <a:solidFill>
                  <a:srgbClr val="262424"/>
                </a:solidFill>
                <a:latin typeface="Times New Roman"/>
                <a:cs typeface="Times New Roman"/>
              </a:rPr>
              <a:t>systems</a:t>
            </a:r>
            <a:r>
              <a:rPr sz="1000" spc="135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04340" y="2843595"/>
            <a:ext cx="2518410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-15" dirty="0">
                <a:latin typeface="Times New Roman"/>
                <a:cs typeface="Times New Roman"/>
              </a:rPr>
              <a:t>U</a:t>
            </a:r>
            <a:r>
              <a:rPr sz="1650" spc="245" dirty="0">
                <a:latin typeface="Times New Roman"/>
                <a:cs typeface="Times New Roman"/>
              </a:rPr>
              <a:t>s</a:t>
            </a:r>
            <a:r>
              <a:rPr sz="1650" spc="215" dirty="0">
                <a:latin typeface="Times New Roman"/>
                <a:cs typeface="Times New Roman"/>
              </a:rPr>
              <a:t>e</a:t>
            </a:r>
            <a:r>
              <a:rPr sz="1650" spc="135" dirty="0">
                <a:latin typeface="Times New Roman"/>
                <a:cs typeface="Times New Roman"/>
              </a:rPr>
              <a:t>r</a:t>
            </a:r>
            <a:r>
              <a:rPr sz="1650" spc="-114" dirty="0">
                <a:latin typeface="Times New Roman"/>
                <a:cs typeface="Times New Roman"/>
              </a:rPr>
              <a:t> </a:t>
            </a:r>
            <a:r>
              <a:rPr sz="1650" spc="-25" dirty="0">
                <a:latin typeface="Times New Roman"/>
                <a:cs typeface="Times New Roman"/>
              </a:rPr>
              <a:t>A</a:t>
            </a:r>
            <a:r>
              <a:rPr sz="1650" spc="204" dirty="0">
                <a:latin typeface="Times New Roman"/>
                <a:cs typeface="Times New Roman"/>
              </a:rPr>
              <a:t>cc</a:t>
            </a:r>
            <a:r>
              <a:rPr sz="1650" spc="215" dirty="0">
                <a:latin typeface="Times New Roman"/>
                <a:cs typeface="Times New Roman"/>
              </a:rPr>
              <a:t>e</a:t>
            </a:r>
            <a:r>
              <a:rPr sz="1650" spc="180" dirty="0">
                <a:latin typeface="Times New Roman"/>
                <a:cs typeface="Times New Roman"/>
              </a:rPr>
              <a:t>p</a:t>
            </a:r>
            <a:r>
              <a:rPr sz="1650" spc="110" dirty="0">
                <a:latin typeface="Times New Roman"/>
                <a:cs typeface="Times New Roman"/>
              </a:rPr>
              <a:t>t</a:t>
            </a:r>
            <a:r>
              <a:rPr sz="1650" spc="190" dirty="0">
                <a:latin typeface="Times New Roman"/>
                <a:cs typeface="Times New Roman"/>
              </a:rPr>
              <a:t>a</a:t>
            </a:r>
            <a:r>
              <a:rPr sz="1650" spc="170" dirty="0">
                <a:latin typeface="Times New Roman"/>
                <a:cs typeface="Times New Roman"/>
              </a:rPr>
              <a:t>n</a:t>
            </a:r>
            <a:r>
              <a:rPr sz="1650" spc="204" dirty="0">
                <a:latin typeface="Times New Roman"/>
                <a:cs typeface="Times New Roman"/>
              </a:rPr>
              <a:t>c</a:t>
            </a:r>
            <a:r>
              <a:rPr sz="1650" spc="270" dirty="0">
                <a:latin typeface="Times New Roman"/>
                <a:cs typeface="Times New Roman"/>
              </a:rPr>
              <a:t>e</a:t>
            </a:r>
            <a:r>
              <a:rPr sz="1650" spc="-114" dirty="0">
                <a:latin typeface="Times New Roman"/>
                <a:cs typeface="Times New Roman"/>
              </a:rPr>
              <a:t> </a:t>
            </a:r>
            <a:r>
              <a:rPr sz="1650" spc="-70" dirty="0">
                <a:latin typeface="Times New Roman"/>
                <a:cs typeface="Times New Roman"/>
              </a:rPr>
              <a:t>T</a:t>
            </a:r>
            <a:r>
              <a:rPr sz="1650" spc="215" dirty="0">
                <a:latin typeface="Times New Roman"/>
                <a:cs typeface="Times New Roman"/>
              </a:rPr>
              <a:t>e</a:t>
            </a:r>
            <a:r>
              <a:rPr sz="1650" spc="245" dirty="0">
                <a:latin typeface="Times New Roman"/>
                <a:cs typeface="Times New Roman"/>
              </a:rPr>
              <a:t>s</a:t>
            </a:r>
            <a:r>
              <a:rPr sz="1650" spc="100" dirty="0">
                <a:latin typeface="Times New Roman"/>
                <a:cs typeface="Times New Roman"/>
              </a:rPr>
              <a:t>t</a:t>
            </a:r>
            <a:r>
              <a:rPr sz="1650" spc="-60" dirty="0">
                <a:latin typeface="Times New Roman"/>
                <a:cs typeface="Times New Roman"/>
              </a:rPr>
              <a:t>i</a:t>
            </a:r>
            <a:r>
              <a:rPr sz="1650" spc="170" dirty="0">
                <a:latin typeface="Times New Roman"/>
                <a:cs typeface="Times New Roman"/>
              </a:rPr>
              <a:t>n</a:t>
            </a:r>
            <a:r>
              <a:rPr sz="1650" spc="240" dirty="0">
                <a:latin typeface="Times New Roman"/>
                <a:cs typeface="Times New Roman"/>
              </a:rPr>
              <a:t>g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04340" y="3230744"/>
            <a:ext cx="3088640" cy="854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39400"/>
              </a:lnSpc>
              <a:spcBef>
                <a:spcPts val="95"/>
              </a:spcBef>
            </a:pPr>
            <a:r>
              <a:rPr sz="1300" spc="45" dirty="0">
                <a:solidFill>
                  <a:srgbClr val="262424"/>
                </a:solidFill>
                <a:latin typeface="Times New Roman"/>
                <a:cs typeface="Times New Roman"/>
              </a:rPr>
              <a:t>Validation </a:t>
            </a:r>
            <a:r>
              <a:rPr sz="1300" spc="95" dirty="0">
                <a:solidFill>
                  <a:srgbClr val="262424"/>
                </a:solidFill>
                <a:latin typeface="Times New Roman"/>
                <a:cs typeface="Times New Roman"/>
              </a:rPr>
              <a:t>of </a:t>
            </a:r>
            <a:r>
              <a:rPr sz="1300" spc="125" dirty="0">
                <a:solidFill>
                  <a:srgbClr val="262424"/>
                </a:solidFill>
                <a:latin typeface="Times New Roman"/>
                <a:cs typeface="Times New Roman"/>
              </a:rPr>
              <a:t>the </a:t>
            </a:r>
            <a:r>
              <a:rPr sz="1300" spc="95" dirty="0">
                <a:solidFill>
                  <a:srgbClr val="262424"/>
                </a:solidFill>
                <a:latin typeface="Times New Roman"/>
                <a:cs typeface="Times New Roman"/>
              </a:rPr>
              <a:t>solution</a:t>
            </a:r>
            <a:r>
              <a:rPr sz="1000" spc="95" dirty="0">
                <a:solidFill>
                  <a:srgbClr val="262424"/>
                </a:solidFill>
                <a:latin typeface="Times New Roman"/>
                <a:cs typeface="Times New Roman"/>
              </a:rPr>
              <a:t>'</a:t>
            </a:r>
            <a:r>
              <a:rPr sz="1300" spc="95" dirty="0">
                <a:solidFill>
                  <a:srgbClr val="262424"/>
                </a:solidFill>
                <a:latin typeface="Times New Roman"/>
                <a:cs typeface="Times New Roman"/>
              </a:rPr>
              <a:t>s </a:t>
            </a:r>
            <a:r>
              <a:rPr sz="1300" spc="85" dirty="0">
                <a:solidFill>
                  <a:srgbClr val="262424"/>
                </a:solidFill>
                <a:latin typeface="Times New Roman"/>
                <a:cs typeface="Times New Roman"/>
              </a:rPr>
              <a:t>alignment </a:t>
            </a:r>
            <a:r>
              <a:rPr sz="1300" spc="9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65" dirty="0">
                <a:solidFill>
                  <a:srgbClr val="262424"/>
                </a:solidFill>
                <a:latin typeface="Times New Roman"/>
                <a:cs typeface="Times New Roman"/>
              </a:rPr>
              <a:t>with</a:t>
            </a:r>
            <a:r>
              <a:rPr sz="130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35" dirty="0">
                <a:solidFill>
                  <a:srgbClr val="262424"/>
                </a:solidFill>
                <a:latin typeface="Times New Roman"/>
                <a:cs typeface="Times New Roman"/>
              </a:rPr>
              <a:t>user</a:t>
            </a:r>
            <a:r>
              <a:rPr sz="1300" spc="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05" dirty="0">
                <a:solidFill>
                  <a:srgbClr val="262424"/>
                </a:solidFill>
                <a:latin typeface="Times New Roman"/>
                <a:cs typeface="Times New Roman"/>
              </a:rPr>
              <a:t>requirements</a:t>
            </a:r>
            <a:r>
              <a:rPr sz="130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45" dirty="0">
                <a:solidFill>
                  <a:srgbClr val="262424"/>
                </a:solidFill>
                <a:latin typeface="Times New Roman"/>
                <a:cs typeface="Times New Roman"/>
              </a:rPr>
              <a:t>and</a:t>
            </a:r>
            <a:r>
              <a:rPr sz="1300" spc="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55" dirty="0">
                <a:solidFill>
                  <a:srgbClr val="262424"/>
                </a:solidFill>
                <a:latin typeface="Times New Roman"/>
                <a:cs typeface="Times New Roman"/>
              </a:rPr>
              <a:t>end</a:t>
            </a:r>
            <a:r>
              <a:rPr sz="1000" spc="155" dirty="0">
                <a:solidFill>
                  <a:srgbClr val="262424"/>
                </a:solidFill>
                <a:latin typeface="Times New Roman"/>
                <a:cs typeface="Times New Roman"/>
              </a:rPr>
              <a:t>-</a:t>
            </a:r>
            <a:r>
              <a:rPr sz="1300" spc="155" dirty="0">
                <a:solidFill>
                  <a:srgbClr val="262424"/>
                </a:solidFill>
                <a:latin typeface="Times New Roman"/>
                <a:cs typeface="Times New Roman"/>
              </a:rPr>
              <a:t>to</a:t>
            </a:r>
            <a:r>
              <a:rPr sz="1000" spc="155" dirty="0">
                <a:solidFill>
                  <a:srgbClr val="262424"/>
                </a:solidFill>
                <a:latin typeface="Times New Roman"/>
                <a:cs typeface="Times New Roman"/>
              </a:rPr>
              <a:t>-</a:t>
            </a:r>
            <a:r>
              <a:rPr sz="1300" spc="155" dirty="0">
                <a:solidFill>
                  <a:srgbClr val="262424"/>
                </a:solidFill>
                <a:latin typeface="Times New Roman"/>
                <a:cs typeface="Times New Roman"/>
              </a:rPr>
              <a:t>end </a:t>
            </a:r>
            <a:r>
              <a:rPr sz="1300" spc="-3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30" dirty="0">
                <a:solidFill>
                  <a:srgbClr val="262424"/>
                </a:solidFill>
                <a:latin typeface="Times New Roman"/>
                <a:cs typeface="Times New Roman"/>
              </a:rPr>
              <a:t>lease</a:t>
            </a:r>
            <a:r>
              <a:rPr sz="130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40" dirty="0">
                <a:solidFill>
                  <a:srgbClr val="262424"/>
                </a:solidFill>
                <a:latin typeface="Times New Roman"/>
                <a:cs typeface="Times New Roman"/>
              </a:rPr>
              <a:t>management</a:t>
            </a:r>
            <a:r>
              <a:rPr sz="130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85" dirty="0">
                <a:solidFill>
                  <a:srgbClr val="262424"/>
                </a:solidFill>
                <a:latin typeface="Times New Roman"/>
                <a:cs typeface="Times New Roman"/>
              </a:rPr>
              <a:t>workflows</a:t>
            </a:r>
            <a:r>
              <a:rPr sz="1000" spc="85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21431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375" y="2607614"/>
            <a:ext cx="7898130" cy="527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300" spc="-195" dirty="0"/>
              <a:t>K</a:t>
            </a:r>
            <a:r>
              <a:rPr sz="3300" spc="380" dirty="0"/>
              <a:t>ey</a:t>
            </a:r>
            <a:r>
              <a:rPr sz="3300" spc="-229" dirty="0"/>
              <a:t> </a:t>
            </a:r>
            <a:r>
              <a:rPr sz="3300" spc="265" dirty="0"/>
              <a:t>S</a:t>
            </a:r>
            <a:r>
              <a:rPr sz="3300" spc="415" dirty="0"/>
              <a:t>c</a:t>
            </a:r>
            <a:r>
              <a:rPr sz="3300" spc="440" dirty="0"/>
              <a:t>e</a:t>
            </a:r>
            <a:r>
              <a:rPr sz="3300" spc="345" dirty="0"/>
              <a:t>n</a:t>
            </a:r>
            <a:r>
              <a:rPr sz="3300" spc="385" dirty="0"/>
              <a:t>a</a:t>
            </a:r>
            <a:r>
              <a:rPr sz="3300" spc="185" dirty="0"/>
              <a:t>r</a:t>
            </a:r>
            <a:r>
              <a:rPr sz="3300" spc="-110" dirty="0"/>
              <a:t>i</a:t>
            </a:r>
            <a:r>
              <a:rPr sz="3300" spc="310" dirty="0"/>
              <a:t>o</a:t>
            </a:r>
            <a:r>
              <a:rPr sz="3300" spc="605" dirty="0"/>
              <a:t>s</a:t>
            </a:r>
            <a:r>
              <a:rPr sz="3300" spc="-229" dirty="0"/>
              <a:t> </a:t>
            </a:r>
            <a:r>
              <a:rPr sz="3300" spc="-45" dirty="0"/>
              <a:t>A</a:t>
            </a:r>
            <a:r>
              <a:rPr sz="3300" spc="370" dirty="0"/>
              <a:t>dd</a:t>
            </a:r>
            <a:r>
              <a:rPr sz="3300" spc="90" dirty="0"/>
              <a:t>r</a:t>
            </a:r>
            <a:r>
              <a:rPr sz="3300" spc="440" dirty="0"/>
              <a:t>e</a:t>
            </a:r>
            <a:r>
              <a:rPr sz="3300" spc="500" dirty="0"/>
              <a:t>ss</a:t>
            </a:r>
            <a:r>
              <a:rPr sz="3300" spc="440" dirty="0"/>
              <a:t>e</a:t>
            </a:r>
            <a:r>
              <a:rPr sz="3300" spc="475" dirty="0"/>
              <a:t>d</a:t>
            </a:r>
            <a:r>
              <a:rPr sz="3300" spc="-229" dirty="0"/>
              <a:t> </a:t>
            </a:r>
            <a:r>
              <a:rPr sz="3300" spc="310" dirty="0"/>
              <a:t>b</a:t>
            </a:r>
            <a:r>
              <a:rPr sz="3300" spc="380" dirty="0"/>
              <a:t>y</a:t>
            </a:r>
            <a:r>
              <a:rPr sz="3300" spc="-229" dirty="0"/>
              <a:t> </a:t>
            </a:r>
            <a:r>
              <a:rPr sz="3300" spc="265" dirty="0"/>
              <a:t>S</a:t>
            </a:r>
            <a:r>
              <a:rPr sz="3300" spc="385" dirty="0"/>
              <a:t>a</a:t>
            </a:r>
            <a:r>
              <a:rPr sz="3300" spc="-110" dirty="0"/>
              <a:t>l</a:t>
            </a:r>
            <a:r>
              <a:rPr sz="3300" spc="440" dirty="0"/>
              <a:t>e</a:t>
            </a:r>
            <a:r>
              <a:rPr sz="3300" spc="500" dirty="0"/>
              <a:t>s</a:t>
            </a:r>
            <a:r>
              <a:rPr sz="3300" spc="65" dirty="0"/>
              <a:t>f</a:t>
            </a:r>
            <a:r>
              <a:rPr sz="3300" spc="310" dirty="0"/>
              <a:t>o</a:t>
            </a:r>
            <a:r>
              <a:rPr sz="3300" spc="90" dirty="0"/>
              <a:t>r</a:t>
            </a:r>
            <a:r>
              <a:rPr sz="3300" spc="415" dirty="0"/>
              <a:t>c</a:t>
            </a:r>
            <a:r>
              <a:rPr sz="3300" spc="545" dirty="0"/>
              <a:t>e</a:t>
            </a:r>
            <a:endParaRPr sz="3300"/>
          </a:p>
        </p:txBody>
      </p:sp>
      <p:sp>
        <p:nvSpPr>
          <p:cNvPr id="4" name="object 4"/>
          <p:cNvSpPr/>
          <p:nvPr/>
        </p:nvSpPr>
        <p:spPr>
          <a:xfrm>
            <a:off x="626864" y="3409949"/>
            <a:ext cx="375285" cy="428625"/>
          </a:xfrm>
          <a:custGeom>
            <a:avLst/>
            <a:gdLst/>
            <a:ahLst/>
            <a:cxnLst/>
            <a:rect l="l" t="t" r="r" b="b"/>
            <a:pathLst>
              <a:path w="375284" h="428625">
                <a:moveTo>
                  <a:pt x="321468" y="53581"/>
                </a:moveTo>
                <a:lnTo>
                  <a:pt x="53577" y="53581"/>
                </a:lnTo>
                <a:lnTo>
                  <a:pt x="32738" y="57795"/>
                </a:lnTo>
                <a:lnTo>
                  <a:pt x="15706" y="69283"/>
                </a:lnTo>
                <a:lnTo>
                  <a:pt x="4215" y="86312"/>
                </a:lnTo>
                <a:lnTo>
                  <a:pt x="0" y="107149"/>
                </a:lnTo>
                <a:lnTo>
                  <a:pt x="0" y="375043"/>
                </a:lnTo>
                <a:lnTo>
                  <a:pt x="4215" y="395883"/>
                </a:lnTo>
                <a:lnTo>
                  <a:pt x="15706" y="412916"/>
                </a:lnTo>
                <a:lnTo>
                  <a:pt x="32738" y="424408"/>
                </a:lnTo>
                <a:lnTo>
                  <a:pt x="53577" y="428625"/>
                </a:lnTo>
                <a:lnTo>
                  <a:pt x="321468" y="428625"/>
                </a:lnTo>
                <a:lnTo>
                  <a:pt x="342307" y="424408"/>
                </a:lnTo>
                <a:lnTo>
                  <a:pt x="359339" y="412916"/>
                </a:lnTo>
                <a:lnTo>
                  <a:pt x="366820" y="401828"/>
                </a:lnTo>
                <a:lnTo>
                  <a:pt x="53577" y="401828"/>
                </a:lnTo>
                <a:lnTo>
                  <a:pt x="43140" y="399727"/>
                </a:lnTo>
                <a:lnTo>
                  <a:pt x="34626" y="393993"/>
                </a:lnTo>
                <a:lnTo>
                  <a:pt x="28891" y="385481"/>
                </a:lnTo>
                <a:lnTo>
                  <a:pt x="26789" y="375043"/>
                </a:lnTo>
                <a:lnTo>
                  <a:pt x="26789" y="160731"/>
                </a:lnTo>
                <a:lnTo>
                  <a:pt x="375046" y="160731"/>
                </a:lnTo>
                <a:lnTo>
                  <a:pt x="375046" y="133946"/>
                </a:lnTo>
                <a:lnTo>
                  <a:pt x="26789" y="133946"/>
                </a:lnTo>
                <a:lnTo>
                  <a:pt x="26789" y="107149"/>
                </a:lnTo>
                <a:lnTo>
                  <a:pt x="28891" y="96717"/>
                </a:lnTo>
                <a:lnTo>
                  <a:pt x="34626" y="88204"/>
                </a:lnTo>
                <a:lnTo>
                  <a:pt x="43140" y="82468"/>
                </a:lnTo>
                <a:lnTo>
                  <a:pt x="53577" y="80365"/>
                </a:lnTo>
                <a:lnTo>
                  <a:pt x="366817" y="80365"/>
                </a:lnTo>
                <a:lnTo>
                  <a:pt x="359339" y="69283"/>
                </a:lnTo>
                <a:lnTo>
                  <a:pt x="342307" y="57795"/>
                </a:lnTo>
                <a:lnTo>
                  <a:pt x="321468" y="53581"/>
                </a:lnTo>
                <a:close/>
              </a:path>
              <a:path w="375284" h="428625">
                <a:moveTo>
                  <a:pt x="375046" y="160731"/>
                </a:moveTo>
                <a:lnTo>
                  <a:pt x="348258" y="160731"/>
                </a:lnTo>
                <a:lnTo>
                  <a:pt x="348258" y="375043"/>
                </a:lnTo>
                <a:lnTo>
                  <a:pt x="346156" y="385481"/>
                </a:lnTo>
                <a:lnTo>
                  <a:pt x="340420" y="393993"/>
                </a:lnTo>
                <a:lnTo>
                  <a:pt x="331906" y="399727"/>
                </a:lnTo>
                <a:lnTo>
                  <a:pt x="321468" y="401828"/>
                </a:lnTo>
                <a:lnTo>
                  <a:pt x="366820" y="401828"/>
                </a:lnTo>
                <a:lnTo>
                  <a:pt x="370830" y="395883"/>
                </a:lnTo>
                <a:lnTo>
                  <a:pt x="375046" y="375043"/>
                </a:lnTo>
                <a:lnTo>
                  <a:pt x="375046" y="160731"/>
                </a:lnTo>
                <a:close/>
              </a:path>
              <a:path w="375284" h="428625">
                <a:moveTo>
                  <a:pt x="366817" y="80365"/>
                </a:moveTo>
                <a:lnTo>
                  <a:pt x="321468" y="80365"/>
                </a:lnTo>
                <a:lnTo>
                  <a:pt x="331906" y="82468"/>
                </a:lnTo>
                <a:lnTo>
                  <a:pt x="340420" y="88204"/>
                </a:lnTo>
                <a:lnTo>
                  <a:pt x="346156" y="96717"/>
                </a:lnTo>
                <a:lnTo>
                  <a:pt x="348258" y="107149"/>
                </a:lnTo>
                <a:lnTo>
                  <a:pt x="348258" y="133946"/>
                </a:lnTo>
                <a:lnTo>
                  <a:pt x="375046" y="133946"/>
                </a:lnTo>
                <a:lnTo>
                  <a:pt x="375046" y="107149"/>
                </a:lnTo>
                <a:lnTo>
                  <a:pt x="370830" y="86312"/>
                </a:lnTo>
                <a:lnTo>
                  <a:pt x="366817" y="80365"/>
                </a:lnTo>
                <a:close/>
              </a:path>
              <a:path w="375284" h="428625">
                <a:moveTo>
                  <a:pt x="101128" y="0"/>
                </a:moveTo>
                <a:lnTo>
                  <a:pt x="86394" y="0"/>
                </a:lnTo>
                <a:lnTo>
                  <a:pt x="80366" y="6019"/>
                </a:lnTo>
                <a:lnTo>
                  <a:pt x="80366" y="53581"/>
                </a:lnTo>
                <a:lnTo>
                  <a:pt x="107156" y="53581"/>
                </a:lnTo>
                <a:lnTo>
                  <a:pt x="107156" y="6019"/>
                </a:lnTo>
                <a:lnTo>
                  <a:pt x="101128" y="0"/>
                </a:lnTo>
                <a:close/>
              </a:path>
              <a:path w="375284" h="428625">
                <a:moveTo>
                  <a:pt x="288651" y="0"/>
                </a:moveTo>
                <a:lnTo>
                  <a:pt x="273917" y="0"/>
                </a:lnTo>
                <a:lnTo>
                  <a:pt x="267889" y="6019"/>
                </a:lnTo>
                <a:lnTo>
                  <a:pt x="267889" y="53581"/>
                </a:lnTo>
                <a:lnTo>
                  <a:pt x="294679" y="53581"/>
                </a:lnTo>
                <a:lnTo>
                  <a:pt x="294679" y="6019"/>
                </a:lnTo>
                <a:lnTo>
                  <a:pt x="288651" y="0"/>
                </a:lnTo>
                <a:close/>
              </a:path>
            </a:pathLst>
          </a:custGeom>
          <a:solidFill>
            <a:srgbClr val="494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7371" y="3982325"/>
            <a:ext cx="2353310" cy="1998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47725">
              <a:lnSpc>
                <a:spcPct val="106100"/>
              </a:lnSpc>
              <a:spcBef>
                <a:spcPts val="95"/>
              </a:spcBef>
            </a:pPr>
            <a:r>
              <a:rPr sz="1650" spc="-110" dirty="0">
                <a:solidFill>
                  <a:srgbClr val="262424"/>
                </a:solidFill>
                <a:latin typeface="Times New Roman"/>
                <a:cs typeface="Times New Roman"/>
              </a:rPr>
              <a:t>L</a:t>
            </a:r>
            <a:r>
              <a:rPr sz="1650" spc="235" dirty="0">
                <a:solidFill>
                  <a:srgbClr val="262424"/>
                </a:solidFill>
                <a:latin typeface="Times New Roman"/>
                <a:cs typeface="Times New Roman"/>
              </a:rPr>
              <a:t>e</a:t>
            </a:r>
            <a:r>
              <a:rPr sz="1650" spc="190" dirty="0">
                <a:solidFill>
                  <a:srgbClr val="262424"/>
                </a:solidFill>
                <a:latin typeface="Times New Roman"/>
                <a:cs typeface="Times New Roman"/>
              </a:rPr>
              <a:t>a</a:t>
            </a:r>
            <a:r>
              <a:rPr sz="1650" spc="245" dirty="0">
                <a:solidFill>
                  <a:srgbClr val="262424"/>
                </a:solidFill>
                <a:latin typeface="Times New Roman"/>
                <a:cs typeface="Times New Roman"/>
              </a:rPr>
              <a:t>s</a:t>
            </a:r>
            <a:r>
              <a:rPr sz="1650" spc="270" dirty="0">
                <a:solidFill>
                  <a:srgbClr val="262424"/>
                </a:solidFill>
                <a:latin typeface="Times New Roman"/>
                <a:cs typeface="Times New Roman"/>
              </a:rPr>
              <a:t>e</a:t>
            </a:r>
            <a:r>
              <a:rPr sz="1650" spc="-114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650" spc="-70" dirty="0">
                <a:solidFill>
                  <a:srgbClr val="262424"/>
                </a:solidFill>
                <a:latin typeface="Times New Roman"/>
                <a:cs typeface="Times New Roman"/>
              </a:rPr>
              <a:t>R</a:t>
            </a:r>
            <a:r>
              <a:rPr sz="1650" spc="215" dirty="0">
                <a:solidFill>
                  <a:srgbClr val="262424"/>
                </a:solidFill>
                <a:latin typeface="Times New Roman"/>
                <a:cs typeface="Times New Roman"/>
              </a:rPr>
              <a:t>e</a:t>
            </a:r>
            <a:r>
              <a:rPr sz="1650" spc="170" dirty="0">
                <a:solidFill>
                  <a:srgbClr val="262424"/>
                </a:solidFill>
                <a:latin typeface="Times New Roman"/>
                <a:cs typeface="Times New Roman"/>
              </a:rPr>
              <a:t>n</a:t>
            </a:r>
            <a:r>
              <a:rPr sz="1650" spc="195" dirty="0">
                <a:solidFill>
                  <a:srgbClr val="262424"/>
                </a:solidFill>
                <a:latin typeface="Times New Roman"/>
                <a:cs typeface="Times New Roman"/>
              </a:rPr>
              <a:t>e</a:t>
            </a:r>
            <a:r>
              <a:rPr sz="1650" spc="185" dirty="0">
                <a:solidFill>
                  <a:srgbClr val="262424"/>
                </a:solidFill>
                <a:latin typeface="Times New Roman"/>
                <a:cs typeface="Times New Roman"/>
              </a:rPr>
              <a:t>w</a:t>
            </a:r>
            <a:r>
              <a:rPr sz="1650" spc="190" dirty="0">
                <a:solidFill>
                  <a:srgbClr val="262424"/>
                </a:solidFill>
                <a:latin typeface="Times New Roman"/>
                <a:cs typeface="Times New Roman"/>
              </a:rPr>
              <a:t>a</a:t>
            </a:r>
            <a:r>
              <a:rPr sz="1650" spc="-5" dirty="0">
                <a:solidFill>
                  <a:srgbClr val="262424"/>
                </a:solidFill>
                <a:latin typeface="Times New Roman"/>
                <a:cs typeface="Times New Roman"/>
              </a:rPr>
              <a:t>l  </a:t>
            </a:r>
            <a:r>
              <a:rPr sz="1650" spc="110" dirty="0">
                <a:solidFill>
                  <a:srgbClr val="262424"/>
                </a:solidFill>
                <a:latin typeface="Times New Roman"/>
                <a:cs typeface="Times New Roman"/>
              </a:rPr>
              <a:t>Tracking</a:t>
            </a: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38200"/>
              </a:lnSpc>
              <a:spcBef>
                <a:spcPts val="550"/>
              </a:spcBef>
            </a:pPr>
            <a:r>
              <a:rPr sz="1300" spc="100" dirty="0">
                <a:solidFill>
                  <a:srgbClr val="262424"/>
                </a:solidFill>
                <a:latin typeface="Times New Roman"/>
                <a:cs typeface="Times New Roman"/>
              </a:rPr>
              <a:t>Automated </a:t>
            </a:r>
            <a:r>
              <a:rPr sz="1300" spc="75" dirty="0">
                <a:solidFill>
                  <a:srgbClr val="262424"/>
                </a:solidFill>
                <a:latin typeface="Times New Roman"/>
                <a:cs typeface="Times New Roman"/>
              </a:rPr>
              <a:t>notifications </a:t>
            </a:r>
            <a:r>
              <a:rPr sz="1300" spc="145" dirty="0">
                <a:solidFill>
                  <a:srgbClr val="262424"/>
                </a:solidFill>
                <a:latin typeface="Times New Roman"/>
                <a:cs typeface="Times New Roman"/>
              </a:rPr>
              <a:t>and </a:t>
            </a:r>
            <a:r>
              <a:rPr sz="1300" spc="15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05" dirty="0">
                <a:solidFill>
                  <a:srgbClr val="262424"/>
                </a:solidFill>
                <a:latin typeface="Times New Roman"/>
                <a:cs typeface="Times New Roman"/>
              </a:rPr>
              <a:t>reminders</a:t>
            </a:r>
            <a:r>
              <a:rPr sz="1300" spc="-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65" dirty="0">
                <a:solidFill>
                  <a:srgbClr val="262424"/>
                </a:solidFill>
                <a:latin typeface="Times New Roman"/>
                <a:cs typeface="Times New Roman"/>
              </a:rPr>
              <a:t>for</a:t>
            </a:r>
            <a:r>
              <a:rPr sz="1300" spc="-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14" dirty="0">
                <a:solidFill>
                  <a:srgbClr val="262424"/>
                </a:solidFill>
                <a:latin typeface="Times New Roman"/>
                <a:cs typeface="Times New Roman"/>
              </a:rPr>
              <a:t>upcoming</a:t>
            </a:r>
            <a:r>
              <a:rPr sz="1300" spc="-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30" dirty="0">
                <a:solidFill>
                  <a:srgbClr val="262424"/>
                </a:solidFill>
                <a:latin typeface="Times New Roman"/>
                <a:cs typeface="Times New Roman"/>
              </a:rPr>
              <a:t>lease </a:t>
            </a:r>
            <a:r>
              <a:rPr sz="1300" spc="-3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20" dirty="0">
                <a:solidFill>
                  <a:srgbClr val="262424"/>
                </a:solidFill>
                <a:latin typeface="Times New Roman"/>
                <a:cs typeface="Times New Roman"/>
              </a:rPr>
              <a:t>renewals</a:t>
            </a:r>
            <a:r>
              <a:rPr sz="700" spc="120" dirty="0">
                <a:solidFill>
                  <a:srgbClr val="262424"/>
                </a:solidFill>
                <a:latin typeface="Times New Roman"/>
                <a:cs typeface="Times New Roman"/>
              </a:rPr>
              <a:t>, </a:t>
            </a:r>
            <a:r>
              <a:rPr sz="1300" spc="110" dirty="0">
                <a:solidFill>
                  <a:srgbClr val="262424"/>
                </a:solidFill>
                <a:latin typeface="Times New Roman"/>
                <a:cs typeface="Times New Roman"/>
              </a:rPr>
              <a:t>ensuring </a:t>
            </a:r>
            <a:r>
              <a:rPr sz="1300" spc="55" dirty="0">
                <a:solidFill>
                  <a:srgbClr val="262424"/>
                </a:solidFill>
                <a:latin typeface="Times New Roman"/>
                <a:cs typeface="Times New Roman"/>
              </a:rPr>
              <a:t>timely </a:t>
            </a:r>
            <a:r>
              <a:rPr sz="1300" spc="6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95" dirty="0">
                <a:solidFill>
                  <a:srgbClr val="262424"/>
                </a:solidFill>
                <a:latin typeface="Times New Roman"/>
                <a:cs typeface="Times New Roman"/>
              </a:rPr>
              <a:t>action </a:t>
            </a:r>
            <a:r>
              <a:rPr sz="1300" spc="145" dirty="0">
                <a:solidFill>
                  <a:srgbClr val="262424"/>
                </a:solidFill>
                <a:latin typeface="Times New Roman"/>
                <a:cs typeface="Times New Roman"/>
              </a:rPr>
              <a:t>and </a:t>
            </a:r>
            <a:r>
              <a:rPr sz="1300" spc="55" dirty="0">
                <a:solidFill>
                  <a:srgbClr val="262424"/>
                </a:solidFill>
                <a:latin typeface="Times New Roman"/>
                <a:cs typeface="Times New Roman"/>
              </a:rPr>
              <a:t>minimizing </a:t>
            </a:r>
            <a:r>
              <a:rPr sz="1300" spc="6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90" dirty="0">
                <a:solidFill>
                  <a:srgbClr val="262424"/>
                </a:solidFill>
                <a:latin typeface="Times New Roman"/>
                <a:cs typeface="Times New Roman"/>
              </a:rPr>
              <a:t>disruption</a:t>
            </a:r>
            <a:r>
              <a:rPr sz="700" spc="90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46234" y="3409949"/>
            <a:ext cx="375285" cy="428625"/>
          </a:xfrm>
          <a:custGeom>
            <a:avLst/>
            <a:gdLst/>
            <a:ahLst/>
            <a:cxnLst/>
            <a:rect l="l" t="t" r="r" b="b"/>
            <a:pathLst>
              <a:path w="375285" h="428625">
                <a:moveTo>
                  <a:pt x="321475" y="0"/>
                </a:moveTo>
                <a:lnTo>
                  <a:pt x="53581" y="0"/>
                </a:lnTo>
                <a:lnTo>
                  <a:pt x="32741" y="4216"/>
                </a:lnTo>
                <a:lnTo>
                  <a:pt x="15708" y="15708"/>
                </a:lnTo>
                <a:lnTo>
                  <a:pt x="4216" y="32741"/>
                </a:lnTo>
                <a:lnTo>
                  <a:pt x="0" y="53581"/>
                </a:lnTo>
                <a:lnTo>
                  <a:pt x="0" y="375043"/>
                </a:lnTo>
                <a:lnTo>
                  <a:pt x="4216" y="395883"/>
                </a:lnTo>
                <a:lnTo>
                  <a:pt x="15708" y="412916"/>
                </a:lnTo>
                <a:lnTo>
                  <a:pt x="32741" y="424408"/>
                </a:lnTo>
                <a:lnTo>
                  <a:pt x="53581" y="428625"/>
                </a:lnTo>
                <a:lnTo>
                  <a:pt x="321475" y="428625"/>
                </a:lnTo>
                <a:lnTo>
                  <a:pt x="342314" y="424408"/>
                </a:lnTo>
                <a:lnTo>
                  <a:pt x="359348" y="412916"/>
                </a:lnTo>
                <a:lnTo>
                  <a:pt x="366829" y="401828"/>
                </a:lnTo>
                <a:lnTo>
                  <a:pt x="53581" y="401828"/>
                </a:lnTo>
                <a:lnTo>
                  <a:pt x="43143" y="399727"/>
                </a:lnTo>
                <a:lnTo>
                  <a:pt x="34631" y="393993"/>
                </a:lnTo>
                <a:lnTo>
                  <a:pt x="28897" y="385481"/>
                </a:lnTo>
                <a:lnTo>
                  <a:pt x="26797" y="375043"/>
                </a:lnTo>
                <a:lnTo>
                  <a:pt x="26797" y="53581"/>
                </a:lnTo>
                <a:lnTo>
                  <a:pt x="28897" y="43141"/>
                </a:lnTo>
                <a:lnTo>
                  <a:pt x="34631" y="34624"/>
                </a:lnTo>
                <a:lnTo>
                  <a:pt x="43143" y="28887"/>
                </a:lnTo>
                <a:lnTo>
                  <a:pt x="53581" y="26784"/>
                </a:lnTo>
                <a:lnTo>
                  <a:pt x="366820" y="26784"/>
                </a:lnTo>
                <a:lnTo>
                  <a:pt x="359348" y="15708"/>
                </a:lnTo>
                <a:lnTo>
                  <a:pt x="342314" y="4216"/>
                </a:lnTo>
                <a:lnTo>
                  <a:pt x="321475" y="0"/>
                </a:lnTo>
                <a:close/>
              </a:path>
              <a:path w="375285" h="428625">
                <a:moveTo>
                  <a:pt x="366820" y="26784"/>
                </a:moveTo>
                <a:lnTo>
                  <a:pt x="321475" y="26784"/>
                </a:lnTo>
                <a:lnTo>
                  <a:pt x="331912" y="28887"/>
                </a:lnTo>
                <a:lnTo>
                  <a:pt x="340425" y="34624"/>
                </a:lnTo>
                <a:lnTo>
                  <a:pt x="346158" y="43141"/>
                </a:lnTo>
                <a:lnTo>
                  <a:pt x="348259" y="53581"/>
                </a:lnTo>
                <a:lnTo>
                  <a:pt x="348259" y="375043"/>
                </a:lnTo>
                <a:lnTo>
                  <a:pt x="346158" y="385481"/>
                </a:lnTo>
                <a:lnTo>
                  <a:pt x="340425" y="393993"/>
                </a:lnTo>
                <a:lnTo>
                  <a:pt x="331912" y="399727"/>
                </a:lnTo>
                <a:lnTo>
                  <a:pt x="321475" y="401828"/>
                </a:lnTo>
                <a:lnTo>
                  <a:pt x="366829" y="401828"/>
                </a:lnTo>
                <a:lnTo>
                  <a:pt x="370840" y="395883"/>
                </a:lnTo>
                <a:lnTo>
                  <a:pt x="375056" y="375043"/>
                </a:lnTo>
                <a:lnTo>
                  <a:pt x="375056" y="53581"/>
                </a:lnTo>
                <a:lnTo>
                  <a:pt x="370840" y="32741"/>
                </a:lnTo>
                <a:lnTo>
                  <a:pt x="366820" y="26784"/>
                </a:lnTo>
                <a:close/>
              </a:path>
              <a:path w="375285" h="428625">
                <a:moveTo>
                  <a:pt x="288658" y="321462"/>
                </a:moveTo>
                <a:lnTo>
                  <a:pt x="86398" y="321462"/>
                </a:lnTo>
                <a:lnTo>
                  <a:pt x="80378" y="327494"/>
                </a:lnTo>
                <a:lnTo>
                  <a:pt x="80378" y="342226"/>
                </a:lnTo>
                <a:lnTo>
                  <a:pt x="86398" y="348259"/>
                </a:lnTo>
                <a:lnTo>
                  <a:pt x="288658" y="348259"/>
                </a:lnTo>
                <a:lnTo>
                  <a:pt x="294690" y="342226"/>
                </a:lnTo>
                <a:lnTo>
                  <a:pt x="294690" y="327494"/>
                </a:lnTo>
                <a:lnTo>
                  <a:pt x="288658" y="321462"/>
                </a:lnTo>
                <a:close/>
              </a:path>
              <a:path w="375285" h="428625">
                <a:moveTo>
                  <a:pt x="194564" y="53581"/>
                </a:moveTo>
                <a:lnTo>
                  <a:pt x="180492" y="53581"/>
                </a:lnTo>
                <a:lnTo>
                  <a:pt x="173520" y="54267"/>
                </a:lnTo>
                <a:lnTo>
                  <a:pt x="133845" y="67729"/>
                </a:lnTo>
                <a:lnTo>
                  <a:pt x="102336" y="95351"/>
                </a:lnTo>
                <a:lnTo>
                  <a:pt x="83807" y="132930"/>
                </a:lnTo>
                <a:lnTo>
                  <a:pt x="80378" y="153695"/>
                </a:lnTo>
                <a:lnTo>
                  <a:pt x="80378" y="167767"/>
                </a:lnTo>
                <a:lnTo>
                  <a:pt x="91224" y="208241"/>
                </a:lnTo>
                <a:lnTo>
                  <a:pt x="116725" y="241477"/>
                </a:lnTo>
                <a:lnTo>
                  <a:pt x="153022" y="262432"/>
                </a:lnTo>
                <a:lnTo>
                  <a:pt x="180492" y="267893"/>
                </a:lnTo>
                <a:lnTo>
                  <a:pt x="194564" y="267893"/>
                </a:lnTo>
                <a:lnTo>
                  <a:pt x="235038" y="257035"/>
                </a:lnTo>
                <a:lnTo>
                  <a:pt x="258711" y="241096"/>
                </a:lnTo>
                <a:lnTo>
                  <a:pt x="187274" y="241096"/>
                </a:lnTo>
                <a:lnTo>
                  <a:pt x="185267" y="238175"/>
                </a:lnTo>
                <a:lnTo>
                  <a:pt x="182499" y="233641"/>
                </a:lnTo>
                <a:lnTo>
                  <a:pt x="182390" y="233400"/>
                </a:lnTo>
                <a:lnTo>
                  <a:pt x="153200" y="233400"/>
                </a:lnTo>
                <a:lnTo>
                  <a:pt x="136947" y="223175"/>
                </a:lnTo>
                <a:lnTo>
                  <a:pt x="123629" y="209480"/>
                </a:lnTo>
                <a:lnTo>
                  <a:pt x="113857" y="192927"/>
                </a:lnTo>
                <a:lnTo>
                  <a:pt x="108242" y="174129"/>
                </a:lnTo>
                <a:lnTo>
                  <a:pt x="294064" y="174129"/>
                </a:lnTo>
                <a:lnTo>
                  <a:pt x="294690" y="167767"/>
                </a:lnTo>
                <a:lnTo>
                  <a:pt x="294690" y="153695"/>
                </a:lnTo>
                <a:lnTo>
                  <a:pt x="294064" y="147332"/>
                </a:lnTo>
                <a:lnTo>
                  <a:pt x="108242" y="147332"/>
                </a:lnTo>
                <a:lnTo>
                  <a:pt x="113857" y="128542"/>
                </a:lnTo>
                <a:lnTo>
                  <a:pt x="123629" y="111993"/>
                </a:lnTo>
                <a:lnTo>
                  <a:pt x="136947" y="98299"/>
                </a:lnTo>
                <a:lnTo>
                  <a:pt x="153200" y="88074"/>
                </a:lnTo>
                <a:lnTo>
                  <a:pt x="182474" y="88074"/>
                </a:lnTo>
                <a:lnTo>
                  <a:pt x="182587" y="87820"/>
                </a:lnTo>
                <a:lnTo>
                  <a:pt x="185356" y="83299"/>
                </a:lnTo>
                <a:lnTo>
                  <a:pt x="187363" y="80365"/>
                </a:lnTo>
                <a:lnTo>
                  <a:pt x="258711" y="80365"/>
                </a:lnTo>
                <a:lnTo>
                  <a:pt x="258330" y="79984"/>
                </a:lnTo>
                <a:lnTo>
                  <a:pt x="222034" y="59042"/>
                </a:lnTo>
                <a:lnTo>
                  <a:pt x="201536" y="54267"/>
                </a:lnTo>
                <a:lnTo>
                  <a:pt x="194564" y="53581"/>
                </a:lnTo>
                <a:close/>
              </a:path>
              <a:path w="375285" h="428625">
                <a:moveTo>
                  <a:pt x="234073" y="174129"/>
                </a:moveTo>
                <a:lnTo>
                  <a:pt x="207200" y="174129"/>
                </a:lnTo>
                <a:lnTo>
                  <a:pt x="205423" y="191148"/>
                </a:lnTo>
                <a:lnTo>
                  <a:pt x="202604" y="205606"/>
                </a:lnTo>
                <a:lnTo>
                  <a:pt x="187693" y="241096"/>
                </a:lnTo>
                <a:lnTo>
                  <a:pt x="258711" y="241096"/>
                </a:lnTo>
                <a:lnTo>
                  <a:pt x="266407" y="233400"/>
                </a:lnTo>
                <a:lnTo>
                  <a:pt x="221856" y="233400"/>
                </a:lnTo>
                <a:lnTo>
                  <a:pt x="225965" y="221680"/>
                </a:lnTo>
                <a:lnTo>
                  <a:pt x="229565" y="207941"/>
                </a:lnTo>
                <a:lnTo>
                  <a:pt x="232362" y="192125"/>
                </a:lnTo>
                <a:lnTo>
                  <a:pt x="234073" y="174129"/>
                </a:lnTo>
                <a:close/>
              </a:path>
              <a:path w="375285" h="428625">
                <a:moveTo>
                  <a:pt x="167767" y="174129"/>
                </a:moveTo>
                <a:lnTo>
                  <a:pt x="140982" y="174129"/>
                </a:lnTo>
                <a:lnTo>
                  <a:pt x="142643" y="192125"/>
                </a:lnTo>
                <a:lnTo>
                  <a:pt x="145424" y="207941"/>
                </a:lnTo>
                <a:lnTo>
                  <a:pt x="149046" y="221712"/>
                </a:lnTo>
                <a:lnTo>
                  <a:pt x="153200" y="233400"/>
                </a:lnTo>
                <a:lnTo>
                  <a:pt x="182390" y="233400"/>
                </a:lnTo>
                <a:lnTo>
                  <a:pt x="179654" y="227291"/>
                </a:lnTo>
                <a:lnTo>
                  <a:pt x="175893" y="217617"/>
                </a:lnTo>
                <a:lnTo>
                  <a:pt x="172396" y="205606"/>
                </a:lnTo>
                <a:lnTo>
                  <a:pt x="169556" y="191148"/>
                </a:lnTo>
                <a:lnTo>
                  <a:pt x="167767" y="174129"/>
                </a:lnTo>
                <a:close/>
              </a:path>
              <a:path w="375285" h="428625">
                <a:moveTo>
                  <a:pt x="294064" y="174129"/>
                </a:moveTo>
                <a:lnTo>
                  <a:pt x="266814" y="174129"/>
                </a:lnTo>
                <a:lnTo>
                  <a:pt x="261198" y="192927"/>
                </a:lnTo>
                <a:lnTo>
                  <a:pt x="251426" y="209480"/>
                </a:lnTo>
                <a:lnTo>
                  <a:pt x="238108" y="223175"/>
                </a:lnTo>
                <a:lnTo>
                  <a:pt x="221856" y="233400"/>
                </a:lnTo>
                <a:lnTo>
                  <a:pt x="266407" y="233400"/>
                </a:lnTo>
                <a:lnTo>
                  <a:pt x="289217" y="195237"/>
                </a:lnTo>
                <a:lnTo>
                  <a:pt x="294005" y="174739"/>
                </a:lnTo>
                <a:lnTo>
                  <a:pt x="294064" y="174129"/>
                </a:lnTo>
                <a:close/>
              </a:path>
              <a:path w="375285" h="428625">
                <a:moveTo>
                  <a:pt x="182474" y="88074"/>
                </a:moveTo>
                <a:lnTo>
                  <a:pt x="153200" y="88074"/>
                </a:lnTo>
                <a:lnTo>
                  <a:pt x="149090" y="99792"/>
                </a:lnTo>
                <a:lnTo>
                  <a:pt x="145491" y="113526"/>
                </a:lnTo>
                <a:lnTo>
                  <a:pt x="142693" y="129336"/>
                </a:lnTo>
                <a:lnTo>
                  <a:pt x="140982" y="147332"/>
                </a:lnTo>
                <a:lnTo>
                  <a:pt x="167855" y="147332"/>
                </a:lnTo>
                <a:lnTo>
                  <a:pt x="169632" y="130319"/>
                </a:lnTo>
                <a:lnTo>
                  <a:pt x="172451" y="115862"/>
                </a:lnTo>
                <a:lnTo>
                  <a:pt x="175944" y="103852"/>
                </a:lnTo>
                <a:lnTo>
                  <a:pt x="179743" y="94183"/>
                </a:lnTo>
                <a:lnTo>
                  <a:pt x="182474" y="88074"/>
                </a:lnTo>
                <a:close/>
              </a:path>
              <a:path w="375285" h="428625">
                <a:moveTo>
                  <a:pt x="258711" y="80365"/>
                </a:moveTo>
                <a:lnTo>
                  <a:pt x="187782" y="80365"/>
                </a:lnTo>
                <a:lnTo>
                  <a:pt x="189788" y="83299"/>
                </a:lnTo>
                <a:lnTo>
                  <a:pt x="192544" y="87820"/>
                </a:lnTo>
                <a:lnTo>
                  <a:pt x="205494" y="130319"/>
                </a:lnTo>
                <a:lnTo>
                  <a:pt x="207276" y="147332"/>
                </a:lnTo>
                <a:lnTo>
                  <a:pt x="234073" y="147332"/>
                </a:lnTo>
                <a:lnTo>
                  <a:pt x="232407" y="129336"/>
                </a:lnTo>
                <a:lnTo>
                  <a:pt x="229628" y="113526"/>
                </a:lnTo>
                <a:lnTo>
                  <a:pt x="226008" y="99755"/>
                </a:lnTo>
                <a:lnTo>
                  <a:pt x="221856" y="88074"/>
                </a:lnTo>
                <a:lnTo>
                  <a:pt x="266410" y="88074"/>
                </a:lnTo>
                <a:lnTo>
                  <a:pt x="258711" y="80365"/>
                </a:lnTo>
                <a:close/>
              </a:path>
              <a:path w="375285" h="428625">
                <a:moveTo>
                  <a:pt x="266410" y="88074"/>
                </a:moveTo>
                <a:lnTo>
                  <a:pt x="221856" y="88074"/>
                </a:lnTo>
                <a:lnTo>
                  <a:pt x="238108" y="98299"/>
                </a:lnTo>
                <a:lnTo>
                  <a:pt x="251426" y="111993"/>
                </a:lnTo>
                <a:lnTo>
                  <a:pt x="261198" y="128542"/>
                </a:lnTo>
                <a:lnTo>
                  <a:pt x="266814" y="147332"/>
                </a:lnTo>
                <a:lnTo>
                  <a:pt x="294064" y="147332"/>
                </a:lnTo>
                <a:lnTo>
                  <a:pt x="280530" y="107048"/>
                </a:lnTo>
                <a:lnTo>
                  <a:pt x="268274" y="89941"/>
                </a:lnTo>
                <a:lnTo>
                  <a:pt x="266410" y="88074"/>
                </a:lnTo>
                <a:close/>
              </a:path>
            </a:pathLst>
          </a:custGeom>
          <a:solidFill>
            <a:srgbClr val="494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09136" y="3982325"/>
            <a:ext cx="2221865" cy="172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4925">
              <a:lnSpc>
                <a:spcPct val="106100"/>
              </a:lnSpc>
              <a:spcBef>
                <a:spcPts val="95"/>
              </a:spcBef>
            </a:pPr>
            <a:r>
              <a:rPr sz="1650" spc="-110" dirty="0">
                <a:solidFill>
                  <a:srgbClr val="262424"/>
                </a:solidFill>
                <a:latin typeface="Times New Roman"/>
                <a:cs typeface="Times New Roman"/>
              </a:rPr>
              <a:t>L</a:t>
            </a:r>
            <a:r>
              <a:rPr sz="1650" spc="235" dirty="0">
                <a:solidFill>
                  <a:srgbClr val="262424"/>
                </a:solidFill>
                <a:latin typeface="Times New Roman"/>
                <a:cs typeface="Times New Roman"/>
              </a:rPr>
              <a:t>e</a:t>
            </a:r>
            <a:r>
              <a:rPr sz="1650" spc="190" dirty="0">
                <a:solidFill>
                  <a:srgbClr val="262424"/>
                </a:solidFill>
                <a:latin typeface="Times New Roman"/>
                <a:cs typeface="Times New Roman"/>
              </a:rPr>
              <a:t>a</a:t>
            </a:r>
            <a:r>
              <a:rPr sz="1650" spc="245" dirty="0">
                <a:solidFill>
                  <a:srgbClr val="262424"/>
                </a:solidFill>
                <a:latin typeface="Times New Roman"/>
                <a:cs typeface="Times New Roman"/>
              </a:rPr>
              <a:t>s</a:t>
            </a:r>
            <a:r>
              <a:rPr sz="1650" spc="270" dirty="0">
                <a:solidFill>
                  <a:srgbClr val="262424"/>
                </a:solidFill>
                <a:latin typeface="Times New Roman"/>
                <a:cs typeface="Times New Roman"/>
              </a:rPr>
              <a:t>e</a:t>
            </a:r>
            <a:r>
              <a:rPr sz="1650" spc="-114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650" spc="-30" dirty="0">
                <a:solidFill>
                  <a:srgbClr val="262424"/>
                </a:solidFill>
                <a:latin typeface="Times New Roman"/>
                <a:cs typeface="Times New Roman"/>
              </a:rPr>
              <a:t>D</a:t>
            </a:r>
            <a:r>
              <a:rPr sz="1650" spc="150" dirty="0">
                <a:solidFill>
                  <a:srgbClr val="262424"/>
                </a:solidFill>
                <a:latin typeface="Times New Roman"/>
                <a:cs typeface="Times New Roman"/>
              </a:rPr>
              <a:t>o</a:t>
            </a:r>
            <a:r>
              <a:rPr sz="1650" spc="204" dirty="0">
                <a:solidFill>
                  <a:srgbClr val="262424"/>
                </a:solidFill>
                <a:latin typeface="Times New Roman"/>
                <a:cs typeface="Times New Roman"/>
              </a:rPr>
              <a:t>c</a:t>
            </a:r>
            <a:r>
              <a:rPr sz="1650" spc="170" dirty="0">
                <a:solidFill>
                  <a:srgbClr val="262424"/>
                </a:solidFill>
                <a:latin typeface="Times New Roman"/>
                <a:cs typeface="Times New Roman"/>
              </a:rPr>
              <a:t>u</a:t>
            </a:r>
            <a:r>
              <a:rPr sz="1650" spc="200" dirty="0">
                <a:solidFill>
                  <a:srgbClr val="262424"/>
                </a:solidFill>
                <a:latin typeface="Times New Roman"/>
                <a:cs typeface="Times New Roman"/>
              </a:rPr>
              <a:t>m</a:t>
            </a:r>
            <a:r>
              <a:rPr sz="1650" spc="215" dirty="0">
                <a:solidFill>
                  <a:srgbClr val="262424"/>
                </a:solidFill>
                <a:latin typeface="Times New Roman"/>
                <a:cs typeface="Times New Roman"/>
              </a:rPr>
              <a:t>e</a:t>
            </a:r>
            <a:r>
              <a:rPr sz="1650" spc="170" dirty="0">
                <a:solidFill>
                  <a:srgbClr val="262424"/>
                </a:solidFill>
                <a:latin typeface="Times New Roman"/>
                <a:cs typeface="Times New Roman"/>
              </a:rPr>
              <a:t>n</a:t>
            </a:r>
            <a:r>
              <a:rPr sz="1650" spc="110" dirty="0">
                <a:solidFill>
                  <a:srgbClr val="262424"/>
                </a:solidFill>
                <a:latin typeface="Times New Roman"/>
                <a:cs typeface="Times New Roman"/>
              </a:rPr>
              <a:t>t</a:t>
            </a:r>
            <a:r>
              <a:rPr sz="1650" spc="190" dirty="0">
                <a:solidFill>
                  <a:srgbClr val="262424"/>
                </a:solidFill>
                <a:latin typeface="Times New Roman"/>
                <a:cs typeface="Times New Roman"/>
              </a:rPr>
              <a:t>a</a:t>
            </a:r>
            <a:r>
              <a:rPr sz="1650" spc="100" dirty="0">
                <a:solidFill>
                  <a:srgbClr val="262424"/>
                </a:solidFill>
                <a:latin typeface="Times New Roman"/>
                <a:cs typeface="Times New Roman"/>
              </a:rPr>
              <a:t>t</a:t>
            </a:r>
            <a:r>
              <a:rPr sz="1650" spc="-60" dirty="0">
                <a:solidFill>
                  <a:srgbClr val="262424"/>
                </a:solidFill>
                <a:latin typeface="Times New Roman"/>
                <a:cs typeface="Times New Roman"/>
              </a:rPr>
              <a:t>i</a:t>
            </a:r>
            <a:r>
              <a:rPr sz="1650" spc="150" dirty="0">
                <a:solidFill>
                  <a:srgbClr val="262424"/>
                </a:solidFill>
                <a:latin typeface="Times New Roman"/>
                <a:cs typeface="Times New Roman"/>
              </a:rPr>
              <a:t>on  </a:t>
            </a:r>
            <a:r>
              <a:rPr sz="1650" spc="175" dirty="0">
                <a:solidFill>
                  <a:srgbClr val="262424"/>
                </a:solidFill>
                <a:latin typeface="Times New Roman"/>
                <a:cs typeface="Times New Roman"/>
              </a:rPr>
              <a:t>Management</a:t>
            </a: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37800"/>
              </a:lnSpc>
              <a:spcBef>
                <a:spcPts val="555"/>
              </a:spcBef>
            </a:pPr>
            <a:r>
              <a:rPr sz="1300" spc="85" dirty="0">
                <a:solidFill>
                  <a:srgbClr val="262424"/>
                </a:solidFill>
                <a:latin typeface="Times New Roman"/>
                <a:cs typeface="Times New Roman"/>
              </a:rPr>
              <a:t>Centralized</a:t>
            </a:r>
            <a:r>
              <a:rPr sz="130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90" dirty="0">
                <a:solidFill>
                  <a:srgbClr val="262424"/>
                </a:solidFill>
                <a:latin typeface="Times New Roman"/>
                <a:cs typeface="Times New Roman"/>
              </a:rPr>
              <a:t>repository</a:t>
            </a:r>
            <a:r>
              <a:rPr sz="130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65" dirty="0">
                <a:solidFill>
                  <a:srgbClr val="262424"/>
                </a:solidFill>
                <a:latin typeface="Times New Roman"/>
                <a:cs typeface="Times New Roman"/>
              </a:rPr>
              <a:t>for</a:t>
            </a:r>
            <a:r>
              <a:rPr sz="130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5" dirty="0">
                <a:solidFill>
                  <a:srgbClr val="262424"/>
                </a:solidFill>
                <a:latin typeface="Times New Roman"/>
                <a:cs typeface="Times New Roman"/>
              </a:rPr>
              <a:t>all </a:t>
            </a:r>
            <a:r>
              <a:rPr sz="1300" spc="-3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25" dirty="0">
                <a:solidFill>
                  <a:srgbClr val="262424"/>
                </a:solidFill>
                <a:latin typeface="Times New Roman"/>
                <a:cs typeface="Times New Roman"/>
              </a:rPr>
              <a:t>lease</a:t>
            </a:r>
            <a:r>
              <a:rPr sz="700" spc="125" dirty="0">
                <a:solidFill>
                  <a:srgbClr val="262424"/>
                </a:solidFill>
                <a:latin typeface="Times New Roman"/>
                <a:cs typeface="Times New Roman"/>
              </a:rPr>
              <a:t>-</a:t>
            </a:r>
            <a:r>
              <a:rPr sz="1300" spc="125" dirty="0">
                <a:solidFill>
                  <a:srgbClr val="262424"/>
                </a:solidFill>
                <a:latin typeface="Times New Roman"/>
                <a:cs typeface="Times New Roman"/>
              </a:rPr>
              <a:t>related </a:t>
            </a:r>
            <a:r>
              <a:rPr sz="1300" spc="140" dirty="0">
                <a:solidFill>
                  <a:srgbClr val="262424"/>
                </a:solidFill>
                <a:latin typeface="Times New Roman"/>
                <a:cs typeface="Times New Roman"/>
              </a:rPr>
              <a:t>documents</a:t>
            </a:r>
            <a:r>
              <a:rPr sz="700" spc="140" dirty="0">
                <a:solidFill>
                  <a:srgbClr val="262424"/>
                </a:solidFill>
                <a:latin typeface="Times New Roman"/>
                <a:cs typeface="Times New Roman"/>
              </a:rPr>
              <a:t>, </a:t>
            </a:r>
            <a:r>
              <a:rPr sz="700" spc="14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70" dirty="0">
                <a:solidFill>
                  <a:srgbClr val="262424"/>
                </a:solidFill>
                <a:latin typeface="Times New Roman"/>
                <a:cs typeface="Times New Roman"/>
              </a:rPr>
              <a:t>providing </a:t>
            </a:r>
            <a:r>
              <a:rPr sz="1300" spc="155" dirty="0">
                <a:solidFill>
                  <a:srgbClr val="262424"/>
                </a:solidFill>
                <a:latin typeface="Times New Roman"/>
                <a:cs typeface="Times New Roman"/>
              </a:rPr>
              <a:t>easy </a:t>
            </a:r>
            <a:r>
              <a:rPr sz="1300" spc="170" dirty="0">
                <a:solidFill>
                  <a:srgbClr val="262424"/>
                </a:solidFill>
                <a:latin typeface="Times New Roman"/>
                <a:cs typeface="Times New Roman"/>
              </a:rPr>
              <a:t>access </a:t>
            </a:r>
            <a:r>
              <a:rPr sz="1300" spc="145" dirty="0">
                <a:solidFill>
                  <a:srgbClr val="262424"/>
                </a:solidFill>
                <a:latin typeface="Times New Roman"/>
                <a:cs typeface="Times New Roman"/>
              </a:rPr>
              <a:t>and </a:t>
            </a:r>
            <a:r>
              <a:rPr sz="1300" spc="15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05" dirty="0">
                <a:solidFill>
                  <a:srgbClr val="262424"/>
                </a:solidFill>
                <a:latin typeface="Times New Roman"/>
                <a:cs typeface="Times New Roman"/>
              </a:rPr>
              <a:t>compliance</a:t>
            </a:r>
            <a:r>
              <a:rPr sz="130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45" dirty="0">
                <a:solidFill>
                  <a:srgbClr val="262424"/>
                </a:solidFill>
                <a:latin typeface="Times New Roman"/>
                <a:cs typeface="Times New Roman"/>
              </a:rPr>
              <a:t>assurance</a:t>
            </a:r>
            <a:r>
              <a:rPr sz="700" spc="145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75134" y="343673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200926" y="0"/>
                </a:moveTo>
                <a:lnTo>
                  <a:pt x="174129" y="0"/>
                </a:lnTo>
                <a:lnTo>
                  <a:pt x="158491" y="3158"/>
                </a:lnTo>
                <a:lnTo>
                  <a:pt x="145718" y="11771"/>
                </a:lnTo>
                <a:lnTo>
                  <a:pt x="137105" y="24544"/>
                </a:lnTo>
                <a:lnTo>
                  <a:pt x="133946" y="40182"/>
                </a:lnTo>
                <a:lnTo>
                  <a:pt x="133946" y="334860"/>
                </a:lnTo>
                <a:lnTo>
                  <a:pt x="137105" y="350499"/>
                </a:lnTo>
                <a:lnTo>
                  <a:pt x="145718" y="363272"/>
                </a:lnTo>
                <a:lnTo>
                  <a:pt x="158491" y="371885"/>
                </a:lnTo>
                <a:lnTo>
                  <a:pt x="174129" y="375043"/>
                </a:lnTo>
                <a:lnTo>
                  <a:pt x="200926" y="375043"/>
                </a:lnTo>
                <a:lnTo>
                  <a:pt x="216565" y="371885"/>
                </a:lnTo>
                <a:lnTo>
                  <a:pt x="229338" y="363272"/>
                </a:lnTo>
                <a:lnTo>
                  <a:pt x="237950" y="350499"/>
                </a:lnTo>
                <a:lnTo>
                  <a:pt x="238403" y="348259"/>
                </a:lnTo>
                <a:lnTo>
                  <a:pt x="166763" y="348259"/>
                </a:lnTo>
                <a:lnTo>
                  <a:pt x="160743" y="342226"/>
                </a:lnTo>
                <a:lnTo>
                  <a:pt x="160743" y="32816"/>
                </a:lnTo>
                <a:lnTo>
                  <a:pt x="166763" y="26797"/>
                </a:lnTo>
                <a:lnTo>
                  <a:pt x="238405" y="26797"/>
                </a:lnTo>
                <a:lnTo>
                  <a:pt x="237950" y="24544"/>
                </a:lnTo>
                <a:lnTo>
                  <a:pt x="229338" y="11771"/>
                </a:lnTo>
                <a:lnTo>
                  <a:pt x="216565" y="3158"/>
                </a:lnTo>
                <a:lnTo>
                  <a:pt x="200926" y="0"/>
                </a:lnTo>
                <a:close/>
              </a:path>
              <a:path w="375285" h="375285">
                <a:moveTo>
                  <a:pt x="238405" y="26797"/>
                </a:moveTo>
                <a:lnTo>
                  <a:pt x="208292" y="26797"/>
                </a:lnTo>
                <a:lnTo>
                  <a:pt x="214312" y="32816"/>
                </a:lnTo>
                <a:lnTo>
                  <a:pt x="214312" y="342226"/>
                </a:lnTo>
                <a:lnTo>
                  <a:pt x="208292" y="348259"/>
                </a:lnTo>
                <a:lnTo>
                  <a:pt x="238403" y="348259"/>
                </a:lnTo>
                <a:lnTo>
                  <a:pt x="241109" y="334860"/>
                </a:lnTo>
                <a:lnTo>
                  <a:pt x="241109" y="40182"/>
                </a:lnTo>
                <a:lnTo>
                  <a:pt x="238405" y="26797"/>
                </a:lnTo>
                <a:close/>
              </a:path>
              <a:path w="375285" h="375285">
                <a:moveTo>
                  <a:pt x="66979" y="160731"/>
                </a:moveTo>
                <a:lnTo>
                  <a:pt x="40182" y="160731"/>
                </a:lnTo>
                <a:lnTo>
                  <a:pt x="24549" y="163891"/>
                </a:lnTo>
                <a:lnTo>
                  <a:pt x="11776" y="172508"/>
                </a:lnTo>
                <a:lnTo>
                  <a:pt x="3160" y="185286"/>
                </a:lnTo>
                <a:lnTo>
                  <a:pt x="0" y="200926"/>
                </a:lnTo>
                <a:lnTo>
                  <a:pt x="0" y="334860"/>
                </a:lnTo>
                <a:lnTo>
                  <a:pt x="3160" y="350499"/>
                </a:lnTo>
                <a:lnTo>
                  <a:pt x="11776" y="363272"/>
                </a:lnTo>
                <a:lnTo>
                  <a:pt x="24549" y="371885"/>
                </a:lnTo>
                <a:lnTo>
                  <a:pt x="40182" y="375043"/>
                </a:lnTo>
                <a:lnTo>
                  <a:pt x="66979" y="375043"/>
                </a:lnTo>
                <a:lnTo>
                  <a:pt x="82618" y="371885"/>
                </a:lnTo>
                <a:lnTo>
                  <a:pt x="95391" y="363272"/>
                </a:lnTo>
                <a:lnTo>
                  <a:pt x="104004" y="350499"/>
                </a:lnTo>
                <a:lnTo>
                  <a:pt x="104456" y="348259"/>
                </a:lnTo>
                <a:lnTo>
                  <a:pt x="32816" y="348259"/>
                </a:lnTo>
                <a:lnTo>
                  <a:pt x="26797" y="342226"/>
                </a:lnTo>
                <a:lnTo>
                  <a:pt x="26797" y="193548"/>
                </a:lnTo>
                <a:lnTo>
                  <a:pt x="32816" y="187528"/>
                </a:lnTo>
                <a:lnTo>
                  <a:pt x="104456" y="187528"/>
                </a:lnTo>
                <a:lnTo>
                  <a:pt x="104004" y="185286"/>
                </a:lnTo>
                <a:lnTo>
                  <a:pt x="95391" y="172508"/>
                </a:lnTo>
                <a:lnTo>
                  <a:pt x="82618" y="163891"/>
                </a:lnTo>
                <a:lnTo>
                  <a:pt x="66979" y="160731"/>
                </a:lnTo>
                <a:close/>
              </a:path>
              <a:path w="375285" h="375285">
                <a:moveTo>
                  <a:pt x="104456" y="187528"/>
                </a:moveTo>
                <a:lnTo>
                  <a:pt x="74345" y="187528"/>
                </a:lnTo>
                <a:lnTo>
                  <a:pt x="80378" y="193548"/>
                </a:lnTo>
                <a:lnTo>
                  <a:pt x="80378" y="342226"/>
                </a:lnTo>
                <a:lnTo>
                  <a:pt x="74345" y="348259"/>
                </a:lnTo>
                <a:lnTo>
                  <a:pt x="104456" y="348259"/>
                </a:lnTo>
                <a:lnTo>
                  <a:pt x="107162" y="334860"/>
                </a:lnTo>
                <a:lnTo>
                  <a:pt x="107162" y="200926"/>
                </a:lnTo>
                <a:lnTo>
                  <a:pt x="104456" y="187528"/>
                </a:lnTo>
                <a:close/>
              </a:path>
              <a:path w="375285" h="375285">
                <a:moveTo>
                  <a:pt x="334873" y="53581"/>
                </a:moveTo>
                <a:lnTo>
                  <a:pt x="308076" y="53581"/>
                </a:lnTo>
                <a:lnTo>
                  <a:pt x="292437" y="56739"/>
                </a:lnTo>
                <a:lnTo>
                  <a:pt x="279665" y="65352"/>
                </a:lnTo>
                <a:lnTo>
                  <a:pt x="271052" y="78125"/>
                </a:lnTo>
                <a:lnTo>
                  <a:pt x="267893" y="93764"/>
                </a:lnTo>
                <a:lnTo>
                  <a:pt x="267893" y="334860"/>
                </a:lnTo>
                <a:lnTo>
                  <a:pt x="271052" y="350499"/>
                </a:lnTo>
                <a:lnTo>
                  <a:pt x="279665" y="363272"/>
                </a:lnTo>
                <a:lnTo>
                  <a:pt x="292437" y="371885"/>
                </a:lnTo>
                <a:lnTo>
                  <a:pt x="308076" y="375043"/>
                </a:lnTo>
                <a:lnTo>
                  <a:pt x="334873" y="375043"/>
                </a:lnTo>
                <a:lnTo>
                  <a:pt x="350506" y="371885"/>
                </a:lnTo>
                <a:lnTo>
                  <a:pt x="363280" y="363272"/>
                </a:lnTo>
                <a:lnTo>
                  <a:pt x="371896" y="350499"/>
                </a:lnTo>
                <a:lnTo>
                  <a:pt x="372348" y="348259"/>
                </a:lnTo>
                <a:lnTo>
                  <a:pt x="300710" y="348259"/>
                </a:lnTo>
                <a:lnTo>
                  <a:pt x="294690" y="342226"/>
                </a:lnTo>
                <a:lnTo>
                  <a:pt x="294690" y="86398"/>
                </a:lnTo>
                <a:lnTo>
                  <a:pt x="300710" y="80365"/>
                </a:lnTo>
                <a:lnTo>
                  <a:pt x="372348" y="80365"/>
                </a:lnTo>
                <a:lnTo>
                  <a:pt x="371896" y="78125"/>
                </a:lnTo>
                <a:lnTo>
                  <a:pt x="363280" y="65352"/>
                </a:lnTo>
                <a:lnTo>
                  <a:pt x="350506" y="56739"/>
                </a:lnTo>
                <a:lnTo>
                  <a:pt x="334873" y="53581"/>
                </a:lnTo>
                <a:close/>
              </a:path>
              <a:path w="375285" h="375285">
                <a:moveTo>
                  <a:pt x="372348" y="80365"/>
                </a:moveTo>
                <a:lnTo>
                  <a:pt x="342239" y="80365"/>
                </a:lnTo>
                <a:lnTo>
                  <a:pt x="348259" y="86398"/>
                </a:lnTo>
                <a:lnTo>
                  <a:pt x="348259" y="342226"/>
                </a:lnTo>
                <a:lnTo>
                  <a:pt x="342239" y="348259"/>
                </a:lnTo>
                <a:lnTo>
                  <a:pt x="372348" y="348259"/>
                </a:lnTo>
                <a:lnTo>
                  <a:pt x="375056" y="334860"/>
                </a:lnTo>
                <a:lnTo>
                  <a:pt x="375056" y="93764"/>
                </a:lnTo>
                <a:lnTo>
                  <a:pt x="372348" y="80365"/>
                </a:lnTo>
                <a:close/>
              </a:path>
            </a:pathLst>
          </a:custGeom>
          <a:solidFill>
            <a:srgbClr val="494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30870" y="3982325"/>
            <a:ext cx="2348865" cy="172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92430">
              <a:lnSpc>
                <a:spcPct val="106100"/>
              </a:lnSpc>
              <a:spcBef>
                <a:spcPts val="95"/>
              </a:spcBef>
            </a:pPr>
            <a:r>
              <a:rPr sz="1650" spc="-110" dirty="0">
                <a:solidFill>
                  <a:srgbClr val="262424"/>
                </a:solidFill>
                <a:latin typeface="Times New Roman"/>
                <a:cs typeface="Times New Roman"/>
              </a:rPr>
              <a:t>L</a:t>
            </a:r>
            <a:r>
              <a:rPr sz="1650" spc="235" dirty="0">
                <a:solidFill>
                  <a:srgbClr val="262424"/>
                </a:solidFill>
                <a:latin typeface="Times New Roman"/>
                <a:cs typeface="Times New Roman"/>
              </a:rPr>
              <a:t>e</a:t>
            </a:r>
            <a:r>
              <a:rPr sz="1650" spc="190" dirty="0">
                <a:solidFill>
                  <a:srgbClr val="262424"/>
                </a:solidFill>
                <a:latin typeface="Times New Roman"/>
                <a:cs typeface="Times New Roman"/>
              </a:rPr>
              <a:t>a</a:t>
            </a:r>
            <a:r>
              <a:rPr sz="1650" spc="245" dirty="0">
                <a:solidFill>
                  <a:srgbClr val="262424"/>
                </a:solidFill>
                <a:latin typeface="Times New Roman"/>
                <a:cs typeface="Times New Roman"/>
              </a:rPr>
              <a:t>s</a:t>
            </a:r>
            <a:r>
              <a:rPr sz="1650" spc="270" dirty="0">
                <a:solidFill>
                  <a:srgbClr val="262424"/>
                </a:solidFill>
                <a:latin typeface="Times New Roman"/>
                <a:cs typeface="Times New Roman"/>
              </a:rPr>
              <a:t>e</a:t>
            </a:r>
            <a:r>
              <a:rPr sz="1650" spc="-114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650" spc="105" dirty="0">
                <a:solidFill>
                  <a:srgbClr val="262424"/>
                </a:solidFill>
                <a:latin typeface="Times New Roman"/>
                <a:cs typeface="Times New Roman"/>
              </a:rPr>
              <a:t>P</a:t>
            </a:r>
            <a:r>
              <a:rPr sz="1650" spc="215" dirty="0">
                <a:solidFill>
                  <a:srgbClr val="262424"/>
                </a:solidFill>
                <a:latin typeface="Times New Roman"/>
                <a:cs typeface="Times New Roman"/>
              </a:rPr>
              <a:t>e</a:t>
            </a:r>
            <a:r>
              <a:rPr sz="1650" spc="114" dirty="0">
                <a:solidFill>
                  <a:srgbClr val="262424"/>
                </a:solidFill>
                <a:latin typeface="Times New Roman"/>
                <a:cs typeface="Times New Roman"/>
              </a:rPr>
              <a:t>r</a:t>
            </a:r>
            <a:r>
              <a:rPr sz="1650" spc="30" dirty="0">
                <a:solidFill>
                  <a:srgbClr val="262424"/>
                </a:solidFill>
                <a:latin typeface="Times New Roman"/>
                <a:cs typeface="Times New Roman"/>
              </a:rPr>
              <a:t>f</a:t>
            </a:r>
            <a:r>
              <a:rPr sz="1650" spc="150" dirty="0">
                <a:solidFill>
                  <a:srgbClr val="262424"/>
                </a:solidFill>
                <a:latin typeface="Times New Roman"/>
                <a:cs typeface="Times New Roman"/>
              </a:rPr>
              <a:t>o</a:t>
            </a:r>
            <a:r>
              <a:rPr sz="1650" spc="95" dirty="0">
                <a:solidFill>
                  <a:srgbClr val="262424"/>
                </a:solidFill>
                <a:latin typeface="Times New Roman"/>
                <a:cs typeface="Times New Roman"/>
              </a:rPr>
              <a:t>r</a:t>
            </a:r>
            <a:r>
              <a:rPr sz="1650" spc="200" dirty="0">
                <a:solidFill>
                  <a:srgbClr val="262424"/>
                </a:solidFill>
                <a:latin typeface="Times New Roman"/>
                <a:cs typeface="Times New Roman"/>
              </a:rPr>
              <a:t>m</a:t>
            </a:r>
            <a:r>
              <a:rPr sz="1650" spc="190" dirty="0">
                <a:solidFill>
                  <a:srgbClr val="262424"/>
                </a:solidFill>
                <a:latin typeface="Times New Roman"/>
                <a:cs typeface="Times New Roman"/>
              </a:rPr>
              <a:t>a</a:t>
            </a:r>
            <a:r>
              <a:rPr sz="1650" spc="170" dirty="0">
                <a:solidFill>
                  <a:srgbClr val="262424"/>
                </a:solidFill>
                <a:latin typeface="Times New Roman"/>
                <a:cs typeface="Times New Roman"/>
              </a:rPr>
              <a:t>n</a:t>
            </a:r>
            <a:r>
              <a:rPr sz="1650" spc="204" dirty="0">
                <a:solidFill>
                  <a:srgbClr val="262424"/>
                </a:solidFill>
                <a:latin typeface="Times New Roman"/>
                <a:cs typeface="Times New Roman"/>
              </a:rPr>
              <a:t>c</a:t>
            </a:r>
            <a:r>
              <a:rPr sz="1650" spc="190" dirty="0">
                <a:solidFill>
                  <a:srgbClr val="262424"/>
                </a:solidFill>
                <a:latin typeface="Times New Roman"/>
                <a:cs typeface="Times New Roman"/>
              </a:rPr>
              <a:t>e  </a:t>
            </a:r>
            <a:r>
              <a:rPr sz="1650" spc="114" dirty="0">
                <a:solidFill>
                  <a:srgbClr val="262424"/>
                </a:solidFill>
                <a:latin typeface="Times New Roman"/>
                <a:cs typeface="Times New Roman"/>
              </a:rPr>
              <a:t>Reporting</a:t>
            </a: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37800"/>
              </a:lnSpc>
              <a:spcBef>
                <a:spcPts val="555"/>
              </a:spcBef>
            </a:pPr>
            <a:r>
              <a:rPr sz="1300" spc="114" dirty="0">
                <a:solidFill>
                  <a:srgbClr val="262424"/>
                </a:solidFill>
                <a:latin typeface="Times New Roman"/>
                <a:cs typeface="Times New Roman"/>
              </a:rPr>
              <a:t>Comprehensive</a:t>
            </a:r>
            <a:r>
              <a:rPr sz="1300" spc="-3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90" dirty="0">
                <a:solidFill>
                  <a:srgbClr val="262424"/>
                </a:solidFill>
                <a:latin typeface="Times New Roman"/>
                <a:cs typeface="Times New Roman"/>
              </a:rPr>
              <a:t>reporting</a:t>
            </a:r>
            <a:r>
              <a:rPr sz="1300" spc="-3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45" dirty="0">
                <a:solidFill>
                  <a:srgbClr val="262424"/>
                </a:solidFill>
                <a:latin typeface="Times New Roman"/>
                <a:cs typeface="Times New Roman"/>
              </a:rPr>
              <a:t>and </a:t>
            </a:r>
            <a:r>
              <a:rPr sz="1300" spc="-3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90" dirty="0">
                <a:solidFill>
                  <a:srgbClr val="262424"/>
                </a:solidFill>
                <a:latin typeface="Times New Roman"/>
                <a:cs typeface="Times New Roman"/>
              </a:rPr>
              <a:t>analytics</a:t>
            </a:r>
            <a:r>
              <a:rPr sz="1300" spc="-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95" dirty="0">
                <a:solidFill>
                  <a:srgbClr val="262424"/>
                </a:solidFill>
                <a:latin typeface="Times New Roman"/>
                <a:cs typeface="Times New Roman"/>
              </a:rPr>
              <a:t>to</a:t>
            </a:r>
            <a:r>
              <a:rPr sz="1300" spc="-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80" dirty="0">
                <a:solidFill>
                  <a:srgbClr val="262424"/>
                </a:solidFill>
                <a:latin typeface="Times New Roman"/>
                <a:cs typeface="Times New Roman"/>
              </a:rPr>
              <a:t>monitor</a:t>
            </a:r>
            <a:r>
              <a:rPr sz="1300" spc="-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95" dirty="0">
                <a:solidFill>
                  <a:srgbClr val="262424"/>
                </a:solidFill>
                <a:latin typeface="Times New Roman"/>
                <a:cs typeface="Times New Roman"/>
              </a:rPr>
              <a:t>key</a:t>
            </a:r>
            <a:r>
              <a:rPr sz="1300" spc="-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30" dirty="0">
                <a:solidFill>
                  <a:srgbClr val="262424"/>
                </a:solidFill>
                <a:latin typeface="Times New Roman"/>
                <a:cs typeface="Times New Roman"/>
              </a:rPr>
              <a:t>lease </a:t>
            </a:r>
            <a:r>
              <a:rPr sz="1300" spc="-3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14" dirty="0">
                <a:solidFill>
                  <a:srgbClr val="262424"/>
                </a:solidFill>
                <a:latin typeface="Times New Roman"/>
                <a:cs typeface="Times New Roman"/>
              </a:rPr>
              <a:t>metrics</a:t>
            </a:r>
            <a:r>
              <a:rPr sz="700" spc="114" dirty="0">
                <a:solidFill>
                  <a:srgbClr val="262424"/>
                </a:solidFill>
                <a:latin typeface="Times New Roman"/>
                <a:cs typeface="Times New Roman"/>
              </a:rPr>
              <a:t>, </a:t>
            </a:r>
            <a:r>
              <a:rPr sz="1300" spc="120" dirty="0">
                <a:solidFill>
                  <a:srgbClr val="262424"/>
                </a:solidFill>
                <a:latin typeface="Times New Roman"/>
                <a:cs typeface="Times New Roman"/>
              </a:rPr>
              <a:t>support </a:t>
            </a:r>
            <a:r>
              <a:rPr sz="1300" spc="100" dirty="0">
                <a:solidFill>
                  <a:srgbClr val="262424"/>
                </a:solidFill>
                <a:latin typeface="Times New Roman"/>
                <a:cs typeface="Times New Roman"/>
              </a:rPr>
              <a:t>strategic </a:t>
            </a:r>
            <a:r>
              <a:rPr sz="1300" spc="10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14" dirty="0">
                <a:solidFill>
                  <a:srgbClr val="262424"/>
                </a:solidFill>
                <a:latin typeface="Times New Roman"/>
                <a:cs typeface="Times New Roman"/>
              </a:rPr>
              <a:t>decision</a:t>
            </a:r>
            <a:r>
              <a:rPr sz="700" spc="114" dirty="0">
                <a:solidFill>
                  <a:srgbClr val="262424"/>
                </a:solidFill>
                <a:latin typeface="Times New Roman"/>
                <a:cs typeface="Times New Roman"/>
              </a:rPr>
              <a:t>-</a:t>
            </a:r>
            <a:r>
              <a:rPr sz="1300" spc="114" dirty="0">
                <a:solidFill>
                  <a:srgbClr val="262424"/>
                </a:solidFill>
                <a:latin typeface="Times New Roman"/>
                <a:cs typeface="Times New Roman"/>
              </a:rPr>
              <a:t>making</a:t>
            </a:r>
            <a:r>
              <a:rPr sz="700" spc="114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9813" y="3409950"/>
            <a:ext cx="243204" cy="428625"/>
          </a:xfrm>
          <a:custGeom>
            <a:avLst/>
            <a:gdLst/>
            <a:ahLst/>
            <a:cxnLst/>
            <a:rect l="l" t="t" r="r" b="b"/>
            <a:pathLst>
              <a:path w="243204" h="428625">
                <a:moveTo>
                  <a:pt x="129590" y="0"/>
                </a:moveTo>
                <a:lnTo>
                  <a:pt x="114858" y="0"/>
                </a:lnTo>
                <a:lnTo>
                  <a:pt x="108826" y="6019"/>
                </a:lnTo>
                <a:lnTo>
                  <a:pt x="108826" y="53162"/>
                </a:lnTo>
                <a:lnTo>
                  <a:pt x="103555" y="53238"/>
                </a:lnTo>
                <a:lnTo>
                  <a:pt x="63463" y="59143"/>
                </a:lnTo>
                <a:lnTo>
                  <a:pt x="24970" y="80469"/>
                </a:lnTo>
                <a:lnTo>
                  <a:pt x="3263" y="122224"/>
                </a:lnTo>
                <a:lnTo>
                  <a:pt x="1770" y="134593"/>
                </a:lnTo>
                <a:lnTo>
                  <a:pt x="2070" y="146208"/>
                </a:lnTo>
                <a:lnTo>
                  <a:pt x="19983" y="184129"/>
                </a:lnTo>
                <a:lnTo>
                  <a:pt x="54268" y="206679"/>
                </a:lnTo>
                <a:lnTo>
                  <a:pt x="96011" y="221034"/>
                </a:lnTo>
                <a:lnTo>
                  <a:pt x="118872" y="227114"/>
                </a:lnTo>
                <a:lnTo>
                  <a:pt x="140635" y="232962"/>
                </a:lnTo>
                <a:lnTo>
                  <a:pt x="178736" y="245816"/>
                </a:lnTo>
                <a:lnTo>
                  <a:pt x="212382" y="272745"/>
                </a:lnTo>
                <a:lnTo>
                  <a:pt x="215966" y="292367"/>
                </a:lnTo>
                <a:lnTo>
                  <a:pt x="214896" y="301040"/>
                </a:lnTo>
                <a:lnTo>
                  <a:pt x="192786" y="332576"/>
                </a:lnTo>
                <a:lnTo>
                  <a:pt x="142355" y="347314"/>
                </a:lnTo>
                <a:lnTo>
                  <a:pt x="120564" y="347628"/>
                </a:lnTo>
                <a:lnTo>
                  <a:pt x="96939" y="345414"/>
                </a:lnTo>
                <a:lnTo>
                  <a:pt x="40280" y="331814"/>
                </a:lnTo>
                <a:lnTo>
                  <a:pt x="13728" y="321386"/>
                </a:lnTo>
                <a:lnTo>
                  <a:pt x="5867" y="324485"/>
                </a:lnTo>
                <a:lnTo>
                  <a:pt x="0" y="338213"/>
                </a:lnTo>
                <a:lnTo>
                  <a:pt x="3098" y="345998"/>
                </a:lnTo>
                <a:lnTo>
                  <a:pt x="9969" y="348919"/>
                </a:lnTo>
                <a:lnTo>
                  <a:pt x="53849" y="363723"/>
                </a:lnTo>
                <a:lnTo>
                  <a:pt x="93091" y="371868"/>
                </a:lnTo>
                <a:lnTo>
                  <a:pt x="109004" y="373621"/>
                </a:lnTo>
                <a:lnTo>
                  <a:pt x="109004" y="422592"/>
                </a:lnTo>
                <a:lnTo>
                  <a:pt x="115023" y="428625"/>
                </a:lnTo>
                <a:lnTo>
                  <a:pt x="129755" y="428625"/>
                </a:lnTo>
                <a:lnTo>
                  <a:pt x="135788" y="422592"/>
                </a:lnTo>
                <a:lnTo>
                  <a:pt x="135788" y="374548"/>
                </a:lnTo>
                <a:lnTo>
                  <a:pt x="150083" y="373592"/>
                </a:lnTo>
                <a:lnTo>
                  <a:pt x="188861" y="364578"/>
                </a:lnTo>
                <a:lnTo>
                  <a:pt x="223112" y="342133"/>
                </a:lnTo>
                <a:lnTo>
                  <a:pt x="241350" y="306057"/>
                </a:lnTo>
                <a:lnTo>
                  <a:pt x="242838" y="293694"/>
                </a:lnTo>
                <a:lnTo>
                  <a:pt x="242539" y="282079"/>
                </a:lnTo>
                <a:lnTo>
                  <a:pt x="224597" y="244165"/>
                </a:lnTo>
                <a:lnTo>
                  <a:pt x="190346" y="221691"/>
                </a:lnTo>
                <a:lnTo>
                  <a:pt x="148603" y="207336"/>
                </a:lnTo>
                <a:lnTo>
                  <a:pt x="125742" y="201256"/>
                </a:lnTo>
                <a:lnTo>
                  <a:pt x="103972" y="195410"/>
                </a:lnTo>
                <a:lnTo>
                  <a:pt x="65870" y="182559"/>
                </a:lnTo>
                <a:lnTo>
                  <a:pt x="32232" y="155625"/>
                </a:lnTo>
                <a:lnTo>
                  <a:pt x="28653" y="136003"/>
                </a:lnTo>
                <a:lnTo>
                  <a:pt x="29718" y="127330"/>
                </a:lnTo>
                <a:lnTo>
                  <a:pt x="51485" y="93675"/>
                </a:lnTo>
                <a:lnTo>
                  <a:pt x="95516" y="80708"/>
                </a:lnTo>
                <a:lnTo>
                  <a:pt x="122835" y="80359"/>
                </a:lnTo>
                <a:lnTo>
                  <a:pt x="150472" y="82953"/>
                </a:lnTo>
                <a:lnTo>
                  <a:pt x="176648" y="87352"/>
                </a:lnTo>
                <a:lnTo>
                  <a:pt x="199580" y="92417"/>
                </a:lnTo>
                <a:lnTo>
                  <a:pt x="206781" y="94183"/>
                </a:lnTo>
                <a:lnTo>
                  <a:pt x="213982" y="89738"/>
                </a:lnTo>
                <a:lnTo>
                  <a:pt x="173853" y="59542"/>
                </a:lnTo>
                <a:lnTo>
                  <a:pt x="135699" y="54330"/>
                </a:lnTo>
                <a:lnTo>
                  <a:pt x="135699" y="13398"/>
                </a:lnTo>
                <a:lnTo>
                  <a:pt x="135623" y="6019"/>
                </a:lnTo>
                <a:lnTo>
                  <a:pt x="129590" y="0"/>
                </a:lnTo>
                <a:close/>
              </a:path>
            </a:pathLst>
          </a:custGeom>
          <a:solidFill>
            <a:srgbClr val="494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452641" y="3982325"/>
            <a:ext cx="2319655" cy="172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81050">
              <a:lnSpc>
                <a:spcPct val="106100"/>
              </a:lnSpc>
              <a:spcBef>
                <a:spcPts val="95"/>
              </a:spcBef>
            </a:pPr>
            <a:r>
              <a:rPr sz="1650" spc="-110" dirty="0">
                <a:solidFill>
                  <a:srgbClr val="262424"/>
                </a:solidFill>
                <a:latin typeface="Times New Roman"/>
                <a:cs typeface="Times New Roman"/>
              </a:rPr>
              <a:t>L</a:t>
            </a:r>
            <a:r>
              <a:rPr sz="1650" spc="235" dirty="0">
                <a:solidFill>
                  <a:srgbClr val="262424"/>
                </a:solidFill>
                <a:latin typeface="Times New Roman"/>
                <a:cs typeface="Times New Roman"/>
              </a:rPr>
              <a:t>e</a:t>
            </a:r>
            <a:r>
              <a:rPr sz="1650" spc="190" dirty="0">
                <a:solidFill>
                  <a:srgbClr val="262424"/>
                </a:solidFill>
                <a:latin typeface="Times New Roman"/>
                <a:cs typeface="Times New Roman"/>
              </a:rPr>
              <a:t>a</a:t>
            </a:r>
            <a:r>
              <a:rPr sz="1650" spc="245" dirty="0">
                <a:solidFill>
                  <a:srgbClr val="262424"/>
                </a:solidFill>
                <a:latin typeface="Times New Roman"/>
                <a:cs typeface="Times New Roman"/>
              </a:rPr>
              <a:t>s</a:t>
            </a:r>
            <a:r>
              <a:rPr sz="1650" spc="270" dirty="0">
                <a:solidFill>
                  <a:srgbClr val="262424"/>
                </a:solidFill>
                <a:latin typeface="Times New Roman"/>
                <a:cs typeface="Times New Roman"/>
              </a:rPr>
              <a:t>e</a:t>
            </a:r>
            <a:r>
              <a:rPr sz="1650" spc="-114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650" spc="100" dirty="0">
                <a:solidFill>
                  <a:srgbClr val="262424"/>
                </a:solidFill>
                <a:latin typeface="Times New Roman"/>
                <a:cs typeface="Times New Roman"/>
              </a:rPr>
              <a:t>P</a:t>
            </a:r>
            <a:r>
              <a:rPr sz="1650" spc="165" dirty="0">
                <a:solidFill>
                  <a:srgbClr val="262424"/>
                </a:solidFill>
                <a:latin typeface="Times New Roman"/>
                <a:cs typeface="Times New Roman"/>
              </a:rPr>
              <a:t>a</a:t>
            </a:r>
            <a:r>
              <a:rPr sz="1650" spc="135" dirty="0">
                <a:solidFill>
                  <a:srgbClr val="262424"/>
                </a:solidFill>
                <a:latin typeface="Times New Roman"/>
                <a:cs typeface="Times New Roman"/>
              </a:rPr>
              <a:t>y</a:t>
            </a:r>
            <a:r>
              <a:rPr sz="1650" spc="200" dirty="0">
                <a:solidFill>
                  <a:srgbClr val="262424"/>
                </a:solidFill>
                <a:latin typeface="Times New Roman"/>
                <a:cs typeface="Times New Roman"/>
              </a:rPr>
              <a:t>m</a:t>
            </a:r>
            <a:r>
              <a:rPr sz="1650" spc="215" dirty="0">
                <a:solidFill>
                  <a:srgbClr val="262424"/>
                </a:solidFill>
                <a:latin typeface="Times New Roman"/>
                <a:cs typeface="Times New Roman"/>
              </a:rPr>
              <a:t>e</a:t>
            </a:r>
            <a:r>
              <a:rPr sz="1650" spc="170" dirty="0">
                <a:solidFill>
                  <a:srgbClr val="262424"/>
                </a:solidFill>
                <a:latin typeface="Times New Roman"/>
                <a:cs typeface="Times New Roman"/>
              </a:rPr>
              <a:t>n</a:t>
            </a:r>
            <a:r>
              <a:rPr sz="1650" spc="145" dirty="0">
                <a:solidFill>
                  <a:srgbClr val="262424"/>
                </a:solidFill>
                <a:latin typeface="Times New Roman"/>
                <a:cs typeface="Times New Roman"/>
              </a:rPr>
              <a:t>t  </a:t>
            </a:r>
            <a:r>
              <a:rPr sz="1650" spc="175" dirty="0">
                <a:solidFill>
                  <a:srgbClr val="262424"/>
                </a:solidFill>
                <a:latin typeface="Times New Roman"/>
                <a:cs typeface="Times New Roman"/>
              </a:rPr>
              <a:t>Management</a:t>
            </a: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37800"/>
              </a:lnSpc>
              <a:spcBef>
                <a:spcPts val="555"/>
              </a:spcBef>
            </a:pPr>
            <a:r>
              <a:rPr sz="1300" spc="100" dirty="0">
                <a:solidFill>
                  <a:srgbClr val="262424"/>
                </a:solidFill>
                <a:latin typeface="Times New Roman"/>
                <a:cs typeface="Times New Roman"/>
              </a:rPr>
              <a:t>Automated </a:t>
            </a:r>
            <a:r>
              <a:rPr sz="1300" spc="85" dirty="0">
                <a:solidFill>
                  <a:srgbClr val="262424"/>
                </a:solidFill>
                <a:latin typeface="Times New Roman"/>
                <a:cs typeface="Times New Roman"/>
              </a:rPr>
              <a:t>tracking </a:t>
            </a:r>
            <a:r>
              <a:rPr sz="1300" spc="145" dirty="0">
                <a:solidFill>
                  <a:srgbClr val="262424"/>
                </a:solidFill>
                <a:latin typeface="Times New Roman"/>
                <a:cs typeface="Times New Roman"/>
              </a:rPr>
              <a:t>and </a:t>
            </a:r>
            <a:r>
              <a:rPr sz="1300" spc="15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70" dirty="0">
                <a:solidFill>
                  <a:srgbClr val="262424"/>
                </a:solidFill>
                <a:latin typeface="Times New Roman"/>
                <a:cs typeface="Times New Roman"/>
              </a:rPr>
              <a:t>reconciliation </a:t>
            </a:r>
            <a:r>
              <a:rPr sz="1300" spc="95" dirty="0">
                <a:solidFill>
                  <a:srgbClr val="262424"/>
                </a:solidFill>
                <a:latin typeface="Times New Roman"/>
                <a:cs typeface="Times New Roman"/>
              </a:rPr>
              <a:t>of </a:t>
            </a:r>
            <a:r>
              <a:rPr sz="1300" spc="130" dirty="0">
                <a:solidFill>
                  <a:srgbClr val="262424"/>
                </a:solidFill>
                <a:latin typeface="Times New Roman"/>
                <a:cs typeface="Times New Roman"/>
              </a:rPr>
              <a:t>lease </a:t>
            </a:r>
            <a:r>
              <a:rPr sz="1300" spc="135" dirty="0">
                <a:solidFill>
                  <a:srgbClr val="262424"/>
                </a:solidFill>
                <a:latin typeface="Times New Roman"/>
                <a:cs typeface="Times New Roman"/>
              </a:rPr>
              <a:t> payments</a:t>
            </a:r>
            <a:r>
              <a:rPr sz="700" spc="135" dirty="0">
                <a:solidFill>
                  <a:srgbClr val="262424"/>
                </a:solidFill>
                <a:latin typeface="Times New Roman"/>
                <a:cs typeface="Times New Roman"/>
              </a:rPr>
              <a:t>, </a:t>
            </a:r>
            <a:r>
              <a:rPr sz="1300" spc="110" dirty="0">
                <a:solidFill>
                  <a:srgbClr val="262424"/>
                </a:solidFill>
                <a:latin typeface="Times New Roman"/>
                <a:cs typeface="Times New Roman"/>
              </a:rPr>
              <a:t>ensuring </a:t>
            </a:r>
            <a:r>
              <a:rPr sz="1300" spc="55" dirty="0">
                <a:solidFill>
                  <a:srgbClr val="262424"/>
                </a:solidFill>
                <a:latin typeface="Times New Roman"/>
                <a:cs typeface="Times New Roman"/>
              </a:rPr>
              <a:t>timely </a:t>
            </a:r>
            <a:r>
              <a:rPr sz="1300" spc="6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30" dirty="0">
                <a:solidFill>
                  <a:srgbClr val="262424"/>
                </a:solidFill>
                <a:latin typeface="Times New Roman"/>
                <a:cs typeface="Times New Roman"/>
              </a:rPr>
              <a:t>payments</a:t>
            </a:r>
            <a:r>
              <a:rPr sz="1300" spc="-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45" dirty="0">
                <a:solidFill>
                  <a:srgbClr val="262424"/>
                </a:solidFill>
                <a:latin typeface="Times New Roman"/>
                <a:cs typeface="Times New Roman"/>
              </a:rPr>
              <a:t>and</a:t>
            </a:r>
            <a:r>
              <a:rPr sz="1300" spc="-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05" dirty="0">
                <a:solidFill>
                  <a:srgbClr val="262424"/>
                </a:solidFill>
                <a:latin typeface="Times New Roman"/>
                <a:cs typeface="Times New Roman"/>
              </a:rPr>
              <a:t>reducing</a:t>
            </a:r>
            <a:r>
              <a:rPr sz="1300" spc="-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00" dirty="0">
                <a:solidFill>
                  <a:srgbClr val="262424"/>
                </a:solidFill>
                <a:latin typeface="Times New Roman"/>
                <a:cs typeface="Times New Roman"/>
              </a:rPr>
              <a:t>risks</a:t>
            </a:r>
            <a:r>
              <a:rPr sz="700" spc="100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11430000" cy="214287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87375" y="3064916"/>
            <a:ext cx="6565265" cy="516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254" dirty="0">
                <a:latin typeface="Times New Roman"/>
                <a:cs typeface="Times New Roman"/>
              </a:rPr>
              <a:t>C</a:t>
            </a:r>
            <a:r>
              <a:rPr sz="3200" spc="395" dirty="0">
                <a:latin typeface="Times New Roman"/>
                <a:cs typeface="Times New Roman"/>
              </a:rPr>
              <a:t>h</a:t>
            </a:r>
            <a:r>
              <a:rPr sz="3200" spc="430" dirty="0">
                <a:latin typeface="Times New Roman"/>
                <a:cs typeface="Times New Roman"/>
              </a:rPr>
              <a:t>a</a:t>
            </a:r>
            <a:r>
              <a:rPr sz="3200" spc="-80" dirty="0">
                <a:latin typeface="Times New Roman"/>
                <a:cs typeface="Times New Roman"/>
              </a:rPr>
              <a:t>ll</a:t>
            </a:r>
            <a:r>
              <a:rPr sz="3200" spc="484" dirty="0">
                <a:latin typeface="Times New Roman"/>
                <a:cs typeface="Times New Roman"/>
              </a:rPr>
              <a:t>e</a:t>
            </a:r>
            <a:r>
              <a:rPr sz="3200" spc="395" dirty="0">
                <a:latin typeface="Times New Roman"/>
                <a:cs typeface="Times New Roman"/>
              </a:rPr>
              <a:t>n</a:t>
            </a:r>
            <a:r>
              <a:rPr sz="3200" spc="425" dirty="0">
                <a:latin typeface="Times New Roman"/>
                <a:cs typeface="Times New Roman"/>
              </a:rPr>
              <a:t>g</a:t>
            </a:r>
            <a:r>
              <a:rPr sz="3200" spc="484" dirty="0">
                <a:latin typeface="Times New Roman"/>
                <a:cs typeface="Times New Roman"/>
              </a:rPr>
              <a:t>e</a:t>
            </a:r>
            <a:r>
              <a:rPr sz="3200" spc="640" dirty="0">
                <a:latin typeface="Times New Roman"/>
                <a:cs typeface="Times New Roman"/>
              </a:rPr>
              <a:t>s</a:t>
            </a:r>
            <a:r>
              <a:rPr sz="3200" spc="-204" dirty="0">
                <a:latin typeface="Times New Roman"/>
                <a:cs typeface="Times New Roman"/>
              </a:rPr>
              <a:t> </a:t>
            </a:r>
            <a:r>
              <a:rPr sz="3200" spc="430" dirty="0">
                <a:latin typeface="Times New Roman"/>
                <a:cs typeface="Times New Roman"/>
              </a:rPr>
              <a:t>a</a:t>
            </a:r>
            <a:r>
              <a:rPr sz="3200" spc="395" dirty="0">
                <a:latin typeface="Times New Roman"/>
                <a:cs typeface="Times New Roman"/>
              </a:rPr>
              <a:t>n</a:t>
            </a:r>
            <a:r>
              <a:rPr sz="3200" spc="525" dirty="0">
                <a:latin typeface="Times New Roman"/>
                <a:cs typeface="Times New Roman"/>
              </a:rPr>
              <a:t>d</a:t>
            </a:r>
            <a:r>
              <a:rPr sz="3200" spc="-204" dirty="0">
                <a:latin typeface="Times New Roman"/>
                <a:cs typeface="Times New Roman"/>
              </a:rPr>
              <a:t> </a:t>
            </a:r>
            <a:r>
              <a:rPr sz="3200" spc="-155" dirty="0">
                <a:latin typeface="Times New Roman"/>
                <a:cs typeface="Times New Roman"/>
              </a:rPr>
              <a:t>L</a:t>
            </a:r>
            <a:r>
              <a:rPr sz="3200" spc="484" dirty="0">
                <a:latin typeface="Times New Roman"/>
                <a:cs typeface="Times New Roman"/>
              </a:rPr>
              <a:t>e</a:t>
            </a:r>
            <a:r>
              <a:rPr sz="3200" spc="535" dirty="0">
                <a:latin typeface="Times New Roman"/>
                <a:cs typeface="Times New Roman"/>
              </a:rPr>
              <a:t>ss</a:t>
            </a:r>
            <a:r>
              <a:rPr sz="3200" spc="360" dirty="0">
                <a:latin typeface="Times New Roman"/>
                <a:cs typeface="Times New Roman"/>
              </a:rPr>
              <a:t>o</a:t>
            </a:r>
            <a:r>
              <a:rPr sz="3200" spc="395" dirty="0">
                <a:latin typeface="Times New Roman"/>
                <a:cs typeface="Times New Roman"/>
              </a:rPr>
              <a:t>n</a:t>
            </a:r>
            <a:r>
              <a:rPr sz="3200" spc="640" dirty="0">
                <a:latin typeface="Times New Roman"/>
                <a:cs typeface="Times New Roman"/>
              </a:rPr>
              <a:t>s</a:t>
            </a:r>
            <a:r>
              <a:rPr sz="3200" spc="-204" dirty="0">
                <a:latin typeface="Times New Roman"/>
                <a:cs typeface="Times New Roman"/>
              </a:rPr>
              <a:t> </a:t>
            </a:r>
            <a:r>
              <a:rPr sz="3200" spc="-155" dirty="0">
                <a:latin typeface="Times New Roman"/>
                <a:cs typeface="Times New Roman"/>
              </a:rPr>
              <a:t>L</a:t>
            </a:r>
            <a:r>
              <a:rPr sz="3200" spc="520" dirty="0">
                <a:latin typeface="Times New Roman"/>
                <a:cs typeface="Times New Roman"/>
              </a:rPr>
              <a:t>e</a:t>
            </a:r>
            <a:r>
              <a:rPr sz="3200" spc="430" dirty="0">
                <a:latin typeface="Times New Roman"/>
                <a:cs typeface="Times New Roman"/>
              </a:rPr>
              <a:t>a</a:t>
            </a:r>
            <a:r>
              <a:rPr sz="3200" spc="225" dirty="0">
                <a:latin typeface="Times New Roman"/>
                <a:cs typeface="Times New Roman"/>
              </a:rPr>
              <a:t>r</a:t>
            </a:r>
            <a:r>
              <a:rPr sz="3200" spc="395" dirty="0">
                <a:latin typeface="Times New Roman"/>
                <a:cs typeface="Times New Roman"/>
              </a:rPr>
              <a:t>n</a:t>
            </a:r>
            <a:r>
              <a:rPr sz="3200" spc="484" dirty="0">
                <a:latin typeface="Times New Roman"/>
                <a:cs typeface="Times New Roman"/>
              </a:rPr>
              <a:t>e</a:t>
            </a:r>
            <a:r>
              <a:rPr sz="3200" spc="525" dirty="0"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0075" y="4048125"/>
            <a:ext cx="390525" cy="390525"/>
            <a:chOff x="600075" y="4048125"/>
            <a:chExt cx="390525" cy="390525"/>
          </a:xfrm>
        </p:grpSpPr>
        <p:sp>
          <p:nvSpPr>
            <p:cNvPr id="5" name="object 5"/>
            <p:cNvSpPr/>
            <p:nvPr/>
          </p:nvSpPr>
          <p:spPr>
            <a:xfrm>
              <a:off x="604837" y="405288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29380" y="0"/>
                  </a:moveTo>
                  <a:lnTo>
                    <a:pt x="51619" y="0"/>
                  </a:lnTo>
                  <a:lnTo>
                    <a:pt x="48026" y="355"/>
                  </a:lnTo>
                  <a:lnTo>
                    <a:pt x="13618" y="18745"/>
                  </a:lnTo>
                  <a:lnTo>
                    <a:pt x="0" y="51612"/>
                  </a:lnTo>
                  <a:lnTo>
                    <a:pt x="0" y="325755"/>
                  </a:lnTo>
                  <a:lnTo>
                    <a:pt x="0" y="329387"/>
                  </a:lnTo>
                  <a:lnTo>
                    <a:pt x="18747" y="367385"/>
                  </a:lnTo>
                  <a:lnTo>
                    <a:pt x="51619" y="381000"/>
                  </a:lnTo>
                  <a:lnTo>
                    <a:pt x="329380" y="381000"/>
                  </a:lnTo>
                  <a:lnTo>
                    <a:pt x="367381" y="362254"/>
                  </a:lnTo>
                  <a:lnTo>
                    <a:pt x="381000" y="329387"/>
                  </a:lnTo>
                  <a:lnTo>
                    <a:pt x="381000" y="51612"/>
                  </a:lnTo>
                  <a:lnTo>
                    <a:pt x="362252" y="13614"/>
                  </a:lnTo>
                  <a:lnTo>
                    <a:pt x="332973" y="355"/>
                  </a:lnTo>
                  <a:lnTo>
                    <a:pt x="329380" y="0"/>
                  </a:lnTo>
                  <a:close/>
                </a:path>
              </a:pathLst>
            </a:custGeom>
            <a:solidFill>
              <a:srgbClr val="DAD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4837" y="405288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5755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1" y="48018"/>
                  </a:lnTo>
                  <a:lnTo>
                    <a:pt x="1061" y="44462"/>
                  </a:lnTo>
                  <a:lnTo>
                    <a:pt x="1771" y="40906"/>
                  </a:lnTo>
                  <a:lnTo>
                    <a:pt x="2818" y="37452"/>
                  </a:lnTo>
                  <a:lnTo>
                    <a:pt x="4207" y="34099"/>
                  </a:lnTo>
                  <a:lnTo>
                    <a:pt x="5590" y="30746"/>
                  </a:lnTo>
                  <a:lnTo>
                    <a:pt x="7292" y="27571"/>
                  </a:lnTo>
                  <a:lnTo>
                    <a:pt x="24551" y="9309"/>
                  </a:lnTo>
                  <a:lnTo>
                    <a:pt x="27567" y="7289"/>
                  </a:lnTo>
                  <a:lnTo>
                    <a:pt x="44465" y="1066"/>
                  </a:lnTo>
                  <a:lnTo>
                    <a:pt x="48026" y="355"/>
                  </a:lnTo>
                  <a:lnTo>
                    <a:pt x="51619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0" y="0"/>
                  </a:lnTo>
                  <a:lnTo>
                    <a:pt x="332973" y="355"/>
                  </a:lnTo>
                  <a:lnTo>
                    <a:pt x="336529" y="1066"/>
                  </a:lnTo>
                  <a:lnTo>
                    <a:pt x="340092" y="1765"/>
                  </a:lnTo>
                  <a:lnTo>
                    <a:pt x="356448" y="9309"/>
                  </a:lnTo>
                  <a:lnTo>
                    <a:pt x="359464" y="11328"/>
                  </a:lnTo>
                  <a:lnTo>
                    <a:pt x="379938" y="44462"/>
                  </a:lnTo>
                  <a:lnTo>
                    <a:pt x="380648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25755"/>
                  </a:lnTo>
                  <a:lnTo>
                    <a:pt x="381000" y="329387"/>
                  </a:lnTo>
                  <a:lnTo>
                    <a:pt x="380648" y="332968"/>
                  </a:lnTo>
                  <a:lnTo>
                    <a:pt x="371688" y="356438"/>
                  </a:lnTo>
                  <a:lnTo>
                    <a:pt x="369674" y="359460"/>
                  </a:lnTo>
                  <a:lnTo>
                    <a:pt x="336529" y="379933"/>
                  </a:lnTo>
                  <a:lnTo>
                    <a:pt x="332973" y="380644"/>
                  </a:lnTo>
                  <a:lnTo>
                    <a:pt x="329380" y="381000"/>
                  </a:lnTo>
                  <a:lnTo>
                    <a:pt x="325755" y="381000"/>
                  </a:lnTo>
                  <a:lnTo>
                    <a:pt x="55245" y="381000"/>
                  </a:lnTo>
                  <a:lnTo>
                    <a:pt x="51619" y="381000"/>
                  </a:lnTo>
                  <a:lnTo>
                    <a:pt x="48026" y="380644"/>
                  </a:lnTo>
                  <a:lnTo>
                    <a:pt x="44465" y="379933"/>
                  </a:lnTo>
                  <a:lnTo>
                    <a:pt x="40907" y="379234"/>
                  </a:lnTo>
                  <a:lnTo>
                    <a:pt x="9311" y="356438"/>
                  </a:lnTo>
                  <a:lnTo>
                    <a:pt x="7292" y="353428"/>
                  </a:lnTo>
                  <a:lnTo>
                    <a:pt x="5590" y="350253"/>
                  </a:lnTo>
                  <a:lnTo>
                    <a:pt x="4207" y="346900"/>
                  </a:lnTo>
                  <a:lnTo>
                    <a:pt x="2818" y="343547"/>
                  </a:lnTo>
                  <a:lnTo>
                    <a:pt x="1771" y="340093"/>
                  </a:lnTo>
                  <a:lnTo>
                    <a:pt x="1061" y="336537"/>
                  </a:lnTo>
                  <a:lnTo>
                    <a:pt x="351" y="332968"/>
                  </a:lnTo>
                  <a:lnTo>
                    <a:pt x="0" y="329387"/>
                  </a:lnTo>
                  <a:lnTo>
                    <a:pt x="0" y="325755"/>
                  </a:lnTo>
                  <a:close/>
                </a:path>
              </a:pathLst>
            </a:custGeom>
            <a:ln w="9525">
              <a:solidFill>
                <a:srgbClr val="BFC1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28612" y="4129047"/>
            <a:ext cx="136525" cy="2565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120" dirty="0">
                <a:solidFill>
                  <a:srgbClr val="262424"/>
                </a:solidFill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4587" y="4034220"/>
            <a:ext cx="1479550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-30" dirty="0">
                <a:solidFill>
                  <a:srgbClr val="262424"/>
                </a:solidFill>
                <a:latin typeface="Times New Roman"/>
                <a:cs typeface="Times New Roman"/>
              </a:rPr>
              <a:t>D</a:t>
            </a:r>
            <a:r>
              <a:rPr sz="1650" spc="190" dirty="0">
                <a:solidFill>
                  <a:srgbClr val="262424"/>
                </a:solidFill>
                <a:latin typeface="Times New Roman"/>
                <a:cs typeface="Times New Roman"/>
              </a:rPr>
              <a:t>a</a:t>
            </a:r>
            <a:r>
              <a:rPr sz="1650" spc="110" dirty="0">
                <a:solidFill>
                  <a:srgbClr val="262424"/>
                </a:solidFill>
                <a:latin typeface="Times New Roman"/>
                <a:cs typeface="Times New Roman"/>
              </a:rPr>
              <a:t>t</a:t>
            </a:r>
            <a:r>
              <a:rPr sz="1650" spc="245" dirty="0">
                <a:solidFill>
                  <a:srgbClr val="262424"/>
                </a:solidFill>
                <a:latin typeface="Times New Roman"/>
                <a:cs typeface="Times New Roman"/>
              </a:rPr>
              <a:t>a</a:t>
            </a:r>
            <a:r>
              <a:rPr sz="1650" spc="-114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650" spc="50" dirty="0">
                <a:solidFill>
                  <a:srgbClr val="262424"/>
                </a:solidFill>
                <a:latin typeface="Times New Roman"/>
                <a:cs typeface="Times New Roman"/>
              </a:rPr>
              <a:t>M</a:t>
            </a:r>
            <a:r>
              <a:rPr sz="1650" spc="-60" dirty="0">
                <a:solidFill>
                  <a:srgbClr val="262424"/>
                </a:solidFill>
                <a:latin typeface="Times New Roman"/>
                <a:cs typeface="Times New Roman"/>
              </a:rPr>
              <a:t>i</a:t>
            </a:r>
            <a:r>
              <a:rPr sz="1650" spc="185" dirty="0">
                <a:solidFill>
                  <a:srgbClr val="262424"/>
                </a:solidFill>
                <a:latin typeface="Times New Roman"/>
                <a:cs typeface="Times New Roman"/>
              </a:rPr>
              <a:t>g</a:t>
            </a:r>
            <a:r>
              <a:rPr sz="1650" spc="60" dirty="0">
                <a:solidFill>
                  <a:srgbClr val="262424"/>
                </a:solidFill>
                <a:latin typeface="Times New Roman"/>
                <a:cs typeface="Times New Roman"/>
              </a:rPr>
              <a:t>r</a:t>
            </a:r>
            <a:r>
              <a:rPr sz="1650" spc="190" dirty="0">
                <a:solidFill>
                  <a:srgbClr val="262424"/>
                </a:solidFill>
                <a:latin typeface="Times New Roman"/>
                <a:cs typeface="Times New Roman"/>
              </a:rPr>
              <a:t>a</a:t>
            </a:r>
            <a:r>
              <a:rPr sz="1650" spc="100" dirty="0">
                <a:solidFill>
                  <a:srgbClr val="262424"/>
                </a:solidFill>
                <a:latin typeface="Times New Roman"/>
                <a:cs typeface="Times New Roman"/>
              </a:rPr>
              <a:t>t</a:t>
            </a:r>
            <a:r>
              <a:rPr sz="1650" spc="-60" dirty="0">
                <a:solidFill>
                  <a:srgbClr val="262424"/>
                </a:solidFill>
                <a:latin typeface="Times New Roman"/>
                <a:cs typeface="Times New Roman"/>
              </a:rPr>
              <a:t>i</a:t>
            </a:r>
            <a:r>
              <a:rPr sz="1650" spc="150" dirty="0">
                <a:solidFill>
                  <a:srgbClr val="262424"/>
                </a:solidFill>
                <a:latin typeface="Times New Roman"/>
                <a:cs typeface="Times New Roman"/>
              </a:rPr>
              <a:t>o</a:t>
            </a:r>
            <a:r>
              <a:rPr sz="1650" spc="225" dirty="0">
                <a:solidFill>
                  <a:srgbClr val="262424"/>
                </a:solidFill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4579" y="4354695"/>
            <a:ext cx="2743835" cy="1130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9400"/>
              </a:lnSpc>
              <a:spcBef>
                <a:spcPts val="95"/>
              </a:spcBef>
            </a:pPr>
            <a:r>
              <a:rPr sz="1300" spc="80" dirty="0">
                <a:solidFill>
                  <a:srgbClr val="262424"/>
                </a:solidFill>
                <a:latin typeface="Times New Roman"/>
                <a:cs typeface="Times New Roman"/>
              </a:rPr>
              <a:t>Developing</a:t>
            </a:r>
            <a:r>
              <a:rPr sz="130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80" dirty="0">
                <a:solidFill>
                  <a:srgbClr val="262424"/>
                </a:solidFill>
                <a:latin typeface="Times New Roman"/>
                <a:cs typeface="Times New Roman"/>
              </a:rPr>
              <a:t>a</a:t>
            </a:r>
            <a:r>
              <a:rPr sz="130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10" dirty="0">
                <a:solidFill>
                  <a:srgbClr val="262424"/>
                </a:solidFill>
                <a:latin typeface="Times New Roman"/>
                <a:cs typeface="Times New Roman"/>
              </a:rPr>
              <a:t>robust</a:t>
            </a:r>
            <a:r>
              <a:rPr sz="130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30" dirty="0">
                <a:solidFill>
                  <a:srgbClr val="262424"/>
                </a:solidFill>
                <a:latin typeface="Times New Roman"/>
                <a:cs typeface="Times New Roman"/>
              </a:rPr>
              <a:t>data</a:t>
            </a:r>
            <a:r>
              <a:rPr sz="130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75" dirty="0">
                <a:solidFill>
                  <a:srgbClr val="262424"/>
                </a:solidFill>
                <a:latin typeface="Times New Roman"/>
                <a:cs typeface="Times New Roman"/>
              </a:rPr>
              <a:t>migration </a:t>
            </a:r>
            <a:r>
              <a:rPr sz="1300" spc="-3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10" dirty="0">
                <a:solidFill>
                  <a:srgbClr val="262424"/>
                </a:solidFill>
                <a:latin typeface="Times New Roman"/>
                <a:cs typeface="Times New Roman"/>
              </a:rPr>
              <a:t>strategy </a:t>
            </a:r>
            <a:r>
              <a:rPr sz="1300" spc="95" dirty="0">
                <a:solidFill>
                  <a:srgbClr val="262424"/>
                </a:solidFill>
                <a:latin typeface="Times New Roman"/>
                <a:cs typeface="Times New Roman"/>
              </a:rPr>
              <a:t>to </a:t>
            </a:r>
            <a:r>
              <a:rPr sz="1300" spc="55" dirty="0">
                <a:solidFill>
                  <a:srgbClr val="262424"/>
                </a:solidFill>
                <a:latin typeface="Times New Roman"/>
                <a:cs typeface="Times New Roman"/>
              </a:rPr>
              <a:t>efficiently </a:t>
            </a:r>
            <a:r>
              <a:rPr sz="1300" spc="95" dirty="0">
                <a:solidFill>
                  <a:srgbClr val="262424"/>
                </a:solidFill>
                <a:latin typeface="Times New Roman"/>
                <a:cs typeface="Times New Roman"/>
              </a:rPr>
              <a:t>transfer </a:t>
            </a:r>
            <a:r>
              <a:rPr sz="1300" spc="10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65" dirty="0">
                <a:solidFill>
                  <a:srgbClr val="262424"/>
                </a:solidFill>
                <a:latin typeface="Times New Roman"/>
                <a:cs typeface="Times New Roman"/>
              </a:rPr>
              <a:t>historical </a:t>
            </a:r>
            <a:r>
              <a:rPr sz="1300" spc="130" dirty="0">
                <a:solidFill>
                  <a:srgbClr val="262424"/>
                </a:solidFill>
                <a:latin typeface="Times New Roman"/>
                <a:cs typeface="Times New Roman"/>
              </a:rPr>
              <a:t>lease data </a:t>
            </a:r>
            <a:r>
              <a:rPr sz="1300" spc="95" dirty="0">
                <a:solidFill>
                  <a:srgbClr val="262424"/>
                </a:solidFill>
                <a:latin typeface="Times New Roman"/>
                <a:cs typeface="Times New Roman"/>
              </a:rPr>
              <a:t>to </a:t>
            </a:r>
            <a:r>
              <a:rPr sz="1300" spc="125" dirty="0">
                <a:solidFill>
                  <a:srgbClr val="262424"/>
                </a:solidFill>
                <a:latin typeface="Times New Roman"/>
                <a:cs typeface="Times New Roman"/>
              </a:rPr>
              <a:t>the </a:t>
            </a:r>
            <a:r>
              <a:rPr sz="1300" spc="145" dirty="0">
                <a:solidFill>
                  <a:srgbClr val="262424"/>
                </a:solidFill>
                <a:latin typeface="Times New Roman"/>
                <a:cs typeface="Times New Roman"/>
              </a:rPr>
              <a:t>new </a:t>
            </a:r>
            <a:r>
              <a:rPr sz="1300" spc="15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05" dirty="0">
                <a:solidFill>
                  <a:srgbClr val="262424"/>
                </a:solidFill>
                <a:latin typeface="Times New Roman"/>
                <a:cs typeface="Times New Roman"/>
              </a:rPr>
              <a:t>Salesforce</a:t>
            </a:r>
            <a:r>
              <a:rPr sz="130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80" dirty="0">
                <a:solidFill>
                  <a:srgbClr val="262424"/>
                </a:solidFill>
                <a:latin typeface="Times New Roman"/>
                <a:cs typeface="Times New Roman"/>
              </a:rPr>
              <a:t>platform</a:t>
            </a:r>
            <a:r>
              <a:rPr sz="1000" spc="80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067175" y="4048125"/>
            <a:ext cx="390525" cy="390525"/>
            <a:chOff x="4067175" y="4048125"/>
            <a:chExt cx="390525" cy="390525"/>
          </a:xfrm>
        </p:grpSpPr>
        <p:sp>
          <p:nvSpPr>
            <p:cNvPr id="11" name="object 11"/>
            <p:cNvSpPr/>
            <p:nvPr/>
          </p:nvSpPr>
          <p:spPr>
            <a:xfrm>
              <a:off x="4071937" y="405288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29387" y="0"/>
                  </a:moveTo>
                  <a:lnTo>
                    <a:pt x="51612" y="0"/>
                  </a:lnTo>
                  <a:lnTo>
                    <a:pt x="48031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325755"/>
                  </a:lnTo>
                  <a:lnTo>
                    <a:pt x="0" y="329387"/>
                  </a:lnTo>
                  <a:lnTo>
                    <a:pt x="18745" y="367385"/>
                  </a:lnTo>
                  <a:lnTo>
                    <a:pt x="51612" y="381000"/>
                  </a:lnTo>
                  <a:lnTo>
                    <a:pt x="329387" y="381000"/>
                  </a:lnTo>
                  <a:lnTo>
                    <a:pt x="367385" y="362254"/>
                  </a:lnTo>
                  <a:lnTo>
                    <a:pt x="381000" y="329387"/>
                  </a:lnTo>
                  <a:lnTo>
                    <a:pt x="381000" y="51612"/>
                  </a:lnTo>
                  <a:lnTo>
                    <a:pt x="362254" y="13614"/>
                  </a:lnTo>
                  <a:lnTo>
                    <a:pt x="332968" y="355"/>
                  </a:lnTo>
                  <a:lnTo>
                    <a:pt x="329387" y="0"/>
                  </a:lnTo>
                  <a:close/>
                </a:path>
              </a:pathLst>
            </a:custGeom>
            <a:solidFill>
              <a:srgbClr val="DAD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71937" y="405288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5755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27571" y="7289"/>
                  </a:lnTo>
                  <a:lnTo>
                    <a:pt x="44462" y="1066"/>
                  </a:lnTo>
                  <a:lnTo>
                    <a:pt x="48031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7" y="0"/>
                  </a:lnTo>
                  <a:lnTo>
                    <a:pt x="332968" y="355"/>
                  </a:lnTo>
                  <a:lnTo>
                    <a:pt x="336524" y="1066"/>
                  </a:lnTo>
                  <a:lnTo>
                    <a:pt x="340093" y="1765"/>
                  </a:lnTo>
                  <a:lnTo>
                    <a:pt x="371690" y="24549"/>
                  </a:lnTo>
                  <a:lnTo>
                    <a:pt x="379933" y="44462"/>
                  </a:lnTo>
                  <a:lnTo>
                    <a:pt x="380644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25755"/>
                  </a:lnTo>
                  <a:lnTo>
                    <a:pt x="381000" y="329387"/>
                  </a:lnTo>
                  <a:lnTo>
                    <a:pt x="380644" y="332968"/>
                  </a:lnTo>
                  <a:lnTo>
                    <a:pt x="379933" y="336537"/>
                  </a:lnTo>
                  <a:lnTo>
                    <a:pt x="379234" y="340093"/>
                  </a:lnTo>
                  <a:lnTo>
                    <a:pt x="356450" y="371690"/>
                  </a:lnTo>
                  <a:lnTo>
                    <a:pt x="336537" y="379933"/>
                  </a:lnTo>
                  <a:lnTo>
                    <a:pt x="332968" y="380644"/>
                  </a:lnTo>
                  <a:lnTo>
                    <a:pt x="329387" y="381000"/>
                  </a:lnTo>
                  <a:lnTo>
                    <a:pt x="325755" y="381000"/>
                  </a:lnTo>
                  <a:lnTo>
                    <a:pt x="55245" y="381000"/>
                  </a:lnTo>
                  <a:lnTo>
                    <a:pt x="51612" y="381000"/>
                  </a:lnTo>
                  <a:lnTo>
                    <a:pt x="48031" y="380644"/>
                  </a:lnTo>
                  <a:lnTo>
                    <a:pt x="44462" y="379933"/>
                  </a:lnTo>
                  <a:lnTo>
                    <a:pt x="40906" y="379234"/>
                  </a:lnTo>
                  <a:lnTo>
                    <a:pt x="9309" y="356438"/>
                  </a:lnTo>
                  <a:lnTo>
                    <a:pt x="7289" y="353428"/>
                  </a:lnTo>
                  <a:lnTo>
                    <a:pt x="1066" y="336537"/>
                  </a:lnTo>
                  <a:lnTo>
                    <a:pt x="355" y="332968"/>
                  </a:lnTo>
                  <a:lnTo>
                    <a:pt x="0" y="329387"/>
                  </a:lnTo>
                  <a:lnTo>
                    <a:pt x="0" y="325755"/>
                  </a:lnTo>
                  <a:close/>
                </a:path>
              </a:pathLst>
            </a:custGeom>
            <a:ln w="9525">
              <a:solidFill>
                <a:srgbClr val="BFC1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170108" y="4129047"/>
            <a:ext cx="187960" cy="2565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25" dirty="0">
                <a:solidFill>
                  <a:srgbClr val="262424"/>
                </a:solidFill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11681" y="4034220"/>
            <a:ext cx="1449070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-15" dirty="0">
                <a:solidFill>
                  <a:srgbClr val="262424"/>
                </a:solidFill>
                <a:latin typeface="Times New Roman"/>
                <a:cs typeface="Times New Roman"/>
              </a:rPr>
              <a:t>U</a:t>
            </a:r>
            <a:r>
              <a:rPr sz="1650" spc="245" dirty="0">
                <a:solidFill>
                  <a:srgbClr val="262424"/>
                </a:solidFill>
                <a:latin typeface="Times New Roman"/>
                <a:cs typeface="Times New Roman"/>
              </a:rPr>
              <a:t>s</a:t>
            </a:r>
            <a:r>
              <a:rPr sz="1650" spc="215" dirty="0">
                <a:solidFill>
                  <a:srgbClr val="262424"/>
                </a:solidFill>
                <a:latin typeface="Times New Roman"/>
                <a:cs typeface="Times New Roman"/>
              </a:rPr>
              <a:t>e</a:t>
            </a:r>
            <a:r>
              <a:rPr sz="1650" spc="135" dirty="0">
                <a:solidFill>
                  <a:srgbClr val="262424"/>
                </a:solidFill>
                <a:latin typeface="Times New Roman"/>
                <a:cs typeface="Times New Roman"/>
              </a:rPr>
              <a:t>r</a:t>
            </a:r>
            <a:r>
              <a:rPr sz="1650" spc="-114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650" spc="-25" dirty="0">
                <a:solidFill>
                  <a:srgbClr val="262424"/>
                </a:solidFill>
                <a:latin typeface="Times New Roman"/>
                <a:cs typeface="Times New Roman"/>
              </a:rPr>
              <a:t>A</a:t>
            </a:r>
            <a:r>
              <a:rPr sz="1650" spc="180" dirty="0">
                <a:solidFill>
                  <a:srgbClr val="262424"/>
                </a:solidFill>
                <a:latin typeface="Times New Roman"/>
                <a:cs typeface="Times New Roman"/>
              </a:rPr>
              <a:t>d</a:t>
            </a:r>
            <a:r>
              <a:rPr sz="1650" spc="150" dirty="0">
                <a:solidFill>
                  <a:srgbClr val="262424"/>
                </a:solidFill>
                <a:latin typeface="Times New Roman"/>
                <a:cs typeface="Times New Roman"/>
              </a:rPr>
              <a:t>o</a:t>
            </a:r>
            <a:r>
              <a:rPr sz="1650" spc="180" dirty="0">
                <a:solidFill>
                  <a:srgbClr val="262424"/>
                </a:solidFill>
                <a:latin typeface="Times New Roman"/>
                <a:cs typeface="Times New Roman"/>
              </a:rPr>
              <a:t>p</a:t>
            </a:r>
            <a:r>
              <a:rPr sz="1650" spc="100" dirty="0">
                <a:solidFill>
                  <a:srgbClr val="262424"/>
                </a:solidFill>
                <a:latin typeface="Times New Roman"/>
                <a:cs typeface="Times New Roman"/>
              </a:rPr>
              <a:t>t</a:t>
            </a:r>
            <a:r>
              <a:rPr sz="1650" spc="-60" dirty="0">
                <a:solidFill>
                  <a:srgbClr val="262424"/>
                </a:solidFill>
                <a:latin typeface="Times New Roman"/>
                <a:cs typeface="Times New Roman"/>
              </a:rPr>
              <a:t>i</a:t>
            </a:r>
            <a:r>
              <a:rPr sz="1650" spc="150" dirty="0">
                <a:solidFill>
                  <a:srgbClr val="262424"/>
                </a:solidFill>
                <a:latin typeface="Times New Roman"/>
                <a:cs typeface="Times New Roman"/>
              </a:rPr>
              <a:t>o</a:t>
            </a:r>
            <a:r>
              <a:rPr sz="1650" spc="225" dirty="0">
                <a:solidFill>
                  <a:srgbClr val="262424"/>
                </a:solidFill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11680" y="4354695"/>
            <a:ext cx="2635250" cy="1130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9400"/>
              </a:lnSpc>
              <a:spcBef>
                <a:spcPts val="95"/>
              </a:spcBef>
            </a:pPr>
            <a:r>
              <a:rPr sz="1300" spc="85" dirty="0">
                <a:solidFill>
                  <a:srgbClr val="262424"/>
                </a:solidFill>
                <a:latin typeface="Times New Roman"/>
                <a:cs typeface="Times New Roman"/>
              </a:rPr>
              <a:t>Implementing </a:t>
            </a:r>
            <a:r>
              <a:rPr sz="1300" spc="120" dirty="0">
                <a:solidFill>
                  <a:srgbClr val="262424"/>
                </a:solidFill>
                <a:latin typeface="Times New Roman"/>
                <a:cs typeface="Times New Roman"/>
              </a:rPr>
              <a:t>comprehensive </a:t>
            </a:r>
            <a:r>
              <a:rPr sz="1300" spc="12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65" dirty="0">
                <a:solidFill>
                  <a:srgbClr val="262424"/>
                </a:solidFill>
                <a:latin typeface="Times New Roman"/>
                <a:cs typeface="Times New Roman"/>
              </a:rPr>
              <a:t>training </a:t>
            </a:r>
            <a:r>
              <a:rPr sz="1300" spc="120" dirty="0">
                <a:solidFill>
                  <a:srgbClr val="262424"/>
                </a:solidFill>
                <a:latin typeface="Times New Roman"/>
                <a:cs typeface="Times New Roman"/>
              </a:rPr>
              <a:t>programs </a:t>
            </a:r>
            <a:r>
              <a:rPr sz="1300" spc="145" dirty="0">
                <a:solidFill>
                  <a:srgbClr val="262424"/>
                </a:solidFill>
                <a:latin typeface="Times New Roman"/>
                <a:cs typeface="Times New Roman"/>
              </a:rPr>
              <a:t>and </a:t>
            </a:r>
            <a:r>
              <a:rPr sz="1300" spc="150" dirty="0">
                <a:solidFill>
                  <a:srgbClr val="262424"/>
                </a:solidFill>
                <a:latin typeface="Times New Roman"/>
                <a:cs typeface="Times New Roman"/>
              </a:rPr>
              <a:t>change </a:t>
            </a:r>
            <a:r>
              <a:rPr sz="1300" spc="15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40" dirty="0">
                <a:solidFill>
                  <a:srgbClr val="262424"/>
                </a:solidFill>
                <a:latin typeface="Times New Roman"/>
                <a:cs typeface="Times New Roman"/>
              </a:rPr>
              <a:t>management</a:t>
            </a:r>
            <a:r>
              <a:rPr sz="1300" spc="-2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10" dirty="0">
                <a:solidFill>
                  <a:srgbClr val="262424"/>
                </a:solidFill>
                <a:latin typeface="Times New Roman"/>
                <a:cs typeface="Times New Roman"/>
              </a:rPr>
              <a:t>strategies</a:t>
            </a:r>
            <a:r>
              <a:rPr sz="1300" spc="-2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95" dirty="0">
                <a:solidFill>
                  <a:srgbClr val="262424"/>
                </a:solidFill>
                <a:latin typeface="Times New Roman"/>
                <a:cs typeface="Times New Roman"/>
              </a:rPr>
              <a:t>to</a:t>
            </a:r>
            <a:r>
              <a:rPr sz="1300" spc="-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35" dirty="0">
                <a:solidFill>
                  <a:srgbClr val="262424"/>
                </a:solidFill>
                <a:latin typeface="Times New Roman"/>
                <a:cs typeface="Times New Roman"/>
              </a:rPr>
              <a:t>ensure </a:t>
            </a:r>
            <a:r>
              <a:rPr sz="1300" spc="-3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45" dirty="0">
                <a:solidFill>
                  <a:srgbClr val="262424"/>
                </a:solidFill>
                <a:latin typeface="Times New Roman"/>
                <a:cs typeface="Times New Roman"/>
              </a:rPr>
              <a:t>seamless</a:t>
            </a:r>
            <a:r>
              <a:rPr sz="130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35" dirty="0">
                <a:solidFill>
                  <a:srgbClr val="262424"/>
                </a:solidFill>
                <a:latin typeface="Times New Roman"/>
                <a:cs typeface="Times New Roman"/>
              </a:rPr>
              <a:t>user</a:t>
            </a:r>
            <a:r>
              <a:rPr sz="130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05" dirty="0">
                <a:solidFill>
                  <a:srgbClr val="262424"/>
                </a:solidFill>
                <a:latin typeface="Times New Roman"/>
                <a:cs typeface="Times New Roman"/>
              </a:rPr>
              <a:t>adoption</a:t>
            </a:r>
            <a:r>
              <a:rPr sz="1000" spc="105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534275" y="4048125"/>
            <a:ext cx="390525" cy="390525"/>
            <a:chOff x="7534275" y="4048125"/>
            <a:chExt cx="390525" cy="390525"/>
          </a:xfrm>
        </p:grpSpPr>
        <p:sp>
          <p:nvSpPr>
            <p:cNvPr id="17" name="object 17"/>
            <p:cNvSpPr/>
            <p:nvPr/>
          </p:nvSpPr>
          <p:spPr>
            <a:xfrm>
              <a:off x="7539037" y="405288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2938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325755"/>
                  </a:lnTo>
                  <a:lnTo>
                    <a:pt x="0" y="329387"/>
                  </a:lnTo>
                  <a:lnTo>
                    <a:pt x="18745" y="367385"/>
                  </a:lnTo>
                  <a:lnTo>
                    <a:pt x="51612" y="381000"/>
                  </a:lnTo>
                  <a:lnTo>
                    <a:pt x="329387" y="381000"/>
                  </a:lnTo>
                  <a:lnTo>
                    <a:pt x="367385" y="362254"/>
                  </a:lnTo>
                  <a:lnTo>
                    <a:pt x="381000" y="329387"/>
                  </a:lnTo>
                  <a:lnTo>
                    <a:pt x="381000" y="51612"/>
                  </a:lnTo>
                  <a:lnTo>
                    <a:pt x="362254" y="13614"/>
                  </a:lnTo>
                  <a:lnTo>
                    <a:pt x="332968" y="355"/>
                  </a:lnTo>
                  <a:lnTo>
                    <a:pt x="329387" y="0"/>
                  </a:lnTo>
                  <a:close/>
                </a:path>
              </a:pathLst>
            </a:custGeom>
            <a:solidFill>
              <a:srgbClr val="DAD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39037" y="405288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5755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4203" y="34099"/>
                  </a:lnTo>
                  <a:lnTo>
                    <a:pt x="5588" y="30746"/>
                  </a:lnTo>
                  <a:lnTo>
                    <a:pt x="7289" y="27571"/>
                  </a:lnTo>
                  <a:lnTo>
                    <a:pt x="9309" y="24549"/>
                  </a:lnTo>
                  <a:lnTo>
                    <a:pt x="11328" y="21539"/>
                  </a:lnTo>
                  <a:lnTo>
                    <a:pt x="13614" y="18745"/>
                  </a:lnTo>
                  <a:lnTo>
                    <a:pt x="16179" y="16179"/>
                  </a:lnTo>
                  <a:lnTo>
                    <a:pt x="18745" y="13614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7" y="0"/>
                  </a:lnTo>
                  <a:lnTo>
                    <a:pt x="332968" y="355"/>
                  </a:lnTo>
                  <a:lnTo>
                    <a:pt x="336524" y="1066"/>
                  </a:lnTo>
                  <a:lnTo>
                    <a:pt x="340093" y="1765"/>
                  </a:lnTo>
                  <a:lnTo>
                    <a:pt x="343547" y="2819"/>
                  </a:lnTo>
                  <a:lnTo>
                    <a:pt x="346887" y="4203"/>
                  </a:lnTo>
                  <a:lnTo>
                    <a:pt x="350253" y="5588"/>
                  </a:lnTo>
                  <a:lnTo>
                    <a:pt x="364820" y="16179"/>
                  </a:lnTo>
                  <a:lnTo>
                    <a:pt x="367385" y="18745"/>
                  </a:lnTo>
                  <a:lnTo>
                    <a:pt x="379933" y="44462"/>
                  </a:lnTo>
                  <a:lnTo>
                    <a:pt x="380644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25755"/>
                  </a:lnTo>
                  <a:lnTo>
                    <a:pt x="381000" y="329387"/>
                  </a:lnTo>
                  <a:lnTo>
                    <a:pt x="380644" y="332968"/>
                  </a:lnTo>
                  <a:lnTo>
                    <a:pt x="379933" y="336537"/>
                  </a:lnTo>
                  <a:lnTo>
                    <a:pt x="379234" y="340093"/>
                  </a:lnTo>
                  <a:lnTo>
                    <a:pt x="364820" y="364820"/>
                  </a:lnTo>
                  <a:lnTo>
                    <a:pt x="362254" y="367385"/>
                  </a:lnTo>
                  <a:lnTo>
                    <a:pt x="336524" y="379933"/>
                  </a:lnTo>
                  <a:lnTo>
                    <a:pt x="332968" y="380644"/>
                  </a:lnTo>
                  <a:lnTo>
                    <a:pt x="329387" y="381000"/>
                  </a:lnTo>
                  <a:lnTo>
                    <a:pt x="325755" y="381000"/>
                  </a:lnTo>
                  <a:lnTo>
                    <a:pt x="55245" y="381000"/>
                  </a:lnTo>
                  <a:lnTo>
                    <a:pt x="51612" y="381000"/>
                  </a:lnTo>
                  <a:lnTo>
                    <a:pt x="48018" y="380644"/>
                  </a:lnTo>
                  <a:lnTo>
                    <a:pt x="44462" y="379933"/>
                  </a:lnTo>
                  <a:lnTo>
                    <a:pt x="40906" y="379234"/>
                  </a:lnTo>
                  <a:lnTo>
                    <a:pt x="16179" y="364820"/>
                  </a:lnTo>
                  <a:lnTo>
                    <a:pt x="13614" y="362254"/>
                  </a:lnTo>
                  <a:lnTo>
                    <a:pt x="11328" y="359460"/>
                  </a:lnTo>
                  <a:lnTo>
                    <a:pt x="9309" y="356438"/>
                  </a:lnTo>
                  <a:lnTo>
                    <a:pt x="7289" y="353428"/>
                  </a:lnTo>
                  <a:lnTo>
                    <a:pt x="5588" y="350253"/>
                  </a:lnTo>
                  <a:lnTo>
                    <a:pt x="4203" y="346900"/>
                  </a:lnTo>
                  <a:lnTo>
                    <a:pt x="2819" y="343547"/>
                  </a:lnTo>
                  <a:lnTo>
                    <a:pt x="1765" y="340093"/>
                  </a:lnTo>
                  <a:lnTo>
                    <a:pt x="1066" y="336537"/>
                  </a:lnTo>
                  <a:lnTo>
                    <a:pt x="355" y="332968"/>
                  </a:lnTo>
                  <a:lnTo>
                    <a:pt x="0" y="329387"/>
                  </a:lnTo>
                  <a:lnTo>
                    <a:pt x="0" y="325755"/>
                  </a:lnTo>
                  <a:close/>
                </a:path>
              </a:pathLst>
            </a:custGeom>
            <a:ln w="9525">
              <a:solidFill>
                <a:srgbClr val="BFC1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635278" y="4129047"/>
            <a:ext cx="191770" cy="2565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55" dirty="0">
                <a:solidFill>
                  <a:srgbClr val="262424"/>
                </a:solidFill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78785" y="4034220"/>
            <a:ext cx="1218565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120" dirty="0">
                <a:solidFill>
                  <a:srgbClr val="262424"/>
                </a:solidFill>
                <a:latin typeface="Times New Roman"/>
                <a:cs typeface="Times New Roman"/>
              </a:rPr>
              <a:t>Integrations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78783" y="4354695"/>
            <a:ext cx="2740660" cy="1130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9400"/>
              </a:lnSpc>
              <a:spcBef>
                <a:spcPts val="95"/>
              </a:spcBef>
            </a:pPr>
            <a:r>
              <a:rPr sz="1300" spc="65" dirty="0">
                <a:solidFill>
                  <a:srgbClr val="262424"/>
                </a:solidFill>
                <a:latin typeface="Times New Roman"/>
                <a:cs typeface="Times New Roman"/>
              </a:rPr>
              <a:t>Carefully </a:t>
            </a:r>
            <a:r>
              <a:rPr sz="1300" spc="85" dirty="0">
                <a:solidFill>
                  <a:srgbClr val="262424"/>
                </a:solidFill>
                <a:latin typeface="Times New Roman"/>
                <a:cs typeface="Times New Roman"/>
              </a:rPr>
              <a:t>planning </a:t>
            </a:r>
            <a:r>
              <a:rPr sz="1300" spc="145" dirty="0">
                <a:solidFill>
                  <a:srgbClr val="262424"/>
                </a:solidFill>
                <a:latin typeface="Times New Roman"/>
                <a:cs typeface="Times New Roman"/>
              </a:rPr>
              <a:t>and </a:t>
            </a:r>
            <a:r>
              <a:rPr sz="1300" spc="100" dirty="0">
                <a:solidFill>
                  <a:srgbClr val="262424"/>
                </a:solidFill>
                <a:latin typeface="Times New Roman"/>
                <a:cs typeface="Times New Roman"/>
              </a:rPr>
              <a:t>executing </a:t>
            </a:r>
            <a:r>
              <a:rPr sz="1300" spc="10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25" dirty="0">
                <a:solidFill>
                  <a:srgbClr val="262424"/>
                </a:solidFill>
                <a:latin typeface="Times New Roman"/>
                <a:cs typeface="Times New Roman"/>
              </a:rPr>
              <a:t>the</a:t>
            </a:r>
            <a:r>
              <a:rPr sz="130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75" dirty="0">
                <a:solidFill>
                  <a:srgbClr val="262424"/>
                </a:solidFill>
                <a:latin typeface="Times New Roman"/>
                <a:cs typeface="Times New Roman"/>
              </a:rPr>
              <a:t>integration</a:t>
            </a:r>
            <a:r>
              <a:rPr sz="130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45" dirty="0">
                <a:solidFill>
                  <a:srgbClr val="262424"/>
                </a:solidFill>
                <a:latin typeface="Times New Roman"/>
                <a:cs typeface="Times New Roman"/>
              </a:rPr>
              <a:t>between</a:t>
            </a:r>
            <a:r>
              <a:rPr sz="130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05" dirty="0">
                <a:solidFill>
                  <a:srgbClr val="262424"/>
                </a:solidFill>
                <a:latin typeface="Times New Roman"/>
                <a:cs typeface="Times New Roman"/>
              </a:rPr>
              <a:t>Salesforce </a:t>
            </a:r>
            <a:r>
              <a:rPr sz="1300" spc="-3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45" dirty="0">
                <a:solidFill>
                  <a:srgbClr val="262424"/>
                </a:solidFill>
                <a:latin typeface="Times New Roman"/>
                <a:cs typeface="Times New Roman"/>
              </a:rPr>
              <a:t>and </a:t>
            </a:r>
            <a:r>
              <a:rPr sz="1300" spc="125" dirty="0">
                <a:solidFill>
                  <a:srgbClr val="262424"/>
                </a:solidFill>
                <a:latin typeface="Times New Roman"/>
                <a:cs typeface="Times New Roman"/>
              </a:rPr>
              <a:t>the </a:t>
            </a:r>
            <a:r>
              <a:rPr sz="1300" spc="95" dirty="0">
                <a:solidFill>
                  <a:srgbClr val="262424"/>
                </a:solidFill>
                <a:latin typeface="Times New Roman"/>
                <a:cs typeface="Times New Roman"/>
              </a:rPr>
              <a:t>client</a:t>
            </a:r>
            <a:r>
              <a:rPr sz="1000" spc="95" dirty="0">
                <a:solidFill>
                  <a:srgbClr val="262424"/>
                </a:solidFill>
                <a:latin typeface="Times New Roman"/>
                <a:cs typeface="Times New Roman"/>
              </a:rPr>
              <a:t>'</a:t>
            </a:r>
            <a:r>
              <a:rPr sz="1300" spc="95" dirty="0">
                <a:solidFill>
                  <a:srgbClr val="262424"/>
                </a:solidFill>
                <a:latin typeface="Times New Roman"/>
                <a:cs typeface="Times New Roman"/>
              </a:rPr>
              <a:t>s </a:t>
            </a:r>
            <a:r>
              <a:rPr sz="1300" spc="75" dirty="0">
                <a:solidFill>
                  <a:srgbClr val="262424"/>
                </a:solidFill>
                <a:latin typeface="Times New Roman"/>
                <a:cs typeface="Times New Roman"/>
              </a:rPr>
              <a:t>existing </a:t>
            </a:r>
            <a:r>
              <a:rPr sz="1300" spc="60" dirty="0">
                <a:solidFill>
                  <a:srgbClr val="262424"/>
                </a:solidFill>
                <a:latin typeface="Times New Roman"/>
                <a:cs typeface="Times New Roman"/>
              </a:rPr>
              <a:t>financial </a:t>
            </a:r>
            <a:r>
              <a:rPr sz="1300" spc="6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45" dirty="0">
                <a:solidFill>
                  <a:srgbClr val="262424"/>
                </a:solidFill>
                <a:latin typeface="Times New Roman"/>
                <a:cs typeface="Times New Roman"/>
              </a:rPr>
              <a:t>and</a:t>
            </a:r>
            <a:r>
              <a:rPr sz="130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30" dirty="0">
                <a:solidFill>
                  <a:srgbClr val="262424"/>
                </a:solidFill>
                <a:latin typeface="Times New Roman"/>
                <a:cs typeface="Times New Roman"/>
              </a:rPr>
              <a:t>ERP</a:t>
            </a:r>
            <a:r>
              <a:rPr sz="130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135" dirty="0">
                <a:solidFill>
                  <a:srgbClr val="262424"/>
                </a:solidFill>
                <a:latin typeface="Times New Roman"/>
                <a:cs typeface="Times New Roman"/>
              </a:rPr>
              <a:t>systems</a:t>
            </a:r>
            <a:r>
              <a:rPr sz="1000" spc="135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643</Words>
  <Application>Microsoft Office PowerPoint</Application>
  <PresentationFormat>Custom</PresentationFormat>
  <Paragraphs>87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Project Overview</vt:lpstr>
      <vt:lpstr>Business Objectives</vt:lpstr>
      <vt:lpstr>Salesforce Key Features  Leveraged</vt:lpstr>
      <vt:lpstr>Salesforce Concepts Utilized</vt:lpstr>
      <vt:lpstr>Solution Design Approach</vt:lpstr>
      <vt:lpstr>Testing and Validation Methodology</vt:lpstr>
      <vt:lpstr>Key Scenarios Addressed by Salesforce</vt:lpstr>
      <vt:lpstr>PowerPoint Presentation</vt:lpstr>
      <vt:lpstr>Conclusion and 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meenu</cp:lastModifiedBy>
  <cp:revision>3</cp:revision>
  <dcterms:created xsi:type="dcterms:W3CDTF">2024-11-16T12:04:45Z</dcterms:created>
  <dcterms:modified xsi:type="dcterms:W3CDTF">2011-02-23T11:04:52Z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2024-11-15T00:00:00Z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2024-11-16T00:00:00Z</vt:filetime>
  </property>
</Properties>
</file>