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4" r:id="rId7"/>
    <p:sldId id="286" r:id="rId8"/>
    <p:sldId id="287" r:id="rId9"/>
    <p:sldId id="288" r:id="rId10"/>
    <p:sldId id="290" r:id="rId11"/>
    <p:sldId id="291" r:id="rId12"/>
    <p:sldId id="292" r:id="rId13"/>
    <p:sldId id="289" r:id="rId14"/>
    <p:sldId id="282" r:id="rId15"/>
    <p:sldId id="285"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Reports</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Declaring the report of the corporate Social Responsibility</a:t>
          </a:r>
        </a:p>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Visualization</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Visualization of the following reports through different ways and medium. </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Performance</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Proving the performance of the reports collected.</a:t>
          </a:r>
        </a:p>
        <a:p>
          <a:pPr>
            <a:lnSpc>
              <a:spcPct val="100000"/>
            </a:lnSpc>
          </a:pP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557938"/>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75053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Reports</a:t>
          </a:r>
        </a:p>
      </dsp:txBody>
      <dsp:txXfrm>
        <a:off x="4228" y="1750533"/>
        <a:ext cx="3088125" cy="463218"/>
      </dsp:txXfrm>
    </dsp:sp>
    <dsp:sp modelId="{DD091D0A-5A25-4241-91F3-18D32B0BDD4F}">
      <dsp:nvSpPr>
        <dsp:cNvPr id="0" name=""/>
        <dsp:cNvSpPr/>
      </dsp:nvSpPr>
      <dsp:spPr>
        <a:xfrm>
          <a:off x="4228" y="2265729"/>
          <a:ext cx="3088125" cy="891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Declaring the report of the corporate Social Responsibility</a:t>
          </a:r>
        </a:p>
        <a:p>
          <a:pPr marL="0" lvl="0" indent="0" algn="ctr" defTabSz="755650">
            <a:lnSpc>
              <a:spcPct val="100000"/>
            </a:lnSpc>
            <a:spcBef>
              <a:spcPct val="0"/>
            </a:spcBef>
            <a:spcAft>
              <a:spcPct val="35000"/>
            </a:spcAft>
            <a:buNone/>
          </a:pPr>
          <a:endParaRPr lang="en-US" sz="1700" kern="1200" dirty="0"/>
        </a:p>
      </dsp:txBody>
      <dsp:txXfrm>
        <a:off x="4228" y="2265729"/>
        <a:ext cx="3088125" cy="891082"/>
      </dsp:txXfrm>
    </dsp:sp>
    <dsp:sp modelId="{210823F6-AC1A-46E3-9D99-A319DF497539}">
      <dsp:nvSpPr>
        <dsp:cNvPr id="0" name=""/>
        <dsp:cNvSpPr/>
      </dsp:nvSpPr>
      <dsp:spPr>
        <a:xfrm>
          <a:off x="4636415" y="557938"/>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175053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Visualization</a:t>
          </a:r>
        </a:p>
      </dsp:txBody>
      <dsp:txXfrm>
        <a:off x="3632774" y="1750533"/>
        <a:ext cx="3088125" cy="463218"/>
      </dsp:txXfrm>
    </dsp:sp>
    <dsp:sp modelId="{7CD40649-A74C-4AD8-B9D0-2573A1955C91}">
      <dsp:nvSpPr>
        <dsp:cNvPr id="0" name=""/>
        <dsp:cNvSpPr/>
      </dsp:nvSpPr>
      <dsp:spPr>
        <a:xfrm>
          <a:off x="3632774" y="2265729"/>
          <a:ext cx="3088125" cy="891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Visualization of the following reports through different ways and medium. </a:t>
          </a:r>
        </a:p>
      </dsp:txBody>
      <dsp:txXfrm>
        <a:off x="3632774" y="2265729"/>
        <a:ext cx="3088125" cy="891082"/>
      </dsp:txXfrm>
    </dsp:sp>
    <dsp:sp modelId="{B0A3ABD2-C471-4A21-8AEF-3843C86919E1}">
      <dsp:nvSpPr>
        <dsp:cNvPr id="0" name=""/>
        <dsp:cNvSpPr/>
      </dsp:nvSpPr>
      <dsp:spPr>
        <a:xfrm>
          <a:off x="8264962" y="557938"/>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75053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Performance</a:t>
          </a:r>
        </a:p>
      </dsp:txBody>
      <dsp:txXfrm>
        <a:off x="7261321" y="1750533"/>
        <a:ext cx="3088125" cy="463218"/>
      </dsp:txXfrm>
    </dsp:sp>
    <dsp:sp modelId="{6418EBED-F111-425B-8EE2-06B8B2297A68}">
      <dsp:nvSpPr>
        <dsp:cNvPr id="0" name=""/>
        <dsp:cNvSpPr/>
      </dsp:nvSpPr>
      <dsp:spPr>
        <a:xfrm>
          <a:off x="7261321" y="2265729"/>
          <a:ext cx="3088125" cy="891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Proving the performance of the reports collected.</a:t>
          </a:r>
        </a:p>
        <a:p>
          <a:pPr marL="0" lvl="0" indent="0" algn="ctr" defTabSz="755650">
            <a:lnSpc>
              <a:spcPct val="100000"/>
            </a:lnSpc>
            <a:spcBef>
              <a:spcPct val="0"/>
            </a:spcBef>
            <a:spcAft>
              <a:spcPct val="35000"/>
            </a:spcAft>
            <a:buNone/>
          </a:pPr>
          <a:endParaRPr lang="en-US" sz="1700" kern="1200" dirty="0"/>
        </a:p>
      </dsp:txBody>
      <dsp:txXfrm>
        <a:off x="7261321" y="2265729"/>
        <a:ext cx="3088125" cy="89108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27342" y="1420483"/>
            <a:ext cx="4100418" cy="2463147"/>
          </a:xfrm>
        </p:spPr>
        <p:txBody>
          <a:bodyPr>
            <a:normAutofit/>
          </a:bodyPr>
          <a:lstStyle/>
          <a:p>
            <a:r>
              <a:rPr lang="en-US" sz="4000" dirty="0"/>
              <a:t>IBM Cognos </a:t>
            </a:r>
            <a:br>
              <a:rPr lang="en-US" sz="4000" dirty="0"/>
            </a:br>
            <a:r>
              <a:rPr lang="en-US" sz="4000" dirty="0"/>
              <a:t>CSR Dashboard</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67272" y="2784298"/>
            <a:ext cx="4100418" cy="2653218"/>
          </a:xfrm>
        </p:spPr>
        <p:txBody>
          <a:bodyPr>
            <a:normAutofit fontScale="85000" lnSpcReduction="20000"/>
          </a:bodyPr>
          <a:lstStyle/>
          <a:p>
            <a:pPr algn="l"/>
            <a:r>
              <a:rPr lang="en-US" dirty="0">
                <a:solidFill>
                  <a:srgbClr val="5792BA"/>
                </a:solidFill>
              </a:rPr>
              <a:t>Done by:</a:t>
            </a:r>
          </a:p>
          <a:p>
            <a:pPr algn="l"/>
            <a:r>
              <a:rPr lang="en-US" dirty="0">
                <a:solidFill>
                  <a:srgbClr val="5792BA"/>
                </a:solidFill>
              </a:rPr>
              <a:t>Sathish </a:t>
            </a:r>
            <a:r>
              <a:rPr lang="en-US" dirty="0" err="1">
                <a:solidFill>
                  <a:srgbClr val="5792BA"/>
                </a:solidFill>
              </a:rPr>
              <a:t>kumar</a:t>
            </a:r>
            <a:r>
              <a:rPr lang="en-US" dirty="0">
                <a:solidFill>
                  <a:srgbClr val="5792BA"/>
                </a:solidFill>
              </a:rPr>
              <a:t> Yadav (221191101130)</a:t>
            </a:r>
          </a:p>
          <a:p>
            <a:pPr algn="l"/>
            <a:r>
              <a:rPr lang="nl-NL" dirty="0">
                <a:solidFill>
                  <a:srgbClr val="5792BA"/>
                </a:solidFill>
              </a:rPr>
              <a:t>MG.Vishaal neel raju (221191101154)</a:t>
            </a:r>
          </a:p>
          <a:p>
            <a:pPr algn="l"/>
            <a:r>
              <a:rPr lang="en-US" dirty="0" err="1">
                <a:solidFill>
                  <a:srgbClr val="5792BA"/>
                </a:solidFill>
              </a:rPr>
              <a:t>M.Vishal</a:t>
            </a:r>
            <a:r>
              <a:rPr lang="en-US" dirty="0">
                <a:solidFill>
                  <a:srgbClr val="5792BA"/>
                </a:solidFill>
              </a:rPr>
              <a:t>(221191101155)</a:t>
            </a:r>
          </a:p>
          <a:p>
            <a:pPr algn="l"/>
            <a:r>
              <a:rPr lang="en-US" dirty="0">
                <a:solidFill>
                  <a:srgbClr val="5792BA"/>
                </a:solidFill>
              </a:rPr>
              <a:t> </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BFACF-4929-A1E3-9138-C8382509F85A}"/>
              </a:ext>
            </a:extLst>
          </p:cNvPr>
          <p:cNvSpPr>
            <a:spLocks noGrp="1"/>
          </p:cNvSpPr>
          <p:nvPr>
            <p:ph type="title"/>
          </p:nvPr>
        </p:nvSpPr>
        <p:spPr/>
        <p:txBody>
          <a:bodyPr>
            <a:normAutofit/>
          </a:bodyPr>
          <a:lstStyle/>
          <a:p>
            <a:r>
              <a:rPr lang="en-US" dirty="0"/>
              <a:t>Other’s</a:t>
            </a:r>
            <a:endParaRPr lang="en-IN" dirty="0"/>
          </a:p>
        </p:txBody>
      </p:sp>
      <p:pic>
        <p:nvPicPr>
          <p:cNvPr id="9" name="Content Placeholder 8">
            <a:extLst>
              <a:ext uri="{FF2B5EF4-FFF2-40B4-BE49-F238E27FC236}">
                <a16:creationId xmlns:a16="http://schemas.microsoft.com/office/drawing/2014/main" id="{8E5D12F4-4F72-889E-6972-9C4E2937F484}"/>
              </a:ext>
            </a:extLst>
          </p:cNvPr>
          <p:cNvPicPr>
            <a:picLocks noGrp="1" noChangeAspect="1"/>
          </p:cNvPicPr>
          <p:nvPr>
            <p:ph sz="half" idx="1"/>
          </p:nvPr>
        </p:nvPicPr>
        <p:blipFill>
          <a:blip r:embed="rId2"/>
          <a:stretch>
            <a:fillRect/>
          </a:stretch>
        </p:blipFill>
        <p:spPr>
          <a:xfrm>
            <a:off x="482884" y="2076451"/>
            <a:ext cx="4448711" cy="4046947"/>
          </a:xfrm>
        </p:spPr>
      </p:pic>
      <p:pic>
        <p:nvPicPr>
          <p:cNvPr id="11" name="Content Placeholder 10">
            <a:extLst>
              <a:ext uri="{FF2B5EF4-FFF2-40B4-BE49-F238E27FC236}">
                <a16:creationId xmlns:a16="http://schemas.microsoft.com/office/drawing/2014/main" id="{B6EFFB29-AA81-C9ED-1CA8-82DE2B4D7F6D}"/>
              </a:ext>
            </a:extLst>
          </p:cNvPr>
          <p:cNvPicPr>
            <a:picLocks noGrp="1" noChangeAspect="1"/>
          </p:cNvPicPr>
          <p:nvPr>
            <p:ph sz="half" idx="2"/>
          </p:nvPr>
        </p:nvPicPr>
        <p:blipFill>
          <a:blip r:embed="rId3"/>
          <a:stretch>
            <a:fillRect/>
          </a:stretch>
        </p:blipFill>
        <p:spPr>
          <a:xfrm>
            <a:off x="5825447" y="2076450"/>
            <a:ext cx="5650787" cy="4046947"/>
          </a:xfrm>
        </p:spPr>
      </p:pic>
    </p:spTree>
    <p:extLst>
      <p:ext uri="{BB962C8B-B14F-4D97-AF65-F5344CB8AC3E}">
        <p14:creationId xmlns:p14="http://schemas.microsoft.com/office/powerpoint/2010/main" val="398900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4121-6598-20A8-9ADB-7DAA921CB435}"/>
              </a:ext>
            </a:extLst>
          </p:cNvPr>
          <p:cNvSpPr>
            <a:spLocks noGrp="1"/>
          </p:cNvSpPr>
          <p:nvPr>
            <p:ph type="title"/>
          </p:nvPr>
        </p:nvSpPr>
        <p:spPr>
          <a:xfrm>
            <a:off x="919119" y="650696"/>
            <a:ext cx="10353762" cy="89043"/>
          </a:xfrm>
        </p:spPr>
        <p:txBody>
          <a:bodyPr>
            <a:normAutofit fontScale="90000"/>
          </a:bodyPr>
          <a:lstStyle/>
          <a:p>
            <a:r>
              <a:rPr lang="en-US" b="1" u="sng" dirty="0"/>
              <a:t>DASHBOARD</a:t>
            </a:r>
            <a:endParaRPr lang="en-IN" b="1" u="sng" dirty="0"/>
          </a:p>
        </p:txBody>
      </p:sp>
      <p:pic>
        <p:nvPicPr>
          <p:cNvPr id="5" name="Content Placeholder 4">
            <a:extLst>
              <a:ext uri="{FF2B5EF4-FFF2-40B4-BE49-F238E27FC236}">
                <a16:creationId xmlns:a16="http://schemas.microsoft.com/office/drawing/2014/main" id="{BB2547C4-99E3-3812-ECB2-4DB9062FB10A}"/>
              </a:ext>
            </a:extLst>
          </p:cNvPr>
          <p:cNvPicPr>
            <a:picLocks noGrp="1" noChangeAspect="1"/>
          </p:cNvPicPr>
          <p:nvPr>
            <p:ph idx="1"/>
          </p:nvPr>
        </p:nvPicPr>
        <p:blipFill>
          <a:blip r:embed="rId2"/>
          <a:stretch>
            <a:fillRect/>
          </a:stretch>
        </p:blipFill>
        <p:spPr>
          <a:xfrm>
            <a:off x="708917" y="1191802"/>
            <a:ext cx="11116638" cy="5486400"/>
          </a:xfrm>
        </p:spPr>
      </p:pic>
    </p:spTree>
    <p:extLst>
      <p:ext uri="{BB962C8B-B14F-4D97-AF65-F5344CB8AC3E}">
        <p14:creationId xmlns:p14="http://schemas.microsoft.com/office/powerpoint/2010/main" val="421771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D0EC-F33E-5E61-AAAB-FD6079238880}"/>
              </a:ext>
            </a:extLst>
          </p:cNvPr>
          <p:cNvSpPr>
            <a:spLocks noGrp="1"/>
          </p:cNvSpPr>
          <p:nvPr>
            <p:ph type="title"/>
          </p:nvPr>
        </p:nvSpPr>
        <p:spPr/>
        <p:txBody>
          <a:bodyPr/>
          <a:lstStyle/>
          <a:p>
            <a:r>
              <a:rPr lang="en-US" i="1" u="sng" dirty="0">
                <a:latin typeface="Arial Black" panose="020B0A04020102020204" pitchFamily="34" charset="0"/>
              </a:rPr>
              <a:t>Conclusion</a:t>
            </a:r>
            <a:endParaRPr lang="en-IN" i="1"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39EBF34-D6E9-7366-F86E-D5C85E9FC2D1}"/>
              </a:ext>
            </a:extLst>
          </p:cNvPr>
          <p:cNvSpPr>
            <a:spLocks noGrp="1"/>
          </p:cNvSpPr>
          <p:nvPr>
            <p:ph idx="1"/>
          </p:nvPr>
        </p:nvSpPr>
        <p:spPr>
          <a:xfrm>
            <a:off x="369870" y="2076450"/>
            <a:ext cx="11620071" cy="4601752"/>
          </a:xfrm>
        </p:spPr>
        <p:txBody>
          <a:bodyPr>
            <a:normAutofit fontScale="85000" lnSpcReduction="20000"/>
          </a:bodyPr>
          <a:lstStyle/>
          <a:p>
            <a:r>
              <a:rPr lang="en-US" b="0" i="0" dirty="0">
                <a:solidFill>
                  <a:srgbClr val="ECECEC"/>
                </a:solidFill>
                <a:effectLst/>
                <a:highlight>
                  <a:srgbClr val="212121"/>
                </a:highlight>
                <a:latin typeface="Söhne"/>
              </a:rPr>
              <a:t>In conclusion, Corporate Social Responsibility (CSR) has evolved from a mere buzzword to a fundamental aspect of modern business strategy. It represents a paradigm shift in how organizations perceive their role in society, emphasizing the importance of ethical, sustainable, and responsible conduct.</a:t>
            </a:r>
          </a:p>
          <a:p>
            <a:r>
              <a:rPr lang="en-US" b="0" i="0" dirty="0">
                <a:solidFill>
                  <a:srgbClr val="ECECEC"/>
                </a:solidFill>
                <a:effectLst/>
                <a:highlight>
                  <a:srgbClr val="212121"/>
                </a:highlight>
                <a:latin typeface="Söhne"/>
              </a:rPr>
              <a:t>Through CSR initiatives, companies not only address pressing social and environmental challenges but also create long-term value for stakeholders, including employees, customers, investors, and communities. By integrating CSR principles into their operations, organizations can enhance their reputation, mitigate risks, and foster innovation, ultimately driving business success.</a:t>
            </a:r>
            <a:endParaRPr lang="en-US" dirty="0">
              <a:solidFill>
                <a:srgbClr val="ECECEC"/>
              </a:solidFill>
              <a:effectLst/>
              <a:highlight>
                <a:srgbClr val="212121"/>
              </a:highlight>
              <a:latin typeface="Söhne"/>
            </a:endParaRPr>
          </a:p>
          <a:p>
            <a:r>
              <a:rPr lang="en-US" b="0" i="0" dirty="0">
                <a:solidFill>
                  <a:srgbClr val="ECECEC"/>
                </a:solidFill>
                <a:effectLst/>
                <a:highlight>
                  <a:srgbClr val="212121"/>
                </a:highlight>
                <a:latin typeface="Söhne"/>
              </a:rPr>
              <a:t>Moreover, CSR is not just a moral imperative but also a strategic imperative. In an increasingly interconnected and transparent world, consumers, investors, and regulators demand greater accountability and transparency from corporations. Embracing CSR allows companies to build trust, credibility, and resilience, positioning them for sustained growth and competitiveness in the global marketplace.</a:t>
            </a:r>
          </a:p>
          <a:p>
            <a:r>
              <a:rPr lang="en-US" b="0" i="0" dirty="0">
                <a:solidFill>
                  <a:srgbClr val="ECECEC"/>
                </a:solidFill>
                <a:effectLst/>
                <a:highlight>
                  <a:srgbClr val="212121"/>
                </a:highlight>
                <a:latin typeface="Söhne"/>
              </a:rPr>
              <a:t> https://us1.ca.analytics.ibm.com/bi/?perspective=dashboard&amp;pathRef=.my_folders%2FNew%2Bdashboard&amp;action=view&amp;mode=dashboard</a:t>
            </a:r>
          </a:p>
          <a:p>
            <a:endParaRPr lang="en-IN" dirty="0"/>
          </a:p>
        </p:txBody>
      </p:sp>
    </p:spTree>
    <p:extLst>
      <p:ext uri="{BB962C8B-B14F-4D97-AF65-F5344CB8AC3E}">
        <p14:creationId xmlns:p14="http://schemas.microsoft.com/office/powerpoint/2010/main" val="152944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A7CB96-02A0-B039-14EA-A253AA947606}"/>
              </a:ext>
            </a:extLst>
          </p:cNvPr>
          <p:cNvSpPr>
            <a:spLocks noGrp="1"/>
          </p:cNvSpPr>
          <p:nvPr>
            <p:ph type="title"/>
          </p:nvPr>
        </p:nvSpPr>
        <p:spPr>
          <a:xfrm>
            <a:off x="913795" y="609600"/>
            <a:ext cx="10353762" cy="5822022"/>
          </a:xfrm>
        </p:spPr>
        <p:txBody>
          <a:bodyPr>
            <a:noAutofit/>
          </a:bodyPr>
          <a:lstStyle/>
          <a:p>
            <a:r>
              <a:rPr lang="en-US" sz="21500" dirty="0">
                <a:latin typeface="CommercialScript BT" panose="03030803040807090C04" pitchFamily="66" charset="0"/>
              </a:rPr>
              <a:t>Thank You</a:t>
            </a:r>
            <a:endParaRPr lang="en-IN" sz="21500" dirty="0">
              <a:latin typeface="CommercialScript BT" panose="03030803040807090C04" pitchFamily="66" charset="0"/>
            </a:endParaRPr>
          </a:p>
        </p:txBody>
      </p:sp>
    </p:spTree>
    <p:extLst>
      <p:ext uri="{BB962C8B-B14F-4D97-AF65-F5344CB8AC3E}">
        <p14:creationId xmlns:p14="http://schemas.microsoft.com/office/powerpoint/2010/main" val="404203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fontScale="90000"/>
          </a:bodyPr>
          <a:lstStyle/>
          <a:p>
            <a:r>
              <a:rPr lang="en-US" dirty="0"/>
              <a:t>Corporate Social Responsibility (CSR) Reporting Dashboard</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67979223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9B98-7D30-672F-EB5A-F69460D0E77B}"/>
              </a:ext>
            </a:extLst>
          </p:cNvPr>
          <p:cNvSpPr>
            <a:spLocks noGrp="1"/>
          </p:cNvSpPr>
          <p:nvPr>
            <p:ph type="title"/>
          </p:nvPr>
        </p:nvSpPr>
        <p:spPr/>
        <p:txBody>
          <a:bodyPr>
            <a:normAutofit/>
          </a:bodyPr>
          <a:lstStyle/>
          <a:p>
            <a:pPr algn="l"/>
            <a:r>
              <a:rPr lang="en-US" u="sng" dirty="0"/>
              <a:t>Abstract:</a:t>
            </a:r>
            <a:endParaRPr lang="en-IN" u="sng" dirty="0"/>
          </a:p>
        </p:txBody>
      </p:sp>
      <p:sp>
        <p:nvSpPr>
          <p:cNvPr id="3" name="Content Placeholder 2">
            <a:extLst>
              <a:ext uri="{FF2B5EF4-FFF2-40B4-BE49-F238E27FC236}">
                <a16:creationId xmlns:a16="http://schemas.microsoft.com/office/drawing/2014/main" id="{8E3AA8DF-D7EF-F751-4567-171711A4BB2D}"/>
              </a:ext>
            </a:extLst>
          </p:cNvPr>
          <p:cNvSpPr>
            <a:spLocks noGrp="1"/>
          </p:cNvSpPr>
          <p:nvPr>
            <p:ph idx="1"/>
          </p:nvPr>
        </p:nvSpPr>
        <p:spPr>
          <a:xfrm>
            <a:off x="913795" y="2076450"/>
            <a:ext cx="10353762" cy="4171950"/>
          </a:xfrm>
        </p:spPr>
        <p:txBody>
          <a:bodyPr>
            <a:normAutofit fontScale="92500" lnSpcReduction="10000"/>
          </a:bodyPr>
          <a:lstStyle/>
          <a:p>
            <a:r>
              <a:rPr lang="en-US" b="0" i="0" dirty="0">
                <a:solidFill>
                  <a:srgbClr val="ECECEC"/>
                </a:solidFill>
                <a:effectLst/>
                <a:highlight>
                  <a:srgbClr val="212121"/>
                </a:highlight>
                <a:latin typeface="Söhne"/>
              </a:rPr>
              <a:t>In the wake of increasing societal and stakeholder demands for corporate accountability and sustainable practices, organizations are turning to Corporate Social Responsibility (CSR) reporting as a means to communicate their environmental, social, and governance (ESG) performance. The CSR Reporting Dashboard emerges as a comprehensive tool designed to facilitate transparent and effective management of sustainability initiatives. This abstract explores the conceptualization, design, and functionalities of such a dashboard.</a:t>
            </a:r>
          </a:p>
          <a:p>
            <a:r>
              <a:rPr lang="en-US" b="0" i="0" dirty="0">
                <a:solidFill>
                  <a:srgbClr val="ECECEC"/>
                </a:solidFill>
                <a:effectLst/>
                <a:highlight>
                  <a:srgbClr val="212121"/>
                </a:highlight>
                <a:latin typeface="Söhne"/>
              </a:rPr>
              <a:t>The CSR Reporting Dashboard aggregates key performance indicators (KPIs) across various sustainability domains, offering stakeholders a holistic view of the organization's CSR efforts. Through intuitive data visualization techniques, including graphs, charts, and trend analysis, the dashboard enables users to track progress, identify areas for improvement, and make informed decisions.</a:t>
            </a:r>
            <a:endParaRPr lang="en-IN" dirty="0"/>
          </a:p>
        </p:txBody>
      </p:sp>
    </p:spTree>
    <p:extLst>
      <p:ext uri="{BB962C8B-B14F-4D97-AF65-F5344CB8AC3E}">
        <p14:creationId xmlns:p14="http://schemas.microsoft.com/office/powerpoint/2010/main" val="79544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47B7-B2D5-D7E1-4E8A-6D6A3B575E90}"/>
              </a:ext>
            </a:extLst>
          </p:cNvPr>
          <p:cNvSpPr>
            <a:spLocks noGrp="1"/>
          </p:cNvSpPr>
          <p:nvPr>
            <p:ph type="title"/>
          </p:nvPr>
        </p:nvSpPr>
        <p:spPr/>
        <p:txBody>
          <a:bodyPr/>
          <a:lstStyle/>
          <a:p>
            <a:r>
              <a:rPr lang="en-US" u="sng" dirty="0">
                <a:latin typeface="Arial Rounded MT Bold" panose="020F0704030504030204" pitchFamily="34" charset="0"/>
              </a:rPr>
              <a:t>INTRODUCTION</a:t>
            </a:r>
            <a:endParaRPr lang="en-IN"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A857B28-20D3-D0CB-F398-D97D74F47705}"/>
              </a:ext>
            </a:extLst>
          </p:cNvPr>
          <p:cNvSpPr>
            <a:spLocks noGrp="1"/>
          </p:cNvSpPr>
          <p:nvPr>
            <p:ph idx="1"/>
          </p:nvPr>
        </p:nvSpPr>
        <p:spPr>
          <a:xfrm>
            <a:off x="913795" y="2076450"/>
            <a:ext cx="10353762" cy="4026399"/>
          </a:xfrm>
        </p:spPr>
        <p:txBody>
          <a:bodyPr>
            <a:normAutofit fontScale="92500"/>
          </a:bodyPr>
          <a:lstStyle/>
          <a:p>
            <a:r>
              <a:rPr lang="en-US" b="0" i="0" dirty="0">
                <a:solidFill>
                  <a:srgbClr val="ECECEC"/>
                </a:solidFill>
                <a:effectLst/>
                <a:highlight>
                  <a:srgbClr val="212121"/>
                </a:highlight>
                <a:latin typeface="Söhne"/>
              </a:rPr>
              <a:t>In today's rapidly evolving business landscape, the integration of sustainability into corporate strategy has become increasingly imperative. With heightened awareness of environmental and social issues, coupled with growing stakeholder expectations, organizations are under mounting pressure to demonstrate their commitment to Corporate Social Responsibility (CSR) in tangible and measurable ways.</a:t>
            </a:r>
          </a:p>
          <a:p>
            <a:r>
              <a:rPr lang="en-US" b="0" i="0" dirty="0">
                <a:solidFill>
                  <a:srgbClr val="ECECEC"/>
                </a:solidFill>
                <a:effectLst/>
                <a:highlight>
                  <a:srgbClr val="212121"/>
                </a:highlight>
                <a:latin typeface="Söhne"/>
              </a:rPr>
              <a:t>At its core, the CSR Reporting Dashboard serves as a centralized hub for aggregating and visualizing key sustainability metrics and initiatives. It offers stakeholders, including executives, investors, employees, customers, and the broader community, a transparent and accessible platform to track an organization's progress towards its CSR goals.</a:t>
            </a:r>
            <a:endParaRPr lang="en-IN" dirty="0"/>
          </a:p>
        </p:txBody>
      </p:sp>
    </p:spTree>
    <p:extLst>
      <p:ext uri="{BB962C8B-B14F-4D97-AF65-F5344CB8AC3E}">
        <p14:creationId xmlns:p14="http://schemas.microsoft.com/office/powerpoint/2010/main" val="97951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4BE8-075E-D8B3-4FCC-55FDC62D679C}"/>
              </a:ext>
            </a:extLst>
          </p:cNvPr>
          <p:cNvSpPr>
            <a:spLocks noGrp="1"/>
          </p:cNvSpPr>
          <p:nvPr>
            <p:ph type="title"/>
          </p:nvPr>
        </p:nvSpPr>
        <p:spPr/>
        <p:txBody>
          <a:bodyPr>
            <a:normAutofit/>
          </a:bodyPr>
          <a:lstStyle/>
          <a:p>
            <a:r>
              <a:rPr lang="en-US" dirty="0"/>
              <a:t>Steps to create a dashboard:</a:t>
            </a:r>
            <a:endParaRPr lang="en-IN" dirty="0"/>
          </a:p>
        </p:txBody>
      </p:sp>
      <p:sp>
        <p:nvSpPr>
          <p:cNvPr id="3" name="Content Placeholder 2">
            <a:extLst>
              <a:ext uri="{FF2B5EF4-FFF2-40B4-BE49-F238E27FC236}">
                <a16:creationId xmlns:a16="http://schemas.microsoft.com/office/drawing/2014/main" id="{28EB5728-AC42-F2A5-B9EF-4825B7E4C288}"/>
              </a:ext>
            </a:extLst>
          </p:cNvPr>
          <p:cNvSpPr>
            <a:spLocks noGrp="1"/>
          </p:cNvSpPr>
          <p:nvPr>
            <p:ph idx="1"/>
          </p:nvPr>
        </p:nvSpPr>
        <p:spPr/>
        <p:txBody>
          <a:bodyPr/>
          <a:lstStyle/>
          <a:p>
            <a:r>
              <a:rPr lang="en-US" dirty="0"/>
              <a:t>Create a data set for the given topic and then upload it in </a:t>
            </a:r>
            <a:r>
              <a:rPr lang="en-US" dirty="0" err="1"/>
              <a:t>cognos</a:t>
            </a:r>
            <a:r>
              <a:rPr lang="en-US" dirty="0"/>
              <a:t> by converting it as data module.</a:t>
            </a:r>
          </a:p>
          <a:p>
            <a:r>
              <a:rPr lang="en-US" dirty="0"/>
              <a:t>Then create New/Select dashboard/ Select the dashboard layout as per your choice or requirement.</a:t>
            </a:r>
          </a:p>
          <a:p>
            <a:r>
              <a:rPr lang="en-US" dirty="0"/>
              <a:t>Select the course from my content as the data module you have uploaded.</a:t>
            </a:r>
          </a:p>
          <a:p>
            <a:r>
              <a:rPr lang="en-US" dirty="0"/>
              <a:t>Select the required the charts and visualization which you need to </a:t>
            </a:r>
            <a:r>
              <a:rPr lang="en-US" dirty="0" err="1"/>
              <a:t>definr</a:t>
            </a:r>
            <a:r>
              <a:rPr lang="en-US" dirty="0"/>
              <a:t> the reports or data.</a:t>
            </a:r>
          </a:p>
          <a:p>
            <a:endParaRPr lang="en-IN" dirty="0"/>
          </a:p>
        </p:txBody>
      </p:sp>
    </p:spTree>
    <p:extLst>
      <p:ext uri="{BB962C8B-B14F-4D97-AF65-F5344CB8AC3E}">
        <p14:creationId xmlns:p14="http://schemas.microsoft.com/office/powerpoint/2010/main" val="114279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4C8F89-04FE-F108-F95C-2A9F02F65806}"/>
              </a:ext>
            </a:extLst>
          </p:cNvPr>
          <p:cNvSpPr>
            <a:spLocks noGrp="1"/>
          </p:cNvSpPr>
          <p:nvPr>
            <p:ph type="title"/>
          </p:nvPr>
        </p:nvSpPr>
        <p:spPr>
          <a:xfrm>
            <a:off x="308225" y="609599"/>
            <a:ext cx="4469258" cy="2063751"/>
          </a:xfrm>
        </p:spPr>
        <p:txBody>
          <a:bodyPr>
            <a:normAutofit/>
          </a:bodyPr>
          <a:lstStyle/>
          <a:p>
            <a:r>
              <a:rPr lang="en-US" sz="3600" dirty="0"/>
              <a:t>Metric by department by Initiative</a:t>
            </a:r>
            <a:r>
              <a:rPr lang="en-US" sz="3200" dirty="0"/>
              <a:t>.</a:t>
            </a:r>
            <a:br>
              <a:rPr lang="en-US" sz="3200" dirty="0"/>
            </a:br>
            <a:endParaRPr lang="en-IN" sz="3200" dirty="0"/>
          </a:p>
        </p:txBody>
      </p:sp>
      <p:pic>
        <p:nvPicPr>
          <p:cNvPr id="10" name="Content Placeholder 9">
            <a:extLst>
              <a:ext uri="{FF2B5EF4-FFF2-40B4-BE49-F238E27FC236}">
                <a16:creationId xmlns:a16="http://schemas.microsoft.com/office/drawing/2014/main" id="{ABAB89F6-D457-0B53-A550-914589A39EBE}"/>
              </a:ext>
            </a:extLst>
          </p:cNvPr>
          <p:cNvPicPr>
            <a:picLocks noGrp="1" noChangeAspect="1"/>
          </p:cNvPicPr>
          <p:nvPr>
            <p:ph idx="1"/>
          </p:nvPr>
        </p:nvPicPr>
        <p:blipFill>
          <a:blip r:embed="rId2"/>
          <a:stretch>
            <a:fillRect/>
          </a:stretch>
        </p:blipFill>
        <p:spPr>
          <a:xfrm>
            <a:off x="4856163" y="609600"/>
            <a:ext cx="6411912" cy="5080001"/>
          </a:xfrm>
        </p:spPr>
      </p:pic>
      <p:sp>
        <p:nvSpPr>
          <p:cNvPr id="6" name="Text Placeholder 5">
            <a:extLst>
              <a:ext uri="{FF2B5EF4-FFF2-40B4-BE49-F238E27FC236}">
                <a16:creationId xmlns:a16="http://schemas.microsoft.com/office/drawing/2014/main" id="{20CE4441-07D4-7B0A-8C76-0D77B14F985F}"/>
              </a:ext>
            </a:extLst>
          </p:cNvPr>
          <p:cNvSpPr>
            <a:spLocks noGrp="1"/>
          </p:cNvSpPr>
          <p:nvPr>
            <p:ph type="body" sz="half" idx="2"/>
          </p:nvPr>
        </p:nvSpPr>
        <p:spPr/>
        <p:txBody>
          <a:bodyPr/>
          <a:lstStyle/>
          <a:p>
            <a:r>
              <a:rPr lang="en-US" sz="2400" dirty="0"/>
              <a:t>In this graph it’s defined as Bar graph model so that we can compare each data from and other easily and find out the difference from it</a:t>
            </a:r>
            <a:r>
              <a:rPr lang="en-US" dirty="0"/>
              <a:t>.</a:t>
            </a:r>
          </a:p>
          <a:p>
            <a:endParaRPr lang="en-IN" dirty="0"/>
          </a:p>
        </p:txBody>
      </p:sp>
    </p:spTree>
    <p:extLst>
      <p:ext uri="{BB962C8B-B14F-4D97-AF65-F5344CB8AC3E}">
        <p14:creationId xmlns:p14="http://schemas.microsoft.com/office/powerpoint/2010/main" val="21701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7238-597B-0319-19F3-24AB167C2D45}"/>
              </a:ext>
            </a:extLst>
          </p:cNvPr>
          <p:cNvSpPr>
            <a:spLocks noGrp="1"/>
          </p:cNvSpPr>
          <p:nvPr>
            <p:ph type="title"/>
          </p:nvPr>
        </p:nvSpPr>
        <p:spPr>
          <a:xfrm>
            <a:off x="534257" y="609600"/>
            <a:ext cx="4263774" cy="2267164"/>
          </a:xfrm>
        </p:spPr>
        <p:txBody>
          <a:bodyPr>
            <a:normAutofit/>
          </a:bodyPr>
          <a:lstStyle/>
          <a:p>
            <a:r>
              <a:rPr lang="en-US" sz="3600" dirty="0"/>
              <a:t>Department by Initiative colored by Unit.</a:t>
            </a:r>
            <a:br>
              <a:rPr lang="en-US" dirty="0"/>
            </a:br>
            <a:endParaRPr lang="en-IN" dirty="0"/>
          </a:p>
        </p:txBody>
      </p:sp>
      <p:pic>
        <p:nvPicPr>
          <p:cNvPr id="6" name="Content Placeholder 5">
            <a:extLst>
              <a:ext uri="{FF2B5EF4-FFF2-40B4-BE49-F238E27FC236}">
                <a16:creationId xmlns:a16="http://schemas.microsoft.com/office/drawing/2014/main" id="{20605B0E-A2F6-9039-F3E4-9EB0E82F0BF3}"/>
              </a:ext>
            </a:extLst>
          </p:cNvPr>
          <p:cNvPicPr>
            <a:picLocks noGrp="1" noChangeAspect="1"/>
          </p:cNvPicPr>
          <p:nvPr>
            <p:ph idx="1"/>
          </p:nvPr>
        </p:nvPicPr>
        <p:blipFill>
          <a:blip r:embed="rId2"/>
          <a:stretch>
            <a:fillRect/>
          </a:stretch>
        </p:blipFill>
        <p:spPr>
          <a:xfrm>
            <a:off x="5116530" y="825175"/>
            <a:ext cx="6161675" cy="4648849"/>
          </a:xfrm>
        </p:spPr>
      </p:pic>
      <p:sp>
        <p:nvSpPr>
          <p:cNvPr id="4" name="Text Placeholder 3">
            <a:extLst>
              <a:ext uri="{FF2B5EF4-FFF2-40B4-BE49-F238E27FC236}">
                <a16:creationId xmlns:a16="http://schemas.microsoft.com/office/drawing/2014/main" id="{0E418EA9-6C40-091F-0097-C5F1187B89D9}"/>
              </a:ext>
            </a:extLst>
          </p:cNvPr>
          <p:cNvSpPr>
            <a:spLocks noGrp="1"/>
          </p:cNvSpPr>
          <p:nvPr>
            <p:ph type="body" sz="half" idx="2"/>
          </p:nvPr>
        </p:nvSpPr>
        <p:spPr/>
        <p:txBody>
          <a:bodyPr>
            <a:normAutofit fontScale="92500"/>
          </a:bodyPr>
          <a:lstStyle/>
          <a:p>
            <a:r>
              <a:rPr lang="en-US" sz="2400" dirty="0"/>
              <a:t>In this Visualization we can easily see that the data has been converted in to spherical manner such that data is been marked from various color’s so it can easily visible the difference</a:t>
            </a:r>
            <a:r>
              <a:rPr lang="en-US" dirty="0"/>
              <a:t>.</a:t>
            </a:r>
          </a:p>
          <a:p>
            <a:endParaRPr lang="en-IN" dirty="0"/>
          </a:p>
        </p:txBody>
      </p:sp>
    </p:spTree>
    <p:extLst>
      <p:ext uri="{BB962C8B-B14F-4D97-AF65-F5344CB8AC3E}">
        <p14:creationId xmlns:p14="http://schemas.microsoft.com/office/powerpoint/2010/main" val="190885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AFD9-45B1-17D6-F4DF-FBE52F01793D}"/>
              </a:ext>
            </a:extLst>
          </p:cNvPr>
          <p:cNvSpPr>
            <a:spLocks noGrp="1"/>
          </p:cNvSpPr>
          <p:nvPr>
            <p:ph type="title"/>
          </p:nvPr>
        </p:nvSpPr>
        <p:spPr>
          <a:xfrm>
            <a:off x="913795" y="143838"/>
            <a:ext cx="10531616" cy="1024561"/>
          </a:xfrm>
        </p:spPr>
        <p:txBody>
          <a:bodyPr>
            <a:normAutofit/>
          </a:bodyPr>
          <a:lstStyle/>
          <a:p>
            <a:r>
              <a:rPr lang="en-US" sz="4800" dirty="0"/>
              <a:t>Region, Unit and Initiatives.</a:t>
            </a:r>
            <a:endParaRPr lang="en-IN" sz="4800" dirty="0"/>
          </a:p>
        </p:txBody>
      </p:sp>
      <p:pic>
        <p:nvPicPr>
          <p:cNvPr id="6" name="Content Placeholder 5">
            <a:extLst>
              <a:ext uri="{FF2B5EF4-FFF2-40B4-BE49-F238E27FC236}">
                <a16:creationId xmlns:a16="http://schemas.microsoft.com/office/drawing/2014/main" id="{D2E248E0-D2C3-BEB7-A128-A5165142C115}"/>
              </a:ext>
            </a:extLst>
          </p:cNvPr>
          <p:cNvPicPr>
            <a:picLocks noGrp="1" noChangeAspect="1"/>
          </p:cNvPicPr>
          <p:nvPr>
            <p:ph idx="1"/>
          </p:nvPr>
        </p:nvPicPr>
        <p:blipFill>
          <a:blip r:embed="rId2"/>
          <a:stretch>
            <a:fillRect/>
          </a:stretch>
        </p:blipFill>
        <p:spPr>
          <a:xfrm>
            <a:off x="571928" y="1803115"/>
            <a:ext cx="5795374" cy="3524035"/>
          </a:xfrm>
        </p:spPr>
      </p:pic>
      <p:sp>
        <p:nvSpPr>
          <p:cNvPr id="4" name="Text Placeholder 3">
            <a:extLst>
              <a:ext uri="{FF2B5EF4-FFF2-40B4-BE49-F238E27FC236}">
                <a16:creationId xmlns:a16="http://schemas.microsoft.com/office/drawing/2014/main" id="{6C19E393-FA71-10E0-EEF9-36D8C488BFAA}"/>
              </a:ext>
            </a:extLst>
          </p:cNvPr>
          <p:cNvSpPr>
            <a:spLocks noGrp="1"/>
          </p:cNvSpPr>
          <p:nvPr>
            <p:ph type="body" sz="half" idx="2"/>
          </p:nvPr>
        </p:nvSpPr>
        <p:spPr>
          <a:xfrm flipH="1">
            <a:off x="6367302" y="2650733"/>
            <a:ext cx="5653462" cy="1828800"/>
          </a:xfrm>
        </p:spPr>
        <p:txBody>
          <a:bodyPr/>
          <a:lstStyle/>
          <a:p>
            <a:r>
              <a:rPr lang="en-US" sz="2000" dirty="0"/>
              <a:t>It’s to be in the format of many circles chart.</a:t>
            </a:r>
          </a:p>
          <a:p>
            <a:r>
              <a:rPr lang="en-US" sz="2000" dirty="0"/>
              <a:t>In this chart we can mandatory the formation of each data to its revolution and all data’s have different color for simplification.</a:t>
            </a:r>
          </a:p>
          <a:p>
            <a:endParaRPr lang="en-IN" dirty="0"/>
          </a:p>
        </p:txBody>
      </p:sp>
    </p:spTree>
    <p:extLst>
      <p:ext uri="{BB962C8B-B14F-4D97-AF65-F5344CB8AC3E}">
        <p14:creationId xmlns:p14="http://schemas.microsoft.com/office/powerpoint/2010/main" val="326360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5193-2274-83E0-9050-DCFA8C267D5C}"/>
              </a:ext>
            </a:extLst>
          </p:cNvPr>
          <p:cNvSpPr>
            <a:spLocks noGrp="1"/>
          </p:cNvSpPr>
          <p:nvPr>
            <p:ph type="title"/>
          </p:nvPr>
        </p:nvSpPr>
        <p:spPr>
          <a:xfrm>
            <a:off x="913795" y="609600"/>
            <a:ext cx="9689135" cy="705492"/>
          </a:xfrm>
        </p:spPr>
        <p:txBody>
          <a:bodyPr>
            <a:normAutofit fontScale="90000"/>
          </a:bodyPr>
          <a:lstStyle/>
          <a:p>
            <a:r>
              <a:rPr lang="en-US" sz="4800" dirty="0"/>
              <a:t>Department Compared </a:t>
            </a:r>
            <a:endParaRPr lang="en-IN" sz="4800" dirty="0"/>
          </a:p>
        </p:txBody>
      </p:sp>
      <p:pic>
        <p:nvPicPr>
          <p:cNvPr id="6" name="Content Placeholder 5">
            <a:extLst>
              <a:ext uri="{FF2B5EF4-FFF2-40B4-BE49-F238E27FC236}">
                <a16:creationId xmlns:a16="http://schemas.microsoft.com/office/drawing/2014/main" id="{73017AF5-48EA-CFDC-63A5-1328B2C0F8EB}"/>
              </a:ext>
            </a:extLst>
          </p:cNvPr>
          <p:cNvPicPr>
            <a:picLocks noGrp="1" noChangeAspect="1"/>
          </p:cNvPicPr>
          <p:nvPr>
            <p:ph idx="1"/>
          </p:nvPr>
        </p:nvPicPr>
        <p:blipFill>
          <a:blip r:embed="rId2"/>
          <a:stretch>
            <a:fillRect/>
          </a:stretch>
        </p:blipFill>
        <p:spPr>
          <a:xfrm>
            <a:off x="698644" y="1438382"/>
            <a:ext cx="10000868" cy="4715838"/>
          </a:xfrm>
        </p:spPr>
      </p:pic>
    </p:spTree>
    <p:extLst>
      <p:ext uri="{BB962C8B-B14F-4D97-AF65-F5344CB8AC3E}">
        <p14:creationId xmlns:p14="http://schemas.microsoft.com/office/powerpoint/2010/main" val="1359618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{364FE27B-4610-4415-B72C-3C9540361C1E}tf11665031_win32</Template>
  <TotalTime>48</TotalTime>
  <Words>728</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Black</vt:lpstr>
      <vt:lpstr>Arial Nova</vt:lpstr>
      <vt:lpstr>Arial Nova Light</vt:lpstr>
      <vt:lpstr>Arial Rounded MT Bold</vt:lpstr>
      <vt:lpstr>CommercialScript BT</vt:lpstr>
      <vt:lpstr>Söhne</vt:lpstr>
      <vt:lpstr>Wingdings 2</vt:lpstr>
      <vt:lpstr>SlateVTI</vt:lpstr>
      <vt:lpstr>IBM Cognos  CSR Dashboard  </vt:lpstr>
      <vt:lpstr>Corporate Social Responsibility (CSR) Reporting Dashboard</vt:lpstr>
      <vt:lpstr>Abstract:</vt:lpstr>
      <vt:lpstr>INTRODUCTION</vt:lpstr>
      <vt:lpstr>Steps to create a dashboard:</vt:lpstr>
      <vt:lpstr>Metric by department by Initiative. </vt:lpstr>
      <vt:lpstr>Department by Initiative colored by Unit. </vt:lpstr>
      <vt:lpstr>Region, Unit and Initiatives.</vt:lpstr>
      <vt:lpstr>Department Compared </vt:lpstr>
      <vt:lpstr>Other’s</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Cognos  CSR Dashboard  </dc:title>
  <dc:creator>Sathish Kumar Yadav</dc:creator>
  <cp:lastModifiedBy>Sathish Kumar Yadav</cp:lastModifiedBy>
  <cp:revision>1</cp:revision>
  <dcterms:created xsi:type="dcterms:W3CDTF">2024-05-21T16:15:33Z</dcterms:created>
  <dcterms:modified xsi:type="dcterms:W3CDTF">2024-05-21T17:03:40Z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