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[b.com  project (salary statement).xlsx]Sheet1!PivotTable1</c:name>
    <c:fmtId val="-1"/>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view3D>
      <c:rotX val="15"/>
      <c:rotY val="20"/>
      <c:rAngAx val="1"/>
    </c:view3D>
    <c:floor>
      <c:thickness val="0"/>
    </c:floor>
    <c:sideWall>
      <c:thickness val="0"/>
    </c:sideWall>
    <c:backWall>
      <c:thickness val="0"/>
    </c:backWall>
    <c:plotArea>
      <c:layout/>
      <c:bar3DChart>
        <c:barDir val="col"/>
        <c:grouping val="clustered"/>
        <c:varyColors val="0"/>
        <c:ser>
          <c:idx val="0"/>
          <c:order val="0"/>
          <c:tx>
            <c:strRef>
              <c:f>Sheet1!$M$7:$M$8</c:f>
              <c:strCache>
                <c:ptCount val="1"/>
                <c:pt idx="0">
                  <c:v>Sum of BASIC SALARY</c:v>
                </c:pt>
              </c:strCache>
            </c:strRef>
          </c:tx>
          <c:invertIfNegative val="0"/>
          <c:cat>
            <c:strRef>
              <c:f>Sheet1!$L$9:$L$23</c:f>
              <c:strCache>
                <c:ptCount val="14"/>
                <c:pt idx="0">
                  <c:v>Teemana priya</c:v>
                </c:pt>
                <c:pt idx="1">
                  <c:v>Sri rajka</c:v>
                </c:pt>
                <c:pt idx="2">
                  <c:v>Sri lekha</c:v>
                </c:pt>
                <c:pt idx="3">
                  <c:v>Soorya</c:v>
                </c:pt>
                <c:pt idx="4">
                  <c:v>Ramya Selvi</c:v>
                </c:pt>
                <c:pt idx="5">
                  <c:v>Ramya</c:v>
                </c:pt>
                <c:pt idx="6">
                  <c:v>Nithya</c:v>
                </c:pt>
                <c:pt idx="7">
                  <c:v>Nandhini</c:v>
                </c:pt>
                <c:pt idx="8">
                  <c:v>Monisha</c:v>
                </c:pt>
                <c:pt idx="9">
                  <c:v>Monika</c:v>
                </c:pt>
                <c:pt idx="10">
                  <c:v>Keerthiga</c:v>
                </c:pt>
                <c:pt idx="11">
                  <c:v>Hemalatha</c:v>
                </c:pt>
                <c:pt idx="12">
                  <c:v>Dharshini</c:v>
                </c:pt>
                <c:pt idx="13">
                  <c:v>Atchaya</c:v>
                </c:pt>
              </c:strCache>
            </c:strRef>
          </c:cat>
          <c:val>
            <c:numRef>
              <c:f>Sheet1!$M$9:$M$23</c:f>
              <c:numCache>
                <c:formatCode>General</c:formatCode>
                <c:ptCount val="14"/>
                <c:pt idx="0">
                  <c:v>18000</c:v>
                </c:pt>
                <c:pt idx="1">
                  <c:v>15000</c:v>
                </c:pt>
                <c:pt idx="2">
                  <c:v>16000</c:v>
                </c:pt>
                <c:pt idx="3">
                  <c:v>20000</c:v>
                </c:pt>
                <c:pt idx="4">
                  <c:v>14000</c:v>
                </c:pt>
                <c:pt idx="5">
                  <c:v>14000</c:v>
                </c:pt>
                <c:pt idx="6">
                  <c:v>16000</c:v>
                </c:pt>
                <c:pt idx="7">
                  <c:v>14000</c:v>
                </c:pt>
                <c:pt idx="8">
                  <c:v>17000</c:v>
                </c:pt>
                <c:pt idx="9">
                  <c:v>26000</c:v>
                </c:pt>
                <c:pt idx="10">
                  <c:v>10000</c:v>
                </c:pt>
                <c:pt idx="11">
                  <c:v>12000</c:v>
                </c:pt>
                <c:pt idx="12">
                  <c:v>24000</c:v>
                </c:pt>
                <c:pt idx="13">
                  <c:v>22000</c:v>
                </c:pt>
              </c:numCache>
            </c:numRef>
          </c:val>
          <c:extLst>
            <c:ext xmlns:c16="http://schemas.microsoft.com/office/drawing/2014/chart" uri="{C3380CC4-5D6E-409C-BE32-E72D297353CC}">
              <c16:uniqueId val="{00000000-47E3-D548-A275-07AE1E1DB6B5}"/>
            </c:ext>
          </c:extLst>
        </c:ser>
        <c:ser>
          <c:idx val="1"/>
          <c:order val="1"/>
          <c:tx>
            <c:strRef>
              <c:f>Sheet1!$N$7:$N$8</c:f>
              <c:strCache>
                <c:ptCount val="1"/>
                <c:pt idx="0">
                  <c:v>Sum of GROSS SALARY</c:v>
                </c:pt>
              </c:strCache>
            </c:strRef>
          </c:tx>
          <c:invertIfNegative val="0"/>
          <c:cat>
            <c:strRef>
              <c:f>Sheet1!$L$9:$L$23</c:f>
              <c:strCache>
                <c:ptCount val="14"/>
                <c:pt idx="0">
                  <c:v>Teemana priya</c:v>
                </c:pt>
                <c:pt idx="1">
                  <c:v>Sri rajka</c:v>
                </c:pt>
                <c:pt idx="2">
                  <c:v>Sri lekha</c:v>
                </c:pt>
                <c:pt idx="3">
                  <c:v>Soorya</c:v>
                </c:pt>
                <c:pt idx="4">
                  <c:v>Ramya Selvi</c:v>
                </c:pt>
                <c:pt idx="5">
                  <c:v>Ramya</c:v>
                </c:pt>
                <c:pt idx="6">
                  <c:v>Nithya</c:v>
                </c:pt>
                <c:pt idx="7">
                  <c:v>Nandhini</c:v>
                </c:pt>
                <c:pt idx="8">
                  <c:v>Monisha</c:v>
                </c:pt>
                <c:pt idx="9">
                  <c:v>Monika</c:v>
                </c:pt>
                <c:pt idx="10">
                  <c:v>Keerthiga</c:v>
                </c:pt>
                <c:pt idx="11">
                  <c:v>Hemalatha</c:v>
                </c:pt>
                <c:pt idx="12">
                  <c:v>Dharshini</c:v>
                </c:pt>
                <c:pt idx="13">
                  <c:v>Atchaya</c:v>
                </c:pt>
              </c:strCache>
            </c:strRef>
          </c:cat>
          <c:val>
            <c:numRef>
              <c:f>Sheet1!$N$9:$N$23</c:f>
              <c:numCache>
                <c:formatCode>General</c:formatCode>
                <c:ptCount val="14"/>
                <c:pt idx="0">
                  <c:v>21960</c:v>
                </c:pt>
                <c:pt idx="1">
                  <c:v>18300</c:v>
                </c:pt>
                <c:pt idx="2">
                  <c:v>19520</c:v>
                </c:pt>
                <c:pt idx="3">
                  <c:v>24400</c:v>
                </c:pt>
                <c:pt idx="4">
                  <c:v>17080</c:v>
                </c:pt>
                <c:pt idx="5">
                  <c:v>17080</c:v>
                </c:pt>
                <c:pt idx="6">
                  <c:v>19520</c:v>
                </c:pt>
                <c:pt idx="7">
                  <c:v>17080</c:v>
                </c:pt>
                <c:pt idx="8">
                  <c:v>20740</c:v>
                </c:pt>
                <c:pt idx="9">
                  <c:v>31720</c:v>
                </c:pt>
                <c:pt idx="10">
                  <c:v>12200</c:v>
                </c:pt>
                <c:pt idx="11">
                  <c:v>14640</c:v>
                </c:pt>
                <c:pt idx="12">
                  <c:v>29280</c:v>
                </c:pt>
                <c:pt idx="13">
                  <c:v>26840</c:v>
                </c:pt>
              </c:numCache>
            </c:numRef>
          </c:val>
          <c:extLst>
            <c:ext xmlns:c16="http://schemas.microsoft.com/office/drawing/2014/chart" uri="{C3380CC4-5D6E-409C-BE32-E72D297353CC}">
              <c16:uniqueId val="{00000001-47E3-D548-A275-07AE1E1DB6B5}"/>
            </c:ext>
          </c:extLst>
        </c:ser>
        <c:ser>
          <c:idx val="2"/>
          <c:order val="2"/>
          <c:tx>
            <c:strRef>
              <c:f>Sheet1!$O$7:$O$8</c:f>
              <c:strCache>
                <c:ptCount val="1"/>
                <c:pt idx="0">
                  <c:v>Sum of NET SALARY</c:v>
                </c:pt>
              </c:strCache>
            </c:strRef>
          </c:tx>
          <c:invertIfNegative val="0"/>
          <c:cat>
            <c:strRef>
              <c:f>Sheet1!$L$9:$L$23</c:f>
              <c:strCache>
                <c:ptCount val="14"/>
                <c:pt idx="0">
                  <c:v>Teemana priya</c:v>
                </c:pt>
                <c:pt idx="1">
                  <c:v>Sri rajka</c:v>
                </c:pt>
                <c:pt idx="2">
                  <c:v>Sri lekha</c:v>
                </c:pt>
                <c:pt idx="3">
                  <c:v>Soorya</c:v>
                </c:pt>
                <c:pt idx="4">
                  <c:v>Ramya Selvi</c:v>
                </c:pt>
                <c:pt idx="5">
                  <c:v>Ramya</c:v>
                </c:pt>
                <c:pt idx="6">
                  <c:v>Nithya</c:v>
                </c:pt>
                <c:pt idx="7">
                  <c:v>Nandhini</c:v>
                </c:pt>
                <c:pt idx="8">
                  <c:v>Monisha</c:v>
                </c:pt>
                <c:pt idx="9">
                  <c:v>Monika</c:v>
                </c:pt>
                <c:pt idx="10">
                  <c:v>Keerthiga</c:v>
                </c:pt>
                <c:pt idx="11">
                  <c:v>Hemalatha</c:v>
                </c:pt>
                <c:pt idx="12">
                  <c:v>Dharshini</c:v>
                </c:pt>
                <c:pt idx="13">
                  <c:v>Atchaya</c:v>
                </c:pt>
              </c:strCache>
            </c:strRef>
          </c:cat>
          <c:val>
            <c:numRef>
              <c:f>Sheet1!$O$9:$O$23</c:f>
              <c:numCache>
                <c:formatCode>General</c:formatCode>
                <c:ptCount val="14"/>
                <c:pt idx="0">
                  <c:v>20203.2</c:v>
                </c:pt>
                <c:pt idx="1">
                  <c:v>16836</c:v>
                </c:pt>
                <c:pt idx="2">
                  <c:v>17958.400000000001</c:v>
                </c:pt>
                <c:pt idx="3">
                  <c:v>22448</c:v>
                </c:pt>
                <c:pt idx="4">
                  <c:v>15713.6</c:v>
                </c:pt>
                <c:pt idx="5">
                  <c:v>15713.6</c:v>
                </c:pt>
                <c:pt idx="6">
                  <c:v>17958.400000000001</c:v>
                </c:pt>
                <c:pt idx="7">
                  <c:v>15713.6</c:v>
                </c:pt>
                <c:pt idx="8">
                  <c:v>19080.8</c:v>
                </c:pt>
                <c:pt idx="9">
                  <c:v>29182.400000000001</c:v>
                </c:pt>
                <c:pt idx="10">
                  <c:v>11224</c:v>
                </c:pt>
                <c:pt idx="11">
                  <c:v>13468.8</c:v>
                </c:pt>
                <c:pt idx="12">
                  <c:v>26937.599999999999</c:v>
                </c:pt>
                <c:pt idx="13">
                  <c:v>24692.799999999999</c:v>
                </c:pt>
              </c:numCache>
            </c:numRef>
          </c:val>
          <c:extLst>
            <c:ext xmlns:c16="http://schemas.microsoft.com/office/drawing/2014/chart" uri="{C3380CC4-5D6E-409C-BE32-E72D297353CC}">
              <c16:uniqueId val="{00000002-47E3-D548-A275-07AE1E1DB6B5}"/>
            </c:ext>
          </c:extLst>
        </c:ser>
        <c:dLbls>
          <c:showLegendKey val="0"/>
          <c:showVal val="0"/>
          <c:showCatName val="0"/>
          <c:showSerName val="0"/>
          <c:showPercent val="0"/>
          <c:showBubbleSize val="0"/>
        </c:dLbls>
        <c:gapWidth val="150"/>
        <c:shape val="box"/>
        <c:axId val="131567616"/>
        <c:axId val="131569920"/>
        <c:axId val="0"/>
      </c:bar3DChart>
      <c:catAx>
        <c:axId val="131567616"/>
        <c:scaling>
          <c:orientation val="minMax"/>
        </c:scaling>
        <c:delete val="0"/>
        <c:axPos val="b"/>
        <c:numFmt formatCode="General" sourceLinked="0"/>
        <c:majorTickMark val="out"/>
        <c:minorTickMark val="none"/>
        <c:tickLblPos val="nextTo"/>
        <c:crossAx val="131569920"/>
        <c:crosses val="autoZero"/>
        <c:auto val="1"/>
        <c:lblAlgn val="ctr"/>
        <c:lblOffset val="100"/>
        <c:noMultiLvlLbl val="0"/>
      </c:catAx>
      <c:valAx>
        <c:axId val="131569920"/>
        <c:scaling>
          <c:orientation val="minMax"/>
        </c:scaling>
        <c:delete val="0"/>
        <c:axPos val="l"/>
        <c:majorGridlines/>
        <c:numFmt formatCode="General" sourceLinked="1"/>
        <c:majorTickMark val="out"/>
        <c:minorTickMark val="none"/>
        <c:tickLblPos val="nextTo"/>
        <c:crossAx val="131567616"/>
        <c:crosses val="autoZero"/>
        <c:crossBetween val="between"/>
      </c:valAx>
    </c:plotArea>
    <c:legend>
      <c:legendPos val="r"/>
      <c:layout>
        <c:manualLayout>
          <c:xMode val="edge"/>
          <c:yMode val="edge"/>
          <c:x val="0.65027362212052686"/>
          <c:y val="0.37116411502545216"/>
          <c:w val="0.28726291683659066"/>
          <c:h val="0.21918682891911237"/>
        </c:manualLayout>
      </c:layout>
      <c:overlay val="0"/>
    </c:legend>
    <c:plotVisOnly val="1"/>
    <c:dispBlanksAs val="gap"/>
    <c:showDLblsOverMax val="0"/>
  </c:char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GB" sz="2400" dirty="0"/>
              <a:t>S.SATHISH</a:t>
            </a:r>
            <a:endParaRPr lang="en-US" sz="2400" dirty="0"/>
          </a:p>
          <a:p>
            <a:r>
              <a:rPr lang="en-US" sz="2400" dirty="0"/>
              <a:t>REGISTER NO:</a:t>
            </a:r>
            <a:r>
              <a:rPr lang="en-IN" sz="2400" dirty="0"/>
              <a:t>312200</a:t>
            </a:r>
            <a:r>
              <a:rPr lang="en-GB" sz="2400" dirty="0"/>
              <a:t>548</a:t>
            </a:r>
            <a:endParaRPr lang="en-US" sz="2400" dirty="0"/>
          </a:p>
          <a:p>
            <a:r>
              <a:rPr lang="en-US" sz="2400" dirty="0"/>
              <a:t>DEPARTMENT:</a:t>
            </a:r>
            <a:r>
              <a:rPr lang="en-IN" sz="2400" dirty="0"/>
              <a:t>B.COM</a:t>
            </a:r>
            <a:endParaRPr lang="en-US" sz="2400" dirty="0"/>
          </a:p>
          <a:p>
            <a:r>
              <a:rPr lang="en-US" sz="2400" dirty="0"/>
              <a:t>COLLEGE</a:t>
            </a:r>
            <a:r>
              <a:rPr lang="en-IN" sz="2400" dirty="0"/>
              <a:t>:PACHAIYAPPA’S COLLEGE FOR MEN, KANCHIPURAM </a:t>
            </a:r>
            <a:endParaRPr lang="en-US" sz="2400" dirty="0"/>
          </a:p>
          <a:p>
            <a:r>
              <a:rPr lang="en-US" sz="2400" dirty="0"/>
              <a:t>           </a:t>
            </a:r>
            <a:endParaRPr lang="en-IN" sz="2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29ECED5-E4DC-A2DD-1994-7FB33ED9B006}"/>
              </a:ext>
            </a:extLst>
          </p:cNvPr>
          <p:cNvSpPr txBox="1"/>
          <p:nvPr/>
        </p:nvSpPr>
        <p:spPr>
          <a:xfrm>
            <a:off x="714348" y="1000108"/>
            <a:ext cx="6643734" cy="6924973"/>
          </a:xfrm>
          <a:prstGeom prst="rect">
            <a:avLst/>
          </a:prstGeom>
          <a:noFill/>
        </p:spPr>
        <p:txBody>
          <a:bodyPr wrap="square" rtlCol="0">
            <a:spAutoFit/>
          </a:bodyPr>
          <a:lstStyle/>
          <a:p>
            <a:endParaRPr lang="en-GB" sz="2400" b="1" dirty="0">
              <a:latin typeface="Times New Roman" pitchFamily="18" charset="0"/>
              <a:cs typeface="Times New Roman" pitchFamily="18" charset="0"/>
            </a:endParaRPr>
          </a:p>
          <a:p>
            <a:endParaRPr lang="en-GB" b="1" dirty="0"/>
          </a:p>
          <a:p>
            <a:pPr>
              <a:buFont typeface="Arial" pitchFamily="34" charset="0"/>
              <a:buChar char="•"/>
            </a:pPr>
            <a:r>
              <a:rPr lang="en-GB" dirty="0">
                <a:latin typeface="Times New Roman" pitchFamily="18" charset="0"/>
                <a:cs typeface="Times New Roman" pitchFamily="18" charset="0"/>
              </a:rPr>
              <a:t>    </a:t>
            </a:r>
            <a:r>
              <a:rPr lang="en-GB" sz="2400" dirty="0">
                <a:latin typeface="Times New Roman" pitchFamily="18" charset="0"/>
                <a:cs typeface="Times New Roman" pitchFamily="18" charset="0"/>
              </a:rPr>
              <a:t>DATA COOLLECTION</a:t>
            </a:r>
          </a:p>
          <a:p>
            <a:pPr marL="342900" indent="-342900">
              <a:buAutoNum type="arabicPeriod"/>
            </a:pPr>
            <a:r>
              <a:rPr lang="en-GB" sz="2400" dirty="0">
                <a:latin typeface="Times New Roman" pitchFamily="18" charset="0"/>
                <a:cs typeface="Times New Roman" pitchFamily="18" charset="0"/>
              </a:rPr>
              <a:t>Download </a:t>
            </a:r>
            <a:r>
              <a:rPr lang="en-GB" sz="2400" dirty="0" err="1">
                <a:latin typeface="Times New Roman" pitchFamily="18" charset="0"/>
                <a:cs typeface="Times New Roman" pitchFamily="18" charset="0"/>
              </a:rPr>
              <a:t>kaggle</a:t>
            </a:r>
            <a:endParaRPr lang="en-GB" sz="2400" dirty="0">
              <a:latin typeface="Times New Roman" pitchFamily="18" charset="0"/>
              <a:cs typeface="Times New Roman" pitchFamily="18" charset="0"/>
            </a:endParaRPr>
          </a:p>
          <a:p>
            <a:pPr marL="342900" indent="-342900">
              <a:buAutoNum type="arabicPeriod"/>
            </a:pPr>
            <a:r>
              <a:rPr lang="en-GB" sz="2400" dirty="0" err="1">
                <a:latin typeface="Times New Roman" pitchFamily="18" charset="0"/>
                <a:cs typeface="Times New Roman" pitchFamily="18" charset="0"/>
              </a:rPr>
              <a:t>Edunet</a:t>
            </a:r>
            <a:r>
              <a:rPr lang="en-GB" sz="2400" dirty="0">
                <a:latin typeface="Times New Roman" pitchFamily="18" charset="0"/>
                <a:cs typeface="Times New Roman" pitchFamily="18" charset="0"/>
              </a:rPr>
              <a:t> dashboard- file download</a:t>
            </a:r>
          </a:p>
          <a:p>
            <a:pPr marL="342900" indent="-342900">
              <a:buFont typeface="Arial" pitchFamily="34" charset="0"/>
              <a:buChar char="•"/>
            </a:pPr>
            <a:r>
              <a:rPr lang="en-GB" sz="2400" dirty="0">
                <a:latin typeface="Times New Roman" pitchFamily="18" charset="0"/>
                <a:cs typeface="Times New Roman" pitchFamily="18" charset="0"/>
              </a:rPr>
              <a:t>FEATURES COLLECTION</a:t>
            </a:r>
          </a:p>
          <a:p>
            <a:pPr marL="342900" indent="-342900"/>
            <a:r>
              <a:rPr lang="en-GB" sz="2400" dirty="0">
                <a:latin typeface="Times New Roman" pitchFamily="18" charset="0"/>
                <a:cs typeface="Times New Roman" pitchFamily="18" charset="0"/>
              </a:rPr>
              <a:t>1.Employees name</a:t>
            </a:r>
          </a:p>
          <a:p>
            <a:pPr marL="342900" indent="-342900"/>
            <a:r>
              <a:rPr lang="en-GB" sz="2400" dirty="0">
                <a:latin typeface="Times New Roman" pitchFamily="18" charset="0"/>
                <a:cs typeface="Times New Roman" pitchFamily="18" charset="0"/>
              </a:rPr>
              <a:t>2.Basic salary</a:t>
            </a:r>
          </a:p>
          <a:p>
            <a:pPr marL="342900" indent="-342900"/>
            <a:r>
              <a:rPr lang="en-GB" sz="2400" dirty="0">
                <a:latin typeface="Times New Roman" pitchFamily="18" charset="0"/>
                <a:cs typeface="Times New Roman" pitchFamily="18" charset="0"/>
              </a:rPr>
              <a:t>3.Dearness allowance</a:t>
            </a:r>
          </a:p>
          <a:p>
            <a:pPr marL="342900" indent="-342900"/>
            <a:r>
              <a:rPr lang="en-GB" sz="2400" dirty="0">
                <a:latin typeface="Times New Roman" pitchFamily="18" charset="0"/>
                <a:cs typeface="Times New Roman" pitchFamily="18" charset="0"/>
              </a:rPr>
              <a:t>4.Travelling allowance</a:t>
            </a:r>
          </a:p>
          <a:p>
            <a:pPr marL="342900" indent="-342900"/>
            <a:r>
              <a:rPr lang="en-GB" sz="2400" dirty="0">
                <a:latin typeface="Times New Roman" pitchFamily="18" charset="0"/>
                <a:cs typeface="Times New Roman" pitchFamily="18" charset="0"/>
              </a:rPr>
              <a:t>5.Gross salary</a:t>
            </a:r>
          </a:p>
          <a:p>
            <a:pPr marL="342900" indent="-342900"/>
            <a:r>
              <a:rPr lang="en-GB" sz="2400" dirty="0">
                <a:latin typeface="Times New Roman" pitchFamily="18" charset="0"/>
                <a:cs typeface="Times New Roman" pitchFamily="18" charset="0"/>
              </a:rPr>
              <a:t>6.Provident fund</a:t>
            </a:r>
          </a:p>
          <a:p>
            <a:pPr marL="342900" indent="-342900"/>
            <a:r>
              <a:rPr lang="en-GB" sz="2400" dirty="0">
                <a:latin typeface="Times New Roman" pitchFamily="18" charset="0"/>
                <a:cs typeface="Times New Roman" pitchFamily="18" charset="0"/>
              </a:rPr>
              <a:t>7.Net salary</a:t>
            </a:r>
          </a:p>
          <a:p>
            <a:pPr marL="342900" indent="-342900"/>
            <a:r>
              <a:rPr lang="en-GB" sz="2400" dirty="0">
                <a:latin typeface="Times New Roman" pitchFamily="18" charset="0"/>
                <a:cs typeface="Times New Roman" pitchFamily="18" charset="0"/>
              </a:rPr>
              <a:t> </a:t>
            </a:r>
          </a:p>
          <a:p>
            <a:pPr marL="342900" indent="-342900">
              <a:buFont typeface="Arial" pitchFamily="34" charset="0"/>
              <a:buChar char="•"/>
            </a:pPr>
            <a:r>
              <a:rPr lang="en-GB" sz="2400" dirty="0">
                <a:latin typeface="Times New Roman" pitchFamily="18" charset="0"/>
                <a:cs typeface="Times New Roman" pitchFamily="18" charset="0"/>
              </a:rPr>
              <a:t>USING PIVOT TABLE </a:t>
            </a:r>
          </a:p>
          <a:p>
            <a:pPr marL="342900" indent="-342900">
              <a:buFont typeface="Arial" pitchFamily="34" charset="0"/>
              <a:buChar char="•"/>
            </a:pPr>
            <a:r>
              <a:rPr lang="en-GB" sz="2400" dirty="0">
                <a:latin typeface="Times New Roman" pitchFamily="18" charset="0"/>
                <a:cs typeface="Times New Roman" pitchFamily="18" charset="0"/>
              </a:rPr>
              <a:t>GRAPH FOR SUMMARY</a:t>
            </a:r>
          </a:p>
          <a:p>
            <a:pPr marL="342900" indent="-342900"/>
            <a:r>
              <a:rPr lang="en-GB" sz="2400" dirty="0">
                <a:latin typeface="Times New Roman" pitchFamily="18" charset="0"/>
                <a:cs typeface="Times New Roman" pitchFamily="18" charset="0"/>
              </a:rPr>
              <a:t> </a:t>
            </a:r>
          </a:p>
          <a:p>
            <a:pPr marL="1257300" lvl="2" indent="-342900">
              <a:buAutoNum type="arabicPeriod"/>
            </a:pPr>
            <a:endParaRPr lang="en-GB" sz="2400" dirty="0"/>
          </a:p>
          <a:p>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CA9D9554-9217-49AC-C661-708CFA116964}"/>
              </a:ext>
            </a:extLst>
          </p:cNvPr>
          <p:cNvGraphicFramePr/>
          <p:nvPr>
            <p:extLst>
              <p:ext uri="{D42A27DB-BD31-4B8C-83A1-F6EECF244321}">
                <p14:modId xmlns:p14="http://schemas.microsoft.com/office/powerpoint/2010/main" val="2928876212"/>
              </p:ext>
            </p:extLst>
          </p:nvPr>
        </p:nvGraphicFramePr>
        <p:xfrm>
          <a:off x="1502866" y="1300710"/>
          <a:ext cx="8641479" cy="536439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47114C0-8839-5925-F292-A1C57E410548}"/>
              </a:ext>
            </a:extLst>
          </p:cNvPr>
          <p:cNvSpPr txBox="1"/>
          <p:nvPr/>
        </p:nvSpPr>
        <p:spPr>
          <a:xfrm>
            <a:off x="1285852" y="1000108"/>
            <a:ext cx="5572164" cy="4708981"/>
          </a:xfrm>
          <a:prstGeom prst="rect">
            <a:avLst/>
          </a:prstGeom>
          <a:noFill/>
        </p:spPr>
        <p:txBody>
          <a:bodyPr wrap="square" rtlCol="0">
            <a:spAutoFit/>
          </a:bodyPr>
          <a:lstStyle/>
          <a:p>
            <a:endParaRPr lang="en-GB" sz="2000" b="1" dirty="0">
              <a:latin typeface="Times New Roman" pitchFamily="18" charset="0"/>
              <a:cs typeface="Times New Roman" pitchFamily="18" charset="0"/>
            </a:endParaRPr>
          </a:p>
          <a:p>
            <a:endParaRPr lang="en-GB" sz="2000" b="1" dirty="0">
              <a:latin typeface="Times New Roman" pitchFamily="18" charset="0"/>
              <a:cs typeface="Times New Roman" pitchFamily="18" charset="0"/>
            </a:endParaRPr>
          </a:p>
          <a:p>
            <a:pPr>
              <a:buFont typeface="Arial" pitchFamily="34" charset="0"/>
              <a:buChar char="•"/>
            </a:pPr>
            <a:r>
              <a:rPr lang="en-GB" sz="2000" dirty="0">
                <a:latin typeface="Times New Roman" pitchFamily="18" charset="0"/>
                <a:cs typeface="Times New Roman" pitchFamily="18" charset="0"/>
              </a:rPr>
              <a:t>The Salary Statement Provides A Clear Breakdown Of The Employee’s Total Earnings, Including Basic Pay, Allowances And Bonuses, Along Side Statutory And Other Deduction.</a:t>
            </a:r>
          </a:p>
          <a:p>
            <a:pPr>
              <a:buFont typeface="Arial" pitchFamily="34" charset="0"/>
              <a:buChar char="•"/>
            </a:pPr>
            <a:endParaRPr lang="en-GB" sz="2000" dirty="0">
              <a:latin typeface="Times New Roman" pitchFamily="18" charset="0"/>
              <a:cs typeface="Times New Roman" pitchFamily="18" charset="0"/>
            </a:endParaRPr>
          </a:p>
          <a:p>
            <a:pPr>
              <a:buFont typeface="Arial" pitchFamily="34" charset="0"/>
              <a:buChar char="•"/>
            </a:pPr>
            <a:r>
              <a:rPr lang="en-GB" sz="2000" dirty="0">
                <a:latin typeface="Times New Roman" pitchFamily="18" charset="0"/>
                <a:cs typeface="Times New Roman" pitchFamily="18" charset="0"/>
              </a:rPr>
              <a:t>The Net Salary Payable Is Calculated After On Applicable Deductions.</a:t>
            </a:r>
          </a:p>
          <a:p>
            <a:pPr>
              <a:buFont typeface="Arial" pitchFamily="34" charset="0"/>
              <a:buChar char="•"/>
            </a:pPr>
            <a:endParaRPr lang="en-GB" sz="2000" dirty="0">
              <a:latin typeface="Times New Roman" pitchFamily="18" charset="0"/>
              <a:cs typeface="Times New Roman" pitchFamily="18" charset="0"/>
            </a:endParaRPr>
          </a:p>
          <a:p>
            <a:pPr>
              <a:buFont typeface="Arial" pitchFamily="34" charset="0"/>
              <a:buChar char="•"/>
            </a:pPr>
            <a:r>
              <a:rPr lang="en-GB" sz="2000" dirty="0">
                <a:latin typeface="Times New Roman" pitchFamily="18" charset="0"/>
                <a:cs typeface="Times New Roman" pitchFamily="18" charset="0"/>
              </a:rPr>
              <a:t>This Statement Ensures Transparency And Accuracy In Salary Disbursement Supporting Both The Employee And Employer In Financial Planning.</a:t>
            </a:r>
          </a:p>
          <a:p>
            <a:endParaRPr lang="en-GB" sz="2000" dirty="0">
              <a:latin typeface="Times New Roman" pitchFamily="18" charset="0"/>
              <a:cs typeface="Times New Roman" pitchFamily="18" charset="0"/>
            </a:endParaRPr>
          </a:p>
          <a:p>
            <a:endParaRPr lang="en-GB" sz="2000" dirty="0">
              <a:latin typeface="Times New Roman" pitchFamily="18" charset="0"/>
              <a:cs typeface="Times New Roman" pitchFamily="18" charset="0"/>
            </a:endParaRPr>
          </a:p>
        </p:txBody>
      </p:sp>
    </p:spTree>
    <p:extLst>
      <p:ext uri="{BB962C8B-B14F-4D97-AF65-F5344CB8AC3E}">
        <p14:creationId xmlns:p14="http://schemas.microsoft.com/office/powerpoint/2010/main" val="2986442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IN" sz="4400" b="1" dirty="0">
                <a:solidFill>
                  <a:srgbClr val="0F0F0F"/>
                </a:solidFill>
                <a:latin typeface="Times New Roman" panose="02020603050405020304" pitchFamily="18" charset="0"/>
                <a:cs typeface="Times New Roman" panose="02020603050405020304" pitchFamily="18" charset="0"/>
              </a:rPr>
              <a:t>Salary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3D28B1EE-7151-33CE-6C28-09A62A9D15D3}"/>
              </a:ext>
            </a:extLst>
          </p:cNvPr>
          <p:cNvSpPr txBox="1"/>
          <p:nvPr/>
        </p:nvSpPr>
        <p:spPr>
          <a:xfrm>
            <a:off x="1142976" y="2214554"/>
            <a:ext cx="6143668" cy="3268652"/>
          </a:xfrm>
          <a:prstGeom prst="rect">
            <a:avLst/>
          </a:prstGeom>
          <a:noFill/>
        </p:spPr>
        <p:txBody>
          <a:bodyPr wrap="square" rtlCol="0">
            <a:spAutoFit/>
          </a:bodyPr>
          <a:lstStyle/>
          <a:p>
            <a:pPr>
              <a:lnSpc>
                <a:spcPct val="150000"/>
              </a:lnSpc>
            </a:pPr>
            <a:r>
              <a:rPr lang="en-GB" sz="2000" dirty="0">
                <a:latin typeface="Times New Roman" pitchFamily="18" charset="0"/>
                <a:cs typeface="Times New Roman" pitchFamily="18" charset="0"/>
              </a:rPr>
              <a:t>   The Salary Statement In Management Plays Important role, pay Employees The Correct Amount On Time, Common  Payroll Problems Include Issuing Salary Slips To Their Employees Even Though Employers Must Issue Salary Slips To Their Employees, It Is Not Mandatory To Provide Printed Slips. For Employees, A Salary Slip Works As Proof Of Income.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F8023F24-985D-18DE-9634-7FF27D548E51}"/>
              </a:ext>
            </a:extLst>
          </p:cNvPr>
          <p:cNvSpPr txBox="1"/>
          <p:nvPr/>
        </p:nvSpPr>
        <p:spPr>
          <a:xfrm>
            <a:off x="1169939" y="2697018"/>
            <a:ext cx="5902391" cy="3903954"/>
          </a:xfrm>
          <a:prstGeom prst="rect">
            <a:avLst/>
          </a:prstGeom>
          <a:noFill/>
        </p:spPr>
        <p:txBody>
          <a:bodyPr wrap="square" rtlCol="0">
            <a:spAutoFit/>
          </a:bodyPr>
          <a:lstStyle/>
          <a:p>
            <a:pPr>
              <a:lnSpc>
                <a:spcPct val="150000"/>
              </a:lnSpc>
            </a:pPr>
            <a:r>
              <a:rPr lang="en-IN" dirty="0">
                <a:latin typeface="Times New Roman" pitchFamily="18" charset="0"/>
                <a:cs typeface="Times New Roman" pitchFamily="18" charset="0"/>
              </a:rPr>
              <a:t>     </a:t>
            </a:r>
            <a:r>
              <a:rPr lang="en-GB" sz="2400" dirty="0">
                <a:latin typeface="Times New Roman" pitchFamily="18" charset="0"/>
                <a:cs typeface="Times New Roman" pitchFamily="18" charset="0"/>
              </a:rPr>
              <a:t>Employees Salary Statement Analysis To Review  Though Employers Must Issue Salary Slips To Their Employees, It Is Not Mandatory To Provide Printed Slips. For Employees, A Salary Slip Works As Proof Of  Income. It Provide The Detail Statements Of Expenses On Management.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259A402A-50BD-F3E4-C4BD-6844E2E40168}"/>
              </a:ext>
            </a:extLst>
          </p:cNvPr>
          <p:cNvSpPr txBox="1"/>
          <p:nvPr/>
        </p:nvSpPr>
        <p:spPr>
          <a:xfrm>
            <a:off x="1990722" y="2019300"/>
            <a:ext cx="5145907" cy="2554545"/>
          </a:xfrm>
          <a:prstGeom prst="rect">
            <a:avLst/>
          </a:prstGeom>
          <a:noFill/>
        </p:spPr>
        <p:txBody>
          <a:bodyPr wrap="square" rtlCol="0">
            <a:spAutoFit/>
          </a:bodyPr>
          <a:lstStyle/>
          <a:p>
            <a:pPr marL="457200" indent="-457200" algn="l">
              <a:buFont typeface="Arial" panose="020B0604020202020204" pitchFamily="34" charset="0"/>
              <a:buChar char="•"/>
            </a:pPr>
            <a:r>
              <a:rPr lang="en-IN" sz="3200" dirty="0"/>
              <a:t>Employer</a:t>
            </a:r>
          </a:p>
          <a:p>
            <a:pPr marL="457200" indent="-457200" algn="l">
              <a:buFont typeface="Arial" panose="020B0604020202020204" pitchFamily="34" charset="0"/>
              <a:buChar char="•"/>
            </a:pPr>
            <a:r>
              <a:rPr lang="en-IN" sz="3200" dirty="0"/>
              <a:t>Accountant</a:t>
            </a:r>
          </a:p>
          <a:p>
            <a:pPr marL="457200" indent="-457200" algn="l">
              <a:buFont typeface="Arial" panose="020B0604020202020204" pitchFamily="34" charset="0"/>
              <a:buChar char="•"/>
            </a:pPr>
            <a:r>
              <a:rPr lang="en-IN" sz="3200" dirty="0"/>
              <a:t>Auditor</a:t>
            </a:r>
          </a:p>
          <a:p>
            <a:pPr marL="457200" indent="-457200" algn="l">
              <a:buFont typeface="Arial" panose="020B0604020202020204" pitchFamily="34" charset="0"/>
              <a:buChar char="•"/>
            </a:pPr>
            <a:r>
              <a:rPr lang="en-IN" sz="3200" dirty="0"/>
              <a:t>Manager</a:t>
            </a:r>
          </a:p>
          <a:p>
            <a:pPr marL="457200" indent="-457200" algn="l">
              <a:buFont typeface="Arial" panose="020B0604020202020204" pitchFamily="34" charset="0"/>
              <a:buChar char="•"/>
            </a:pPr>
            <a:r>
              <a:rPr lang="en-IN" sz="3200" dirty="0"/>
              <a:t>Income Tax Authority etc.</a:t>
            </a:r>
            <a:endParaRPr lang="en-US" sz="3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TextBox 11">
            <a:extLst>
              <a:ext uri="{FF2B5EF4-FFF2-40B4-BE49-F238E27FC236}">
                <a16:creationId xmlns:a16="http://schemas.microsoft.com/office/drawing/2014/main" id="{6B20B505-2B20-C3F6-4D3C-BD3FC4A94AD1}"/>
              </a:ext>
            </a:extLst>
          </p:cNvPr>
          <p:cNvSpPr txBox="1"/>
          <p:nvPr/>
        </p:nvSpPr>
        <p:spPr>
          <a:xfrm>
            <a:off x="3793067" y="2339585"/>
            <a:ext cx="6528223" cy="2585323"/>
          </a:xfrm>
          <a:prstGeom prst="rect">
            <a:avLst/>
          </a:prstGeom>
          <a:noFill/>
        </p:spPr>
        <p:txBody>
          <a:bodyPr wrap="square" rtlCol="0">
            <a:spAutoFit/>
          </a:bodyPr>
          <a:lstStyle/>
          <a:p>
            <a:pPr>
              <a:lnSpc>
                <a:spcPct val="150000"/>
              </a:lnSpc>
            </a:pPr>
            <a:r>
              <a:rPr lang="en-GB" sz="2400" dirty="0"/>
              <a:t>CONDITIONAL FORMATTING – MISSING VALUES</a:t>
            </a:r>
          </a:p>
          <a:p>
            <a:pPr>
              <a:lnSpc>
                <a:spcPct val="150000"/>
              </a:lnSpc>
            </a:pPr>
            <a:r>
              <a:rPr lang="en-GB" sz="2400" dirty="0"/>
              <a:t>FILTER-FILTER OUT MISSING  VALUES</a:t>
            </a:r>
          </a:p>
          <a:p>
            <a:pPr>
              <a:lnSpc>
                <a:spcPct val="150000"/>
              </a:lnSpc>
            </a:pPr>
            <a:r>
              <a:rPr lang="en-GB" sz="2400" dirty="0"/>
              <a:t>PIVOT TABLE- SUMMARY OF DATA</a:t>
            </a:r>
          </a:p>
          <a:p>
            <a:pPr>
              <a:lnSpc>
                <a:spcPct val="150000"/>
              </a:lnSpc>
            </a:pPr>
            <a:r>
              <a:rPr lang="en-GB" sz="2400" dirty="0"/>
              <a:t>GRAPH- DATA VISUALISATION</a:t>
            </a:r>
          </a:p>
          <a:p>
            <a:endParaRPr lang="en-GB"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0F2A38D6-36DF-1BF3-33D2-7E0718AAC5B9}"/>
              </a:ext>
            </a:extLst>
          </p:cNvPr>
          <p:cNvSpPr txBox="1"/>
          <p:nvPr/>
        </p:nvSpPr>
        <p:spPr>
          <a:xfrm>
            <a:off x="2155152" y="1571612"/>
            <a:ext cx="4242568" cy="3908762"/>
          </a:xfrm>
          <a:prstGeom prst="rect">
            <a:avLst/>
          </a:prstGeom>
          <a:noFill/>
        </p:spPr>
        <p:txBody>
          <a:bodyPr wrap="square" rtlCol="0">
            <a:spAutoFit/>
          </a:bodyPr>
          <a:lstStyle/>
          <a:p>
            <a:endParaRPr lang="en-GB" sz="2000" b="1" dirty="0"/>
          </a:p>
          <a:p>
            <a:endParaRPr lang="en-GB" dirty="0"/>
          </a:p>
          <a:p>
            <a:endParaRPr lang="en-GB" dirty="0"/>
          </a:p>
          <a:p>
            <a:r>
              <a:rPr lang="en-GB" sz="2400" dirty="0">
                <a:latin typeface="Times New Roman" pitchFamily="18" charset="0"/>
                <a:cs typeface="Times New Roman" pitchFamily="18" charset="0"/>
              </a:rPr>
              <a:t>Employee Data Set – </a:t>
            </a:r>
            <a:r>
              <a:rPr lang="en-GB" sz="2400" dirty="0" err="1">
                <a:latin typeface="Times New Roman" pitchFamily="18" charset="0"/>
                <a:cs typeface="Times New Roman" pitchFamily="18" charset="0"/>
              </a:rPr>
              <a:t>Kaggle</a:t>
            </a:r>
            <a:endParaRPr lang="en-GB" sz="2400" dirty="0">
              <a:latin typeface="Times New Roman" pitchFamily="18" charset="0"/>
              <a:cs typeface="Times New Roman" pitchFamily="18" charset="0"/>
            </a:endParaRPr>
          </a:p>
          <a:p>
            <a:r>
              <a:rPr lang="en-GB" sz="2400" dirty="0">
                <a:latin typeface="Times New Roman" pitchFamily="18" charset="0"/>
                <a:cs typeface="Times New Roman" pitchFamily="18" charset="0"/>
              </a:rPr>
              <a:t>Features- 21 </a:t>
            </a:r>
          </a:p>
          <a:p>
            <a:r>
              <a:rPr lang="en-GB" sz="2400" dirty="0">
                <a:latin typeface="Times New Roman" pitchFamily="18" charset="0"/>
                <a:cs typeface="Times New Roman" pitchFamily="18" charset="0"/>
              </a:rPr>
              <a:t>Considered-7</a:t>
            </a:r>
          </a:p>
          <a:p>
            <a:r>
              <a:rPr lang="en-GB" sz="2400" dirty="0">
                <a:latin typeface="Times New Roman" pitchFamily="18" charset="0"/>
                <a:cs typeface="Times New Roman" pitchFamily="18" charset="0"/>
              </a:rPr>
              <a:t>Name- Text</a:t>
            </a:r>
          </a:p>
          <a:p>
            <a:r>
              <a:rPr lang="en-GB" sz="2400" dirty="0">
                <a:latin typeface="Times New Roman" pitchFamily="18" charset="0"/>
                <a:cs typeface="Times New Roman" pitchFamily="18" charset="0"/>
              </a:rPr>
              <a:t>Provident Fund-numerical</a:t>
            </a:r>
          </a:p>
          <a:p>
            <a:r>
              <a:rPr lang="en-GB" sz="2400" dirty="0">
                <a:latin typeface="Times New Roman" pitchFamily="18" charset="0"/>
                <a:cs typeface="Times New Roman" pitchFamily="18" charset="0"/>
              </a:rPr>
              <a:t>D.A- Numerical</a:t>
            </a:r>
          </a:p>
          <a:p>
            <a:r>
              <a:rPr lang="en-GB" sz="2400" dirty="0">
                <a:latin typeface="Times New Roman" pitchFamily="18" charset="0"/>
                <a:cs typeface="Times New Roman" pitchFamily="18" charset="0"/>
              </a:rPr>
              <a:t>Gross Salary- Numerical</a:t>
            </a:r>
          </a:p>
          <a:p>
            <a:r>
              <a:rPr lang="en-GB" sz="2400" dirty="0">
                <a:latin typeface="Times New Roman" pitchFamily="18" charset="0"/>
                <a:cs typeface="Times New Roman" pitchFamily="18" charset="0"/>
              </a:rPr>
              <a:t>Net Salary- Numerical</a:t>
            </a:r>
          </a:p>
        </p:txBody>
      </p:sp>
    </p:spTree>
    <p:extLst>
      <p:ext uri="{BB962C8B-B14F-4D97-AF65-F5344CB8AC3E}">
        <p14:creationId xmlns:p14="http://schemas.microsoft.com/office/powerpoint/2010/main" val="27206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23C9D15-7434-3B4A-B3A3-5FE208E43E2C}"/>
              </a:ext>
            </a:extLst>
          </p:cNvPr>
          <p:cNvSpPr txBox="1"/>
          <p:nvPr/>
        </p:nvSpPr>
        <p:spPr>
          <a:xfrm>
            <a:off x="2185809" y="2019300"/>
            <a:ext cx="7348716" cy="2523768"/>
          </a:xfrm>
          <a:prstGeom prst="rect">
            <a:avLst/>
          </a:prstGeom>
          <a:noFill/>
        </p:spPr>
        <p:txBody>
          <a:bodyPr wrap="square" rtlCol="0">
            <a:spAutoFit/>
          </a:bodyPr>
          <a:lstStyle/>
          <a:p>
            <a:endParaRPr lang="en-GB" sz="2800" b="1" dirty="0">
              <a:latin typeface="Times New Roman" pitchFamily="18" charset="0"/>
              <a:cs typeface="Times New Roman" pitchFamily="18" charset="0"/>
            </a:endParaRPr>
          </a:p>
          <a:p>
            <a:endParaRPr lang="en-GB" sz="2800" b="1" dirty="0"/>
          </a:p>
          <a:p>
            <a:r>
              <a:rPr lang="en-GB" sz="2800" dirty="0">
                <a:latin typeface="Times New Roman" pitchFamily="18" charset="0"/>
                <a:cs typeface="Times New Roman" pitchFamily="18" charset="0"/>
              </a:rPr>
              <a:t>=SALARY IFS(G15&gt;=29182, “ VERY HIGH”,G15&gt;=4, “HIGH”,G15&gt;=13, “LOW”)</a:t>
            </a:r>
          </a:p>
          <a:p>
            <a:endParaRPr lang="en-GB" sz="2800" b="1" dirty="0"/>
          </a:p>
          <a:p>
            <a:endParaRPr lang="en-GB" b="1"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 Sathish</cp:lastModifiedBy>
  <cp:revision>30</cp:revision>
  <dcterms:created xsi:type="dcterms:W3CDTF">2024-03-29T15:07:22Z</dcterms:created>
  <dcterms:modified xsi:type="dcterms:W3CDTF">2024-08-30T14:44:21Z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