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cuments\clg\employee_data%20chart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Rating Under Department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6445112235366716"/>
          <c:y val="0.16044994375703048"/>
          <c:w val="0.6584973329115947"/>
          <c:h val="0.41489799069233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Sheet2!$B$4:$B$6</c:f>
              <c:strCache>
                <c:ptCount val="1"/>
                <c:pt idx="0">
                  <c:v>Production        - Zone 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Sheet2!$B$7:$B$29</c:f>
              <c:numCache>
                <c:formatCode>General</c:formatCode>
                <c:ptCount val="11"/>
                <c:pt idx="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Sheet2!$C$4:$C$6</c:f>
              <c:strCache>
                <c:ptCount val="1"/>
                <c:pt idx="0">
                  <c:v>Production        - Zone 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Sheet2!$C$7:$C$29</c:f>
              <c:numCache>
                <c:formatCode>General</c:formatCode>
                <c:ptCount val="11"/>
                <c:pt idx="0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Sheet2!$E$4:$E$6</c:f>
              <c:strCache>
                <c:ptCount val="1"/>
                <c:pt idx="0">
                  <c:v>Sales - Zone 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Sheet2!$E$7:$E$29</c:f>
              <c:numCache>
                <c:formatCode>General</c:formatCode>
                <c:ptCount val="11"/>
                <c:pt idx="3">
                  <c:v>2.0</c:v>
                </c:pt>
                <c:pt idx="4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Sheet2!$F$4:$F$6</c:f>
              <c:strCache>
                <c:ptCount val="1"/>
                <c:pt idx="0">
                  <c:v>Sales - Zone 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Sheet2!$F$7:$F$29</c:f>
              <c:numCache>
                <c:formatCode>General</c:formatCode>
                <c:ptCount val="11"/>
                <c:pt idx="2">
                  <c:v>4.0</c:v>
                </c:pt>
                <c:pt idx="5">
                  <c:v>3.0</c:v>
                </c:pt>
                <c:pt idx="6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ser>
          <c:idx val="4"/>
          <c:order val="4"/>
          <c:tx>
            <c:strRef>
              <c:f>Sheet2!$G$4:$G$6</c:f>
              <c:strCache>
                <c:ptCount val="1"/>
                <c:pt idx="0">
                  <c:v>Sales - Zone 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Sheet2!$G$7:$G$29</c:f>
              <c:numCache>
                <c:formatCode>General</c:formatCode>
                <c:ptCount val="11"/>
                <c:pt idx="7">
                  <c:v>2.0</c:v>
                </c:pt>
              </c:numCache>
            </c:numRef>
          </c:val>
        </c:ser>
        <c:ser>
          <c:idx val="5"/>
          <c:order val="5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162994048"/>
        <c:axId val="162995584"/>
      </c:barChart>
      <c:catAx>
        <c:axId val="1629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5584"/>
        <c:crosses val="autoZero"/>
        <c:auto val="1"/>
        <c:lblAlgn val="ctr"/>
        <c:lblOffset val="100"/>
        <c:noMultiLvlLbl val="0"/>
      </c:catAx>
      <c:valAx>
        <c:axId val="1629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3169459150706"/>
          <c:y val="0.15178183954442523"/>
          <c:w val="0.25405782837278434"/>
          <c:h val="0.6896914485763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diagrams/_rels/drawing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 smtClean="0"/>
            <a:t>Employee Performance Improvement and Pay Zone Optimization</a:t>
          </a:r>
          <a:endParaRPr lang="en-US" dirty="0"/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GB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/>
            <a:t>Employee Attrition Analysis Using Excel Dashboards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/>
            <a:t>Creating an Employee Performance  Scorecard in Excel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/>
            <a:t>Salary and Compensation Analysis Through Excel Data Modeling</a:t>
          </a: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/>
            <a:t>Data Manipulation Techniques, Conditional Formatting, Pivot Table, Functions and Formulas, Power Query, Charts and Graphs</a:t>
          </a: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75DD5A1-3CBF-49C2-AFE0-FD5E911B4D6C}" type="pres">
      <dgm:prSet presAssocID="{62410D27-D913-4F54-A3CC-133F95876F10}" presName="composite" presStyleCnt="0"/>
      <dgm:spPr/>
    </dgm:pt>
    <dgm:pt modelId="{CE7E4207-18F3-41E8-B491-D652018CB6A5}" type="pres">
      <dgm:prSet presAssocID="{62410D27-D913-4F54-A3CC-133F95876F10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7CF6CDE1-CC14-4C11-A534-1BC795DB796A}" type="pres">
      <dgm:prSet presAssocID="{62410D27-D913-4F54-A3CC-133F95876F10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AF9037-3420-4B58-BCA0-E0D3CE6A7362}" type="pres">
      <dgm:prSet presAssocID="{25B6003C-14DE-4C81-90EA-428425B9D014}" presName="spacing" presStyleCnt="0"/>
      <dgm:spPr/>
    </dgm:pt>
    <dgm:pt modelId="{BEE36B87-8898-44AE-BD56-2E5CA27A6A0E}" type="pres">
      <dgm:prSet presAssocID="{8313F615-FCFA-4DCE-A118-7D46DA6257C4}" presName="composite" presStyleCnt="0"/>
      <dgm:spPr/>
    </dgm:pt>
    <dgm:pt modelId="{49413693-5F6F-4F8C-8379-9DC1A8682C5D}" type="pres">
      <dgm:prSet presAssocID="{8313F615-FCFA-4DCE-A118-7D46DA6257C4}" presName="imgShp" presStyleLbl="fgImgPlace1" presStyleIdx="1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D92EB10-FBF5-4BA0-B2C2-9987B9CA35E5}" type="pres">
      <dgm:prSet presAssocID="{8313F615-FCFA-4DCE-A118-7D46DA6257C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D68A20-0F93-48B7-A018-AA42B71720DB}" type="pres">
      <dgm:prSet presAssocID="{653D2549-EC1D-4D74-B5D5-1A3114FB7F52}" presName="spacing" presStyleCnt="0"/>
      <dgm:spPr/>
    </dgm:pt>
    <dgm:pt modelId="{3879870F-3B6D-494C-A2C1-E7A022D63E5D}" type="pres">
      <dgm:prSet presAssocID="{70581E58-7468-47CD-A8EC-EF8002E95FC7}" presName="composite" presStyleCnt="0"/>
      <dgm:spPr/>
    </dgm:pt>
    <dgm:pt modelId="{A1480D6D-EF73-4126-B6BF-9A7DBB4B2F46}" type="pres">
      <dgm:prSet presAssocID="{70581E58-7468-47CD-A8EC-EF8002E95FC7}" presName="imgShp" presStyleLbl="fgImgPlace1" presStyleIdx="2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97AEE1A3-285D-4558-AC14-2E2ADA9D6BF6}" type="pres">
      <dgm:prSet presAssocID="{70581E58-7468-47CD-A8EC-EF8002E95FC7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4BB8D1-8ADF-490B-A2A9-809F8B5AEE39}" type="pres">
      <dgm:prSet presAssocID="{64872D31-A3E3-4096-962F-E505E7B7E6C8}" presName="spacing" presStyleCnt="0"/>
      <dgm:spPr/>
    </dgm:pt>
    <dgm:pt modelId="{ABD74FCC-59E8-4A32-AF29-EEB8DA8EECE9}" type="pres">
      <dgm:prSet presAssocID="{319563BF-F25B-4D85-8566-93A5A8B607C9}" presName="composite" presStyleCnt="0"/>
      <dgm:spPr/>
    </dgm:pt>
    <dgm:pt modelId="{103C1264-E48C-4E58-9F3F-15245408ED02}" type="pres">
      <dgm:prSet presAssocID="{319563BF-F25B-4D85-8566-93A5A8B607C9}" presName="imgShp" presStyleLbl="fgImgPlace1" presStyleIdx="3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21483B2C-18D0-4A8F-9044-CAD73D34A900}" type="pres">
      <dgm:prSet presAssocID="{319563BF-F25B-4D85-8566-93A5A8B607C9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6B20F1-58F2-4017-9259-560C64B547E1}" type="pres">
      <dgm:prSet presAssocID="{ECE6B411-D2CA-45A6-82B3-813C224A154C}" presName="spacing" presStyleCnt="0"/>
      <dgm:spPr/>
    </dgm:pt>
    <dgm:pt modelId="{3C453709-5DF7-498F-B8C3-EF9C378D447F}" type="pres">
      <dgm:prSet presAssocID="{3CAA4478-38F5-4815-A010-A2B1FFFFB766}" presName="composite" presStyleCnt="0"/>
      <dgm:spPr/>
    </dgm:pt>
    <dgm:pt modelId="{D51935C8-1F10-429B-BC48-47F3E285CC46}" type="pres">
      <dgm:prSet presAssocID="{3CAA4478-38F5-4815-A010-A2B1FFFFB766}" presName="imgShp" presStyleLbl="fgImgPlace1" presStyleIdx="4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B4832326-3269-41D5-BE62-34FD430C0174}" type="pres">
      <dgm:prSet presAssocID="{3CAA4478-38F5-4815-A010-A2B1FFFFB76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80365F-31E1-4276-9BD6-B06C402838A8}" type="pres">
      <dgm:prSet presAssocID="{2C089D30-BB71-407E-81C4-86017B0A56EE}" presName="spacing" presStyleCnt="0"/>
      <dgm:spPr/>
    </dgm:pt>
    <dgm:pt modelId="{3CEA8D38-1623-4D74-9726-67416EF9CA60}" type="pres">
      <dgm:prSet presAssocID="{6C14D67A-EAC9-4633-A5F8-159E390E31BB}" presName="composite" presStyleCnt="0"/>
      <dgm:spPr/>
    </dgm:pt>
    <dgm:pt modelId="{201E4188-523D-485D-B4ED-6E43B90A9FF8}" type="pres">
      <dgm:prSet presAssocID="{6C14D67A-EAC9-4633-A5F8-159E390E31BB}" presName="imgShp" presStyleLbl="fgImgPlace1" presStyleIdx="5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B2ED1D8-E6CB-40C6-AA5B-CD7292CDA5DF}" type="pres">
      <dgm:prSet presAssocID="{6C14D67A-EAC9-4633-A5F8-159E390E31B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1A0171-34CA-4E4F-9BC6-6C004C5CB835}" type="presOf" srcId="{70581E58-7468-47CD-A8EC-EF8002E95FC7}" destId="{97AEE1A3-285D-4558-AC14-2E2ADA9D6BF6}" srcOrd="0" destOrd="0" presId="urn:microsoft.com/office/officeart/2005/8/layout/vList3#1"/>
    <dgm:cxn modelId="{7A4F37DC-2F0F-486E-BF04-6B17B5FD00F2}" type="presOf" srcId="{2CBEB532-9F71-4EC7-A9E3-779BF93FF0A6}" destId="{BDF68574-4FC5-402A-9E39-C8954EA26A62}" srcOrd="0" destOrd="0" presId="urn:microsoft.com/office/officeart/2005/8/layout/vList3#1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8E5318B5-FCC3-4AA4-AC51-88A9186C99C5}" type="presOf" srcId="{6C14D67A-EAC9-4633-A5F8-159E390E31BB}" destId="{5B2ED1D8-E6CB-40C6-AA5B-CD7292CDA5DF}" srcOrd="0" destOrd="0" presId="urn:microsoft.com/office/officeart/2005/8/layout/vList3#1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51C7E5DA-B7D7-4CF1-B334-B995F300676A}" type="presOf" srcId="{3CAA4478-38F5-4815-A010-A2B1FFFFB766}" destId="{B4832326-3269-41D5-BE62-34FD430C0174}" srcOrd="0" destOrd="0" presId="urn:microsoft.com/office/officeart/2005/8/layout/vList3#1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63238EE5-75B4-43A3-BA66-FE0F5DE78B26}" type="presOf" srcId="{319563BF-F25B-4D85-8566-93A5A8B607C9}" destId="{21483B2C-18D0-4A8F-9044-CAD73D34A900}" srcOrd="0" destOrd="0" presId="urn:microsoft.com/office/officeart/2005/8/layout/vList3#1"/>
    <dgm:cxn modelId="{A5B570DF-BE86-4D8F-94E9-EF56F8F0E9AE}" type="presOf" srcId="{62410D27-D913-4F54-A3CC-133F95876F10}" destId="{7CF6CDE1-CC14-4C11-A534-1BC795DB796A}" srcOrd="0" destOrd="0" presId="urn:microsoft.com/office/officeart/2005/8/layout/vList3#1"/>
    <dgm:cxn modelId="{59C8F326-C70B-4F74-92DC-EF3B6A48F421}" type="presOf" srcId="{8313F615-FCFA-4DCE-A118-7D46DA6257C4}" destId="{5D92EB10-FBF5-4BA0-B2C2-9987B9CA35E5}" srcOrd="0" destOrd="0" presId="urn:microsoft.com/office/officeart/2005/8/layout/vList3#1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753DFE5C-65AE-41FE-8B2C-C5A3BC06F45C}" type="presParOf" srcId="{BDF68574-4FC5-402A-9E39-C8954EA26A62}" destId="{075DD5A1-3CBF-49C2-AFE0-FD5E911B4D6C}" srcOrd="0" destOrd="0" presId="urn:microsoft.com/office/officeart/2005/8/layout/vList3#1"/>
    <dgm:cxn modelId="{CF8D5332-ABA8-4622-87F9-2CA75247153F}" type="presParOf" srcId="{075DD5A1-3CBF-49C2-AFE0-FD5E911B4D6C}" destId="{CE7E4207-18F3-41E8-B491-D652018CB6A5}" srcOrd="0" destOrd="0" presId="urn:microsoft.com/office/officeart/2005/8/layout/vList3#1"/>
    <dgm:cxn modelId="{C36B9B20-378B-48AF-8736-BD7E238540C9}" type="presParOf" srcId="{075DD5A1-3CBF-49C2-AFE0-FD5E911B4D6C}" destId="{7CF6CDE1-CC14-4C11-A534-1BC795DB796A}" srcOrd="1" destOrd="0" presId="urn:microsoft.com/office/officeart/2005/8/layout/vList3#1"/>
    <dgm:cxn modelId="{5DD9E591-FADB-49DA-9898-37DA4D36EA15}" type="presParOf" srcId="{BDF68574-4FC5-402A-9E39-C8954EA26A62}" destId="{C5AF9037-3420-4B58-BCA0-E0D3CE6A7362}" srcOrd="1" destOrd="0" presId="urn:microsoft.com/office/officeart/2005/8/layout/vList3#1"/>
    <dgm:cxn modelId="{35B7987C-20A6-46FC-9361-7DCB04CB65A3}" type="presParOf" srcId="{BDF68574-4FC5-402A-9E39-C8954EA26A62}" destId="{BEE36B87-8898-44AE-BD56-2E5CA27A6A0E}" srcOrd="2" destOrd="0" presId="urn:microsoft.com/office/officeart/2005/8/layout/vList3#1"/>
    <dgm:cxn modelId="{1FB9C4E5-A63A-4A47-AFCE-D8D67B6D1226}" type="presParOf" srcId="{BEE36B87-8898-44AE-BD56-2E5CA27A6A0E}" destId="{49413693-5F6F-4F8C-8379-9DC1A8682C5D}" srcOrd="0" destOrd="0" presId="urn:microsoft.com/office/officeart/2005/8/layout/vList3#1"/>
    <dgm:cxn modelId="{5DA106A7-0317-4693-8ED0-5E98CE45AB96}" type="presParOf" srcId="{BEE36B87-8898-44AE-BD56-2E5CA27A6A0E}" destId="{5D92EB10-FBF5-4BA0-B2C2-9987B9CA35E5}" srcOrd="1" destOrd="0" presId="urn:microsoft.com/office/officeart/2005/8/layout/vList3#1"/>
    <dgm:cxn modelId="{72EC6842-1077-4224-BC71-D9E2E8F79CC8}" type="presParOf" srcId="{BDF68574-4FC5-402A-9E39-C8954EA26A62}" destId="{68D68A20-0F93-48B7-A018-AA42B71720DB}" srcOrd="3" destOrd="0" presId="urn:microsoft.com/office/officeart/2005/8/layout/vList3#1"/>
    <dgm:cxn modelId="{8CA8FF3D-4D5D-4715-AB9D-29C73AD9B608}" type="presParOf" srcId="{BDF68574-4FC5-402A-9E39-C8954EA26A62}" destId="{3879870F-3B6D-494C-A2C1-E7A022D63E5D}" srcOrd="4" destOrd="0" presId="urn:microsoft.com/office/officeart/2005/8/layout/vList3#1"/>
    <dgm:cxn modelId="{4951A174-C4A9-419A-BFC8-9244625D9DD1}" type="presParOf" srcId="{3879870F-3B6D-494C-A2C1-E7A022D63E5D}" destId="{A1480D6D-EF73-4126-B6BF-9A7DBB4B2F46}" srcOrd="0" destOrd="0" presId="urn:microsoft.com/office/officeart/2005/8/layout/vList3#1"/>
    <dgm:cxn modelId="{44C1F529-5972-4E44-B2B0-2096D5BA872F}" type="presParOf" srcId="{3879870F-3B6D-494C-A2C1-E7A022D63E5D}" destId="{97AEE1A3-285D-4558-AC14-2E2ADA9D6BF6}" srcOrd="1" destOrd="0" presId="urn:microsoft.com/office/officeart/2005/8/layout/vList3#1"/>
    <dgm:cxn modelId="{807C99B5-0744-4D15-BA62-92007964678F}" type="presParOf" srcId="{BDF68574-4FC5-402A-9E39-C8954EA26A62}" destId="{A04BB8D1-8ADF-490B-A2A9-809F8B5AEE39}" srcOrd="5" destOrd="0" presId="urn:microsoft.com/office/officeart/2005/8/layout/vList3#1"/>
    <dgm:cxn modelId="{9D89EF55-EEEE-403A-A38E-0FED3BF14034}" type="presParOf" srcId="{BDF68574-4FC5-402A-9E39-C8954EA26A62}" destId="{ABD74FCC-59E8-4A32-AF29-EEB8DA8EECE9}" srcOrd="6" destOrd="0" presId="urn:microsoft.com/office/officeart/2005/8/layout/vList3#1"/>
    <dgm:cxn modelId="{E70AB244-57F5-470E-8CDC-518958867619}" type="presParOf" srcId="{ABD74FCC-59E8-4A32-AF29-EEB8DA8EECE9}" destId="{103C1264-E48C-4E58-9F3F-15245408ED02}" srcOrd="0" destOrd="0" presId="urn:microsoft.com/office/officeart/2005/8/layout/vList3#1"/>
    <dgm:cxn modelId="{1F4DBF05-F4B3-4F79-8E41-0FCE98C444BE}" type="presParOf" srcId="{ABD74FCC-59E8-4A32-AF29-EEB8DA8EECE9}" destId="{21483B2C-18D0-4A8F-9044-CAD73D34A900}" srcOrd="1" destOrd="0" presId="urn:microsoft.com/office/officeart/2005/8/layout/vList3#1"/>
    <dgm:cxn modelId="{ED14A658-5EB8-45DF-923E-D49C57B27826}" type="presParOf" srcId="{BDF68574-4FC5-402A-9E39-C8954EA26A62}" destId="{146B20F1-58F2-4017-9259-560C64B547E1}" srcOrd="7" destOrd="0" presId="urn:microsoft.com/office/officeart/2005/8/layout/vList3#1"/>
    <dgm:cxn modelId="{F719F6AB-810B-42A0-9743-4D45383506A4}" type="presParOf" srcId="{BDF68574-4FC5-402A-9E39-C8954EA26A62}" destId="{3C453709-5DF7-498F-B8C3-EF9C378D447F}" srcOrd="8" destOrd="0" presId="urn:microsoft.com/office/officeart/2005/8/layout/vList3#1"/>
    <dgm:cxn modelId="{8BAB0EDD-F619-4A85-B7F1-889B9881331B}" type="presParOf" srcId="{3C453709-5DF7-498F-B8C3-EF9C378D447F}" destId="{D51935C8-1F10-429B-BC48-47F3E285CC46}" srcOrd="0" destOrd="0" presId="urn:microsoft.com/office/officeart/2005/8/layout/vList3#1"/>
    <dgm:cxn modelId="{FBC97C89-4EF2-40DF-A489-B32557442D5A}" type="presParOf" srcId="{3C453709-5DF7-498F-B8C3-EF9C378D447F}" destId="{B4832326-3269-41D5-BE62-34FD430C0174}" srcOrd="1" destOrd="0" presId="urn:microsoft.com/office/officeart/2005/8/layout/vList3#1"/>
    <dgm:cxn modelId="{350373EA-0CEA-4904-BA80-D347E663FAF2}" type="presParOf" srcId="{BDF68574-4FC5-402A-9E39-C8954EA26A62}" destId="{6C80365F-31E1-4276-9BD6-B06C402838A8}" srcOrd="9" destOrd="0" presId="urn:microsoft.com/office/officeart/2005/8/layout/vList3#1"/>
    <dgm:cxn modelId="{B0812852-5C18-400E-99E2-7D37E3163A94}" type="presParOf" srcId="{BDF68574-4FC5-402A-9E39-C8954EA26A62}" destId="{3CEA8D38-1623-4D74-9726-67416EF9CA60}" srcOrd="10" destOrd="0" presId="urn:microsoft.com/office/officeart/2005/8/layout/vList3#1"/>
    <dgm:cxn modelId="{D4344A31-0472-481A-94DD-44F774A0727C}" type="presParOf" srcId="{3CEA8D38-1623-4D74-9726-67416EF9CA60}" destId="{201E4188-523D-485D-B4ED-6E43B90A9FF8}" srcOrd="0" destOrd="0" presId="urn:microsoft.com/office/officeart/2005/8/layout/vList3#1"/>
    <dgm:cxn modelId="{965BB6F2-87C5-45DC-AEAF-23E4BC643170}" type="presParOf" srcId="{3CEA8D38-1623-4D74-9726-67416EF9CA60}" destId="{5B2ED1D8-E6CB-40C6-AA5B-CD7292CDA5DF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</dgm:pt>
    <dgm:pt modelId="{14403C4F-99F1-43C4-85B3-A8A28428AD17}" type="pres">
      <dgm:prSet presAssocID="{A866F0C3-EE89-4A00-9F86-DE76FA9C32F5}" presName="horz1" presStyleCnt="0"/>
      <dgm:spPr/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GB"/>
        </a:p>
      </dgm:t>
    </dgm:pt>
    <dgm:pt modelId="{A237B16B-B342-4198-97B1-B54F4FF5D8AD}" type="pres">
      <dgm:prSet presAssocID="{A866F0C3-EE89-4A00-9F86-DE76FA9C32F5}" presName="vert1" presStyleCnt="0"/>
      <dgm:spPr/>
    </dgm:pt>
    <dgm:pt modelId="{90314EC2-48E8-4A09-AE03-A7FE242C110F}" type="pres">
      <dgm:prSet presAssocID="{1D244653-2238-4EA4-82F4-89DE61AD31BC}" presName="thickLine" presStyleLbl="alignNode1" presStyleIdx="1" presStyleCnt="5"/>
      <dgm:spPr/>
    </dgm:pt>
    <dgm:pt modelId="{7A8D7C5D-0DD0-4D2C-AD53-786057ECCB9C}" type="pres">
      <dgm:prSet presAssocID="{1D244653-2238-4EA4-82F4-89DE61AD31BC}" presName="horz1" presStyleCnt="0"/>
      <dgm:spPr/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GB"/>
        </a:p>
      </dgm:t>
    </dgm:pt>
    <dgm:pt modelId="{7CD40E40-3C52-44D3-AD5F-C5C1CDBF8052}" type="pres">
      <dgm:prSet presAssocID="{1D244653-2238-4EA4-82F4-89DE61AD31BC}" presName="vert1" presStyleCnt="0"/>
      <dgm:spPr/>
    </dgm:pt>
    <dgm:pt modelId="{C0708572-4A5B-471F-B526-FB016C5AF597}" type="pres">
      <dgm:prSet presAssocID="{FD41BEA5-4598-4803-B3D4-E724E987CACC}" presName="thickLine" presStyleLbl="alignNode1" presStyleIdx="2" presStyleCnt="5"/>
      <dgm:spPr/>
    </dgm:pt>
    <dgm:pt modelId="{2A96684B-7DC3-4CDE-8141-74C9EB20C671}" type="pres">
      <dgm:prSet presAssocID="{FD41BEA5-4598-4803-B3D4-E724E987CACC}" presName="horz1" presStyleCnt="0"/>
      <dgm:spPr/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GB"/>
        </a:p>
      </dgm:t>
    </dgm:pt>
    <dgm:pt modelId="{C5B40EBC-70CF-4B2A-981D-CD4645DCD015}" type="pres">
      <dgm:prSet presAssocID="{FD41BEA5-4598-4803-B3D4-E724E987CACC}" presName="vert1" presStyleCnt="0"/>
      <dgm:spPr/>
    </dgm:pt>
    <dgm:pt modelId="{342CF03F-B9F4-4FE9-9F67-4047A4AF8E16}" type="pres">
      <dgm:prSet presAssocID="{38731D6D-5C8D-443E-A8A3-65A9E3716F3E}" presName="thickLine" presStyleLbl="alignNode1" presStyleIdx="3" presStyleCnt="5"/>
      <dgm:spPr/>
    </dgm:pt>
    <dgm:pt modelId="{84223857-5AAE-4E92-88CD-6A9258B60E09}" type="pres">
      <dgm:prSet presAssocID="{38731D6D-5C8D-443E-A8A3-65A9E3716F3E}" presName="horz1" presStyleCnt="0"/>
      <dgm:spPr/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GB"/>
        </a:p>
      </dgm:t>
    </dgm:pt>
    <dgm:pt modelId="{DDD2E4CB-48C7-429E-893A-67FC266F81F5}" type="pres">
      <dgm:prSet presAssocID="{38731D6D-5C8D-443E-A8A3-65A9E3716F3E}" presName="vert1" presStyleCnt="0"/>
      <dgm:spPr/>
    </dgm:pt>
    <dgm:pt modelId="{05678E64-53A8-47E0-B34F-F8AA9E90B03D}" type="pres">
      <dgm:prSet presAssocID="{F38AD4C5-235E-4450-BFD9-70E9C2CE6F84}" presName="thickLine" presStyleLbl="alignNode1" presStyleIdx="4" presStyleCnt="5" custLinFactNeighborX="177" custLinFactNeighborY="-7581"/>
      <dgm:spPr/>
    </dgm:pt>
    <dgm:pt modelId="{84BF2649-E29A-488A-97A6-C8976980AA7D}" type="pres">
      <dgm:prSet presAssocID="{F38AD4C5-235E-4450-BFD9-70E9C2CE6F84}" presName="horz1" presStyleCnt="0"/>
      <dgm:spPr/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GB"/>
        </a:p>
      </dgm:t>
    </dgm:pt>
    <dgm:pt modelId="{DAC96C20-D7FE-4005-8011-FC6D07F1D831}" type="pres">
      <dgm:prSet presAssocID="{F38AD4C5-235E-4450-BFD9-70E9C2CE6F84}" presName="vert1" presStyleCnt="0"/>
      <dgm:spPr/>
    </dgm:pt>
  </dgm:ptLst>
  <dgm:cxnLst>
    <dgm:cxn modelId="{F80847DF-B046-40DC-B160-919FD1DC5C75}" type="presOf" srcId="{F38AD4C5-235E-4450-BFD9-70E9C2CE6F84}" destId="{10FC10D3-9275-4A24-8D7F-D7B995CECF3D}" srcOrd="0" destOrd="0" presId="urn:microsoft.com/office/officeart/2008/layout/LinedLis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ACB33849-2AF3-47D9-B858-958D1B5E0360}" type="presOf" srcId="{658CD5FA-649D-409A-AB13-5590FFB290F1}" destId="{176E492A-96E2-4047-AAAF-AAADFC74A380}" srcOrd="0" destOrd="0" presId="urn:microsoft.com/office/officeart/2008/layout/LinedLis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602DFED9-01B1-4F74-8007-258B0BC38527}" type="presOf" srcId="{A866F0C3-EE89-4A00-9F86-DE76FA9C32F5}" destId="{E0CAF013-EBB7-4764-A0B9-A0039DDED886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F9D6E26A-5E30-470A-83D1-2A8F7CF166FD}" type="presOf" srcId="{38731D6D-5C8D-443E-A8A3-65A9E3716F3E}" destId="{670FC6BC-35CD-4577-BF47-93C08D86E382}" srcOrd="0" destOrd="0" presId="urn:microsoft.com/office/officeart/2008/layout/LinedList"/>
    <dgm:cxn modelId="{7E84B358-2E9F-486D-9AD7-CE1FFA265659}" type="presOf" srcId="{FD41BEA5-4598-4803-B3D4-E724E987CACC}" destId="{944CED8E-DAE5-4008-B4ED-A0634A78B707}" srcOrd="0" destOrd="0" presId="urn:microsoft.com/office/officeart/2008/layout/LinedList"/>
    <dgm:cxn modelId="{5347C46B-0448-4C45-83AB-A6F1976AB338}" type="presOf" srcId="{1D244653-2238-4EA4-82F4-89DE61AD31BC}" destId="{18F51A64-6925-49FB-9C96-9339037A1EA0}" srcOrd="0" destOrd="0" presId="urn:microsoft.com/office/officeart/2008/layout/LinedList"/>
    <dgm:cxn modelId="{EC41BF4B-B621-47A1-B24B-1AB520F13D54}" type="presParOf" srcId="{176E492A-96E2-4047-AAAF-AAADFC74A380}" destId="{C25F5CB0-180D-4925-AAA4-19D4E80FDD0A}" srcOrd="0" destOrd="0" presId="urn:microsoft.com/office/officeart/2008/layout/LinedList"/>
    <dgm:cxn modelId="{8FB63F3C-7462-46F6-9AA6-6D3D21FE95E5}" type="presParOf" srcId="{176E492A-96E2-4047-AAAF-AAADFC74A380}" destId="{14403C4F-99F1-43C4-85B3-A8A28428AD17}" srcOrd="1" destOrd="0" presId="urn:microsoft.com/office/officeart/2008/layout/LinedList"/>
    <dgm:cxn modelId="{90DEB51A-10C4-4BE7-BFF6-3148776B646C}" type="presParOf" srcId="{14403C4F-99F1-43C4-85B3-A8A28428AD17}" destId="{E0CAF013-EBB7-4764-A0B9-A0039DDED886}" srcOrd="0" destOrd="0" presId="urn:microsoft.com/office/officeart/2008/layout/LinedList"/>
    <dgm:cxn modelId="{88C59393-4EEB-47BD-BE25-D3BC5B1F975C}" type="presParOf" srcId="{14403C4F-99F1-43C4-85B3-A8A28428AD17}" destId="{A237B16B-B342-4198-97B1-B54F4FF5D8AD}" srcOrd="1" destOrd="0" presId="urn:microsoft.com/office/officeart/2008/layout/LinedList"/>
    <dgm:cxn modelId="{F8BCA0BE-F3BA-4CB5-AEDF-F3446506437A}" type="presParOf" srcId="{176E492A-96E2-4047-AAAF-AAADFC74A380}" destId="{90314EC2-48E8-4A09-AE03-A7FE242C110F}" srcOrd="2" destOrd="0" presId="urn:microsoft.com/office/officeart/2008/layout/LinedList"/>
    <dgm:cxn modelId="{1F9E21CC-FDDA-4234-A74E-00022FDEFF39}" type="presParOf" srcId="{176E492A-96E2-4047-AAAF-AAADFC74A380}" destId="{7A8D7C5D-0DD0-4D2C-AD53-786057ECCB9C}" srcOrd="3" destOrd="0" presId="urn:microsoft.com/office/officeart/2008/layout/LinedList"/>
    <dgm:cxn modelId="{1DC3A5AC-37DE-496D-8FE8-5CF378242A1B}" type="presParOf" srcId="{7A8D7C5D-0DD0-4D2C-AD53-786057ECCB9C}" destId="{18F51A64-6925-49FB-9C96-9339037A1EA0}" srcOrd="0" destOrd="0" presId="urn:microsoft.com/office/officeart/2008/layout/LinedList"/>
    <dgm:cxn modelId="{FC40F70D-1607-4782-9CCC-03BEE73AB6DD}" type="presParOf" srcId="{7A8D7C5D-0DD0-4D2C-AD53-786057ECCB9C}" destId="{7CD40E40-3C52-44D3-AD5F-C5C1CDBF8052}" srcOrd="1" destOrd="0" presId="urn:microsoft.com/office/officeart/2008/layout/LinedList"/>
    <dgm:cxn modelId="{D5FA7737-5BAE-43A5-91BE-D6E753475E24}" type="presParOf" srcId="{176E492A-96E2-4047-AAAF-AAADFC74A380}" destId="{C0708572-4A5B-471F-B526-FB016C5AF597}" srcOrd="4" destOrd="0" presId="urn:microsoft.com/office/officeart/2008/layout/LinedList"/>
    <dgm:cxn modelId="{12950DBB-1849-47F7-BF78-34FE75773A4B}" type="presParOf" srcId="{176E492A-96E2-4047-AAAF-AAADFC74A380}" destId="{2A96684B-7DC3-4CDE-8141-74C9EB20C671}" srcOrd="5" destOrd="0" presId="urn:microsoft.com/office/officeart/2008/layout/LinedList"/>
    <dgm:cxn modelId="{6E6B9DFB-5731-43F5-887C-014C83F14AC1}" type="presParOf" srcId="{2A96684B-7DC3-4CDE-8141-74C9EB20C671}" destId="{944CED8E-DAE5-4008-B4ED-A0634A78B707}" srcOrd="0" destOrd="0" presId="urn:microsoft.com/office/officeart/2008/layout/LinedList"/>
    <dgm:cxn modelId="{05D5B5E9-1AC6-491D-A3BA-71264DF76D00}" type="presParOf" srcId="{2A96684B-7DC3-4CDE-8141-74C9EB20C671}" destId="{C5B40EBC-70CF-4B2A-981D-CD4645DCD015}" srcOrd="1" destOrd="0" presId="urn:microsoft.com/office/officeart/2008/layout/LinedList"/>
    <dgm:cxn modelId="{13E2829E-C920-4517-808A-06674F0615BC}" type="presParOf" srcId="{176E492A-96E2-4047-AAAF-AAADFC74A380}" destId="{342CF03F-B9F4-4FE9-9F67-4047A4AF8E16}" srcOrd="6" destOrd="0" presId="urn:microsoft.com/office/officeart/2008/layout/LinedList"/>
    <dgm:cxn modelId="{192802E6-4A3A-46EB-822D-F11CFF11085F}" type="presParOf" srcId="{176E492A-96E2-4047-AAAF-AAADFC74A380}" destId="{84223857-5AAE-4E92-88CD-6A9258B60E09}" srcOrd="7" destOrd="0" presId="urn:microsoft.com/office/officeart/2008/layout/LinedList"/>
    <dgm:cxn modelId="{CAEFAACC-6A31-4707-8D0C-336B494CF92A}" type="presParOf" srcId="{84223857-5AAE-4E92-88CD-6A9258B60E09}" destId="{670FC6BC-35CD-4577-BF47-93C08D86E382}" srcOrd="0" destOrd="0" presId="urn:microsoft.com/office/officeart/2008/layout/LinedList"/>
    <dgm:cxn modelId="{D84D8E80-03A2-47F6-9590-5EFAA218569B}" type="presParOf" srcId="{84223857-5AAE-4E92-88CD-6A9258B60E09}" destId="{DDD2E4CB-48C7-429E-893A-67FC266F81F5}" srcOrd="1" destOrd="0" presId="urn:microsoft.com/office/officeart/2008/layout/LinedList"/>
    <dgm:cxn modelId="{D8CE3DFE-88B8-44D8-9A3D-7838A02BDC3F}" type="presParOf" srcId="{176E492A-96E2-4047-AAAF-AAADFC74A380}" destId="{05678E64-53A8-47E0-B34F-F8AA9E90B03D}" srcOrd="8" destOrd="0" presId="urn:microsoft.com/office/officeart/2008/layout/LinedList"/>
    <dgm:cxn modelId="{0BE5C873-456D-45FB-A18F-A8272E169EE2}" type="presParOf" srcId="{176E492A-96E2-4047-AAAF-AAADFC74A380}" destId="{84BF2649-E29A-488A-97A6-C8976980AA7D}" srcOrd="9" destOrd="0" presId="urn:microsoft.com/office/officeart/2008/layout/LinedList"/>
    <dgm:cxn modelId="{FE7427CF-3404-4B9B-8C00-1D2D81DFD791}" type="presParOf" srcId="{84BF2649-E29A-488A-97A6-C8976980AA7D}" destId="{10FC10D3-9275-4A24-8D7F-D7B995CECF3D}" srcOrd="0" destOrd="0" presId="urn:microsoft.com/office/officeart/2008/layout/LinedList"/>
    <dgm:cxn modelId="{42D280DD-4051-48D4-86B3-8869B81A7152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6CDE1-CC14-4C11-A534-1BC795DB796A}">
      <dsp:nvSpPr>
        <dsp:cNvPr id="0" name=""/>
        <dsp:cNvSpPr/>
      </dsp:nvSpPr>
      <dsp:spPr>
        <a:xfrm rot="10800000">
          <a:off x="1644965" y="1214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 Attrition Analysis Using Excel Dashboards </a:t>
          </a:r>
        </a:p>
      </dsp:txBody>
      <dsp:txXfrm rot="10800000">
        <a:off x="1807144" y="1214"/>
        <a:ext cx="5724700" cy="648718"/>
      </dsp:txXfrm>
    </dsp:sp>
    <dsp:sp modelId="{CE7E4207-18F3-41E8-B491-D652018CB6A5}">
      <dsp:nvSpPr>
        <dsp:cNvPr id="0" name=""/>
        <dsp:cNvSpPr/>
      </dsp:nvSpPr>
      <dsp:spPr>
        <a:xfrm>
          <a:off x="1320605" y="1214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2EB10-FBF5-4BA0-B2C2-9987B9CA35E5}">
      <dsp:nvSpPr>
        <dsp:cNvPr id="0" name=""/>
        <dsp:cNvSpPr/>
      </dsp:nvSpPr>
      <dsp:spPr>
        <a:xfrm rot="10800000">
          <a:off x="1644965" y="843580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an Employee Performance  Scorecard in Excel</a:t>
          </a:r>
        </a:p>
      </dsp:txBody>
      <dsp:txXfrm rot="10800000">
        <a:off x="1807144" y="843580"/>
        <a:ext cx="5724700" cy="648718"/>
      </dsp:txXfrm>
    </dsp:sp>
    <dsp:sp modelId="{49413693-5F6F-4F8C-8379-9DC1A8682C5D}">
      <dsp:nvSpPr>
        <dsp:cNvPr id="0" name=""/>
        <dsp:cNvSpPr/>
      </dsp:nvSpPr>
      <dsp:spPr>
        <a:xfrm>
          <a:off x="1320605" y="843580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E1A3-285D-4558-AC14-2E2ADA9D6BF6}">
      <dsp:nvSpPr>
        <dsp:cNvPr id="0" name=""/>
        <dsp:cNvSpPr/>
      </dsp:nvSpPr>
      <dsp:spPr>
        <a:xfrm rot="10800000">
          <a:off x="1644965" y="1685946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Pivot Tables for Employee Turnover Analysis </a:t>
          </a:r>
        </a:p>
      </dsp:txBody>
      <dsp:txXfrm rot="10800000">
        <a:off x="1807144" y="1685946"/>
        <a:ext cx="5724700" cy="648718"/>
      </dsp:txXfrm>
    </dsp:sp>
    <dsp:sp modelId="{A1480D6D-EF73-4126-B6BF-9A7DBB4B2F46}">
      <dsp:nvSpPr>
        <dsp:cNvPr id="0" name=""/>
        <dsp:cNvSpPr/>
      </dsp:nvSpPr>
      <dsp:spPr>
        <a:xfrm>
          <a:off x="1320605" y="1685946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83B2C-18D0-4A8F-9044-CAD73D34A900}">
      <dsp:nvSpPr>
        <dsp:cNvPr id="0" name=""/>
        <dsp:cNvSpPr/>
      </dsp:nvSpPr>
      <dsp:spPr>
        <a:xfrm rot="10800000">
          <a:off x="1644965" y="2528312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Visualizing Employee Attendance Trends with Excel Charts </a:t>
          </a:r>
        </a:p>
      </dsp:txBody>
      <dsp:txXfrm rot="10800000">
        <a:off x="1807144" y="2528312"/>
        <a:ext cx="5724700" cy="648718"/>
      </dsp:txXfrm>
    </dsp:sp>
    <dsp:sp modelId="{103C1264-E48C-4E58-9F3F-15245408ED02}">
      <dsp:nvSpPr>
        <dsp:cNvPr id="0" name=""/>
        <dsp:cNvSpPr/>
      </dsp:nvSpPr>
      <dsp:spPr>
        <a:xfrm>
          <a:off x="1320605" y="2528312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32326-3269-41D5-BE62-34FD430C0174}">
      <dsp:nvSpPr>
        <dsp:cNvPr id="0" name=""/>
        <dsp:cNvSpPr/>
      </dsp:nvSpPr>
      <dsp:spPr>
        <a:xfrm rot="10800000">
          <a:off x="1644965" y="3370678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Salary and Compensation Analysis Through Excel Data Modeling</a:t>
          </a:r>
        </a:p>
      </dsp:txBody>
      <dsp:txXfrm rot="10800000">
        <a:off x="1807144" y="3370678"/>
        <a:ext cx="5724700" cy="648718"/>
      </dsp:txXfrm>
    </dsp:sp>
    <dsp:sp modelId="{D51935C8-1F10-429B-BC48-47F3E285CC46}">
      <dsp:nvSpPr>
        <dsp:cNvPr id="0" name=""/>
        <dsp:cNvSpPr/>
      </dsp:nvSpPr>
      <dsp:spPr>
        <a:xfrm>
          <a:off x="1320605" y="3370678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ED1D8-E6CB-40C6-AA5B-CD7292CDA5DF}">
      <dsp:nvSpPr>
        <dsp:cNvPr id="0" name=""/>
        <dsp:cNvSpPr/>
      </dsp:nvSpPr>
      <dsp:spPr>
        <a:xfrm rot="10800000">
          <a:off x="1644965" y="4213044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Manipulation Techniques, Conditional Formatting, Pivot Table, Functions and Formulas, Power Query, Charts and Graphs</a:t>
          </a:r>
        </a:p>
      </dsp:txBody>
      <dsp:txXfrm rot="10800000">
        <a:off x="1807144" y="4213044"/>
        <a:ext cx="5724700" cy="648718"/>
      </dsp:txXfrm>
    </dsp:sp>
    <dsp:sp modelId="{201E4188-523D-485D-B4ED-6E43B90A9FF8}">
      <dsp:nvSpPr>
        <dsp:cNvPr id="0" name=""/>
        <dsp:cNvSpPr/>
      </dsp:nvSpPr>
      <dsp:spPr>
        <a:xfrm>
          <a:off x="1320605" y="4213044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3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anchor="b" lIns="45720" rIns="228600">
            <a:normAutofit/>
          </a:bodyPr>
          <a:lstStyle>
            <a:lvl1pPr algn="r" marL="0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4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algn="r" indent="0" marL="0">
              <a:spcBef>
                <a:spcPts val="0"/>
              </a:spcBef>
              <a:buNone/>
              <a:defRPr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5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rtlCol="0" vert="horz"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8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rtlCol="0" vert="horz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rtlCol="0" vert="horz"/>
          <a:p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6"/>
          <p:cNvSpPr/>
          <p:nvPr/>
        </p:nvSpPr>
        <p:spPr>
          <a:xfrm>
            <a:off x="784523" y="1424588"/>
            <a:ext cx="1066800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6"/>
          <p:cNvSpPr/>
          <p:nvPr/>
        </p:nvSpPr>
        <p:spPr>
          <a:xfrm>
            <a:off x="1333504" y="3267456"/>
            <a:ext cx="987552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b="1" cap="none" sz="4000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2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anchor="t" rIns="128016"/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593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rtlCol="0" vert="horz"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9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rtlCol="0" vert="horz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95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rtlCol="0" vert="horz"/>
          <a:p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48" name="Rectangle 9"/>
          <p:cNvSpPr/>
          <p:nvPr/>
        </p:nvSpPr>
        <p:spPr>
          <a:xfrm>
            <a:off x="784523" y="1424588"/>
            <a:ext cx="1066800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9"/>
          <p:cNvSpPr/>
          <p:nvPr/>
        </p:nvSpPr>
        <p:spPr>
          <a:xfrm>
            <a:off x="822325" y="2165216"/>
            <a:ext cx="499872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p>
            <a:pPr algn="ctr" eaLnBrk="1" hangingPunct="1" latinLnBrk="0"/>
            <a:endParaRPr kumimoji="0" lang="en-US"/>
          </a:p>
        </p:txBody>
      </p:sp>
      <p:sp>
        <p:nvSpPr>
          <p:cNvPr id="1048650" name="Rectangle 10"/>
          <p:cNvSpPr/>
          <p:nvPr/>
        </p:nvSpPr>
        <p:spPr>
          <a:xfrm>
            <a:off x="6400800" y="2165216"/>
            <a:ext cx="499872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p>
            <a:pPr algn="ctr" eaLnBrk="1" hangingPunct="1" latinLnBrk="0"/>
            <a:endParaRPr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algn="l" indent="0" marL="91440">
              <a:spcBef>
                <a:spcPts val="0"/>
              </a:spcBef>
              <a:buNone/>
              <a:defRPr baseline="0" b="0" cap="all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algn="l" indent="0" marL="91440">
              <a:spcBef>
                <a:spcPts val="0"/>
              </a:spcBef>
              <a:buNone/>
              <a:defRPr baseline="0" b="0" cap="all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19" name="Rectangle 6"/>
          <p:cNvSpPr/>
          <p:nvPr/>
        </p:nvSpPr>
        <p:spPr>
          <a:xfrm>
            <a:off x="784523" y="1424588"/>
            <a:ext cx="1066800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2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7"/>
          <p:cNvSpPr/>
          <p:nvPr/>
        </p:nvSpPr>
        <p:spPr>
          <a:xfrm>
            <a:off x="6743403" y="1057656"/>
            <a:ext cx="4998720" cy="9144"/>
          </a:xfrm>
          <a:prstGeom prst="rect"/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algn="r" marL="0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algn="r" indent="0" marL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rtlCol="0" vert="horz"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6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rtlCol="0" vert="horz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6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rtlCol="0" vert="horz"/>
          <a:p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algn="r" marL="0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algn="r" indent="0" marL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algn="l" eaLnBrk="1" hangingPunct="1" latinLnBrk="0" marL="0" rtl="0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dirty="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4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rtlCol="0" vert="horz"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rtlCol="0" vert="horz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3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rtlCol="0" vert="horz"/>
          <a:p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/>
        </p:spPr>
        <p:txBody>
          <a:bodyPr/>
          <a:lstStyle>
            <a:lvl1pPr algn="r" eaLnBrk="1" hangingPunct="1" latinLnBrk="0">
              <a:defRPr sz="1300" kumimoji="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/>
        </p:spPr>
        <p:txBody>
          <a:bodyPr/>
          <a:lstStyle>
            <a:lvl1pPr algn="l" eaLnBrk="1" hangingPunct="1" latinLnBrk="0">
              <a:defRPr sz="1300" kumimoji="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7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/>
        </p:spPr>
        <p:txBody>
          <a:bodyPr anchor="ctr"/>
          <a:lstStyle>
            <a:lvl1pPr algn="r" eaLnBrk="1" hangingPunct="1" latinLnBrk="0">
              <a:defRPr sz="1600" kumimoji="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0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/>
        </p:spPr>
        <p:txBody>
          <a:bodyPr anchor="b" rIns="91440">
            <a:normAutofit/>
            <a:scene3d>
              <a:camera prst="orthographicFront"/>
              <a:lightRig dir="t" rig="soft">
                <a:rot lat="0" lon="0" rev="2400000"/>
              </a:lightRig>
            </a:scene3d>
            <a:sp3d>
              <a:bevelT w="19050" h="127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1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eaLnBrk="1" hangingPunct="1" latinLnBrk="0" marL="54864" rtl="0">
        <a:spcBef>
          <a:spcPct val="0"/>
        </a:spcBef>
        <a:buNone/>
        <a:defRPr sz="4600" kern="1200" kumimoji="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algn="tl" blurRad="38100" dir="5400000" dist="25500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92100" latinLnBrk="0" marL="292100" rtl="0">
        <a:spcBef>
          <a:spcPts val="0"/>
        </a:spcBef>
        <a:buClr>
          <a:schemeClr val="accent1"/>
        </a:buClr>
        <a:buSzPct val="70000"/>
        <a:buFont typeface="Wingdings 2"/>
        <a:buChar char=""/>
        <a:defRPr sz="32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40080" rtl="0">
        <a:spcBef>
          <a:spcPts val="400"/>
        </a:spcBef>
        <a:buClr>
          <a:schemeClr val="accent2"/>
        </a:buClr>
        <a:buSzPct val="90000"/>
        <a:buFontTx/>
        <a:buChar char="•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92024" latinLnBrk="0" marL="822960" rtl="0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005840" rtl="0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188720" rtl="0">
        <a:spcBef>
          <a:spcPts val="400"/>
        </a:spcBef>
        <a:buClr>
          <a:schemeClr val="accent3"/>
        </a:buClr>
        <a:buSzPct val="100000"/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73736" latinLnBrk="0" marL="1371600" rtl="0">
        <a:spcBef>
          <a:spcPts val="400"/>
        </a:spcBef>
        <a:buClr>
          <a:schemeClr val="accent4"/>
        </a:buClr>
        <a:buFont typeface="Wingdings 2"/>
        <a:buChar char="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73736" latinLnBrk="0" marL="1554480" rtl="0">
        <a:spcBef>
          <a:spcPts val="400"/>
        </a:spcBef>
        <a:buClr>
          <a:schemeClr val="accent4"/>
        </a:buClr>
        <a:buFont typeface="Wingdings 2"/>
        <a:buChar char="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73736" latinLnBrk="0" marL="1737360" rtl="0">
        <a:spcBef>
          <a:spcPts val="400"/>
        </a:spcBef>
        <a:buClr>
          <a:schemeClr val="accent4"/>
        </a:buClr>
        <a:buFont typeface="Wingdings 2"/>
        <a:buChar char="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73736" latinLnBrk="0" marL="1920240" rtl="0">
        <a:spcBef>
          <a:spcPts val="400"/>
        </a:spcBef>
        <a:buClr>
          <a:schemeClr val="accent4"/>
        </a:buClr>
        <a:buFont typeface="Wingdings 2"/>
        <a:buChar char="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dirty="0" lang="en-US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1048589" name="TextBox 3"/>
          <p:cNvSpPr txBox="1"/>
          <p:nvPr/>
        </p:nvSpPr>
        <p:spPr>
          <a:xfrm>
            <a:off x="300739" y="3075039"/>
            <a:ext cx="9516984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/>
              <a:t>PRESENTED BY</a:t>
            </a:r>
            <a:r>
              <a:rPr dirty="0" sz="2800" lang="en-US" smtClean="0"/>
              <a:t>:</a:t>
            </a:r>
            <a:r>
              <a:rPr dirty="0" sz="2800" lang="en-US" smtClean="0"/>
              <a:t> </a:t>
            </a:r>
            <a:r>
              <a:rPr dirty="0" sz="2800" lang="en-US" smtClean="0"/>
              <a:t>G</a:t>
            </a:r>
            <a:r>
              <a:rPr dirty="0" sz="2800" lang="en-US" smtClean="0"/>
              <a:t>.</a:t>
            </a:r>
            <a:r>
              <a:rPr dirty="0" sz="2800" lang="en-US" smtClean="0"/>
              <a:t>S</a:t>
            </a:r>
            <a:r>
              <a:rPr dirty="0" sz="2800" lang="en-US" smtClean="0"/>
              <a:t>A</a:t>
            </a:r>
            <a:r>
              <a:rPr dirty="0" sz="2800" lang="en-US" smtClean="0"/>
              <a:t>T</a:t>
            </a:r>
            <a:r>
              <a:rPr dirty="0" sz="2800" lang="en-US" smtClean="0"/>
              <a:t>H</a:t>
            </a:r>
            <a:r>
              <a:rPr dirty="0" sz="2800" lang="en-US" smtClean="0"/>
              <a:t>I</a:t>
            </a:r>
            <a:r>
              <a:rPr dirty="0" sz="2800" lang="en-US" smtClean="0"/>
              <a:t>S</a:t>
            </a:r>
            <a:r>
              <a:rPr dirty="0" sz="2800" lang="en-US" smtClean="0"/>
              <a:t>H</a:t>
            </a:r>
            <a:r>
              <a:rPr dirty="0" sz="2800" lang="en-US" smtClean="0"/>
              <a:t> </a:t>
            </a:r>
            <a:r>
              <a:rPr dirty="0" sz="2800" lang="en-US" smtClean="0"/>
              <a:t>K</a:t>
            </a:r>
            <a:r>
              <a:rPr dirty="0" sz="2800" lang="en-US" smtClean="0"/>
              <a:t>U</a:t>
            </a:r>
            <a:r>
              <a:rPr dirty="0" sz="2800" lang="en-US" smtClean="0"/>
              <a:t>M</a:t>
            </a:r>
            <a:r>
              <a:rPr dirty="0" sz="2800" lang="en-US" smtClean="0"/>
              <a:t>AR </a:t>
            </a:r>
            <a:endParaRPr dirty="0" sz="2800" lang="en-US"/>
          </a:p>
          <a:p>
            <a:r>
              <a:rPr dirty="0" sz="2800" lang="en-US"/>
              <a:t>REGISTER NO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 smtClean="0"/>
              <a:t>:</a:t>
            </a:r>
            <a:r>
              <a:rPr dirty="0" sz="2800" lang="en-US" smtClean="0"/>
              <a:t> </a:t>
            </a:r>
            <a:r>
              <a:rPr dirty="0" sz="2800" lang="en-US" smtClean="0"/>
              <a:t>3</a:t>
            </a:r>
            <a:r>
              <a:rPr dirty="0" sz="2800" lang="en-US" smtClean="0"/>
              <a:t>1</a:t>
            </a:r>
            <a:r>
              <a:rPr dirty="0" sz="2800" lang="en-US" smtClean="0"/>
              <a:t>2</a:t>
            </a:r>
            <a:r>
              <a:rPr dirty="0" sz="2800" lang="en-US" smtClean="0"/>
              <a:t>2</a:t>
            </a:r>
            <a:r>
              <a:rPr dirty="0" sz="2800" lang="en-US" smtClean="0"/>
              <a:t>0</a:t>
            </a:r>
            <a:r>
              <a:rPr dirty="0" sz="2800" lang="en-US" smtClean="0"/>
              <a:t>8</a:t>
            </a:r>
            <a:r>
              <a:rPr dirty="0" sz="2800" lang="en-US" smtClean="0"/>
              <a:t>1</a:t>
            </a:r>
            <a:r>
              <a:rPr dirty="0" sz="2800" lang="en-US" smtClean="0"/>
              <a:t>7</a:t>
            </a:r>
            <a:r>
              <a:rPr dirty="0" sz="2800" lang="en-US" smtClean="0"/>
              <a:t>4</a:t>
            </a:r>
            <a:endParaRPr dirty="0" sz="2800" lang="en-US"/>
          </a:p>
          <a:p>
            <a:r>
              <a:rPr dirty="0" sz="2800" lang="en-US"/>
              <a:t>DEPARTMENT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: COMMERCE</a:t>
            </a:r>
            <a:endParaRPr altLang="en-US" lang="zh-CN"/>
          </a:p>
          <a:p>
            <a:r>
              <a:rPr dirty="0" sz="2800" lang="en-US"/>
              <a:t>COLLEGE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/>
              <a:t> </a:t>
            </a:r>
            <a:r>
              <a:rPr dirty="0" sz="2800" lang="en-US" smtClean="0"/>
              <a:t>:</a:t>
            </a:r>
            <a:r>
              <a:rPr dirty="0" sz="2800" lang="en-US" smtClean="0"/>
              <a:t> </a:t>
            </a:r>
            <a:r>
              <a:rPr dirty="0" sz="2800" lang="en-US" smtClean="0"/>
              <a:t>S</a:t>
            </a:r>
            <a:r>
              <a:rPr dirty="0" sz="2800" lang="en-US" smtClean="0"/>
              <a:t>i</a:t>
            </a:r>
            <a:r>
              <a:rPr dirty="0" sz="2800" lang="en-US" smtClean="0"/>
              <a:t>r</a:t>
            </a:r>
            <a:r>
              <a:rPr dirty="0" sz="2800" lang="en-US" smtClean="0"/>
              <a:t> </a:t>
            </a:r>
            <a:r>
              <a:rPr dirty="0" sz="2800" lang="en-US" smtClean="0"/>
              <a:t>t</a:t>
            </a:r>
            <a:r>
              <a:rPr dirty="0" sz="2800" lang="en-US" smtClean="0"/>
              <a:t>h</a:t>
            </a:r>
            <a:r>
              <a:rPr dirty="0" sz="2800" lang="en-US" smtClean="0"/>
              <a:t>e</a:t>
            </a:r>
            <a:r>
              <a:rPr dirty="0" sz="2800" lang="en-US" smtClean="0"/>
              <a:t>g</a:t>
            </a:r>
            <a:r>
              <a:rPr dirty="0" sz="2800" lang="en-US" smtClean="0"/>
              <a:t>a</a:t>
            </a:r>
            <a:r>
              <a:rPr dirty="0" sz="2800" lang="en-US" smtClean="0"/>
              <a:t>r</a:t>
            </a:r>
            <a:r>
              <a:rPr dirty="0" sz="2800" lang="en-US" smtClean="0"/>
              <a:t>a</a:t>
            </a:r>
            <a:r>
              <a:rPr dirty="0" sz="2800" lang="en-US" smtClean="0"/>
              <a:t>y</a:t>
            </a:r>
            <a:r>
              <a:rPr dirty="0" sz="2800" lang="en-US" smtClean="0"/>
              <a:t>a</a:t>
            </a:r>
            <a:r>
              <a:rPr dirty="0" sz="2800" lang="en-US" smtClean="0"/>
              <a:t> </a:t>
            </a:r>
            <a:r>
              <a:rPr dirty="0" sz="2800" lang="en-US" smtClean="0"/>
              <a:t>c</a:t>
            </a:r>
            <a:r>
              <a:rPr dirty="0" sz="2800" lang="en-US" smtClean="0"/>
              <a:t>o</a:t>
            </a:r>
            <a:r>
              <a:rPr dirty="0" sz="2800" lang="en-US" smtClean="0"/>
              <a:t>l</a:t>
            </a:r>
            <a:r>
              <a:rPr dirty="0" sz="2800" lang="en-US" smtClean="0"/>
              <a:t>l</a:t>
            </a:r>
            <a:r>
              <a:rPr dirty="0" sz="2800" lang="en-US" smtClean="0"/>
              <a:t>e</a:t>
            </a:r>
            <a:r>
              <a:rPr dirty="0" sz="2800" lang="en-US" smtClean="0"/>
              <a:t>g</a:t>
            </a:r>
            <a:r>
              <a:rPr dirty="0" sz="2800" lang="en-US" smtClean="0"/>
              <a:t>e </a:t>
            </a:r>
            <a:endParaRPr dirty="0" sz="28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1"/>
          <p:cNvSpPr txBox="1"/>
          <p:nvPr/>
        </p:nvSpPr>
        <p:spPr>
          <a:xfrm>
            <a:off x="583095" y="598509"/>
            <a:ext cx="6944140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RESULTS</a:t>
            </a:r>
          </a:p>
        </p:txBody>
      </p:sp>
      <p:graphicFrame>
        <p:nvGraphicFramePr>
          <p:cNvPr id="4194307" name="Chart 3"/>
          <p:cNvGraphicFramePr>
            <a:graphicFrameLocks/>
          </p:cNvGraphicFramePr>
          <p:nvPr/>
        </p:nvGraphicFramePr>
        <p:xfrm>
          <a:off x="1862965" y="1932657"/>
          <a:ext cx="6944140" cy="388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1"/>
          <p:cNvSpPr txBox="1"/>
          <p:nvPr/>
        </p:nvSpPr>
        <p:spPr>
          <a:xfrm>
            <a:off x="596348" y="437321"/>
            <a:ext cx="5658678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CONCLUSION</a:t>
            </a:r>
          </a:p>
        </p:txBody>
      </p:sp>
      <p:sp>
        <p:nvSpPr>
          <p:cNvPr id="1048614" name="TextBox 2"/>
          <p:cNvSpPr txBox="1"/>
          <p:nvPr/>
        </p:nvSpPr>
        <p:spPr>
          <a:xfrm>
            <a:off x="596348" y="1711698"/>
            <a:ext cx="9872869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dirty="0" sz="2000" lang="en-US"/>
          </a:p>
          <a:p>
            <a:r>
              <a:rPr dirty="0" sz="2000" lang="en-US"/>
              <a:t> By identifying performance gaps, creating targeted improvement plans, and adjusting compensation strategies, the company can:</a:t>
            </a:r>
          </a:p>
          <a:p>
            <a:pPr indent="-342900" marL="342900">
              <a:buFontTx/>
              <a:buChar char="-"/>
            </a:pPr>
            <a:r>
              <a:rPr dirty="0" sz="2000" lang="en-US"/>
              <a:t> Boost overall productivity.</a:t>
            </a:r>
          </a:p>
          <a:p>
            <a:pPr indent="-342900" marL="342900">
              <a:buFontTx/>
              <a:buChar char="-"/>
            </a:pPr>
            <a:r>
              <a:rPr dirty="0" sz="2000" lang="en-US"/>
              <a:t> Increase employee satisfaction and retention.-</a:t>
            </a:r>
          </a:p>
          <a:p>
            <a:pPr indent="-342900" marL="342900">
              <a:buFontTx/>
              <a:buChar char="-"/>
            </a:pPr>
            <a:r>
              <a:rPr dirty="0" sz="2000" lang="en-US"/>
              <a:t> Ensure fair and equitable compensation across Pay Zones.</a:t>
            </a:r>
          </a:p>
          <a:p>
            <a:pPr indent="-342900" marL="342900">
              <a:buFontTx/>
              <a:buChar char="-"/>
            </a:pPr>
            <a:endParaRPr dirty="0" sz="2000" lang="en-US"/>
          </a:p>
          <a:p>
            <a:r>
              <a:rPr dirty="0" sz="2000" lang="en-US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048598" name="Text Placeholder 2"/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p>
            <a:pPr algn="l"/>
            <a:r>
              <a:rPr b="1" dirty="0" lang="en-US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PROBLEM</a:t>
            </a:r>
            <a:r>
              <a:rPr b="1" dirty="0" sz="5400" lang="en-US">
                <a:solidFill>
                  <a:schemeClr val="tx1"/>
                </a:solidFill>
              </a:rPr>
              <a:t> </a:t>
            </a:r>
            <a:r>
              <a:rPr dirty="0" sz="5400" lang="en-US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048600" name="Text Placeholder 2"/>
          <p:cNvSpPr>
            <a:spLocks noGrp="1"/>
          </p:cNvSpPr>
          <p:nvPr>
            <p:ph type="body" idx="1"/>
          </p:nvPr>
        </p:nvSpPr>
        <p:spPr>
          <a:xfrm>
            <a:off x="1154412" y="2107096"/>
            <a:ext cx="10123187" cy="4445952"/>
          </a:xfrm>
        </p:spPr>
        <p:txBody>
          <a:bodyPr/>
          <a:p>
            <a:pPr algn="l"/>
            <a:r>
              <a:rPr dirty="0" lang="en-US">
                <a:solidFill>
                  <a:schemeClr val="tx1"/>
                </a:solidFill>
              </a:rPr>
              <a:t>1. Imbalanced Ratings in Departments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2. Rating Discrepancies within Pay Zones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3. Departmental Distribution and Size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4. Employee Development Needs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5. Employee Satisfaction and Retention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"/>
          <p:cNvSpPr txBox="1"/>
          <p:nvPr/>
        </p:nvSpPr>
        <p:spPr>
          <a:xfrm>
            <a:off x="351182" y="272240"/>
            <a:ext cx="7142922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PROJECT OVERVIEW</a:t>
            </a:r>
          </a:p>
        </p:txBody>
      </p:sp>
      <p:sp>
        <p:nvSpPr>
          <p:cNvPr id="1048605" name="TextBox 2"/>
          <p:cNvSpPr txBox="1"/>
          <p:nvPr/>
        </p:nvSpPr>
        <p:spPr>
          <a:xfrm>
            <a:off x="397565" y="1084085"/>
            <a:ext cx="723568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[Employee Performance Improvement and Pay Zone Optimization]</a:t>
            </a:r>
          </a:p>
        </p:txBody>
      </p:sp>
      <p:graphicFrame>
        <p:nvGraphicFramePr>
          <p:cNvPr id="4194305" name="Diagram 5"/>
          <p:cNvGraphicFramePr>
            <a:graphicFrameLocks/>
          </p:cNvGraphicFramePr>
          <p:nvPr/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2"/>
          <p:cNvSpPr txBox="1"/>
          <p:nvPr/>
        </p:nvSpPr>
        <p:spPr>
          <a:xfrm>
            <a:off x="1270315" y="437700"/>
            <a:ext cx="8865705" cy="83099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WHO ARE THE END USERS?</a:t>
            </a:r>
          </a:p>
        </p:txBody>
      </p:sp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2124893" y="215445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225287" y="291548"/>
            <a:ext cx="9037983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OUR SOLUTION AND ITS VALUE PROPOSITION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490330" y="397565"/>
            <a:ext cx="8004314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DATASET DESCRIPTION</a:t>
            </a:r>
          </a:p>
        </p:txBody>
      </p:sp>
      <p:sp>
        <p:nvSpPr>
          <p:cNvPr id="1048609" name="TextBox 2"/>
          <p:cNvSpPr txBox="1"/>
          <p:nvPr/>
        </p:nvSpPr>
        <p:spPr>
          <a:xfrm>
            <a:off x="795130" y="1603513"/>
            <a:ext cx="7699514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dirty="0" sz="2000" lang="en-US"/>
              <a:t>: Unique identifier for each employee in the    organization.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dirty="0" sz="2000" lang="en-US"/>
              <a:t>: The first name of the employee.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dirty="0" sz="2000" lang="en-US"/>
              <a:t>: The pay zone or salary band to which the employee's compensation falls.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dirty="0" sz="2000" lang="en-US"/>
              <a:t>: The broader category or type of department the employee's work is associated with.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dirty="0" sz="2000" lang="en-US"/>
              <a:t>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"/>
          <p:cNvSpPr txBox="1"/>
          <p:nvPr/>
        </p:nvSpPr>
        <p:spPr>
          <a:xfrm>
            <a:off x="543338" y="320213"/>
            <a:ext cx="6520070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MODELLING</a:t>
            </a:r>
          </a:p>
        </p:txBody>
      </p:sp>
      <p:sp>
        <p:nvSpPr>
          <p:cNvPr id="1048611" name="TextBox 2"/>
          <p:cNvSpPr txBox="1"/>
          <p:nvPr/>
        </p:nvSpPr>
        <p:spPr>
          <a:xfrm>
            <a:off x="755374" y="1868557"/>
            <a:ext cx="8958469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Data set: Kaggle, Employee dataset</a:t>
            </a:r>
          </a:p>
          <a:p>
            <a:r>
              <a:rPr dirty="0" sz="2000" lang="en-US"/>
              <a:t>Feature Selection:</a:t>
            </a:r>
          </a:p>
          <a:p>
            <a:r>
              <a:rPr dirty="0" sz="2000" lang="en-US"/>
              <a:t>Data Cleaning: Missing values, Irrelevant</a:t>
            </a:r>
          </a:p>
          <a:p>
            <a:r>
              <a:rPr dirty="0" sz="2000" lang="en-US"/>
              <a:t>Pivot Table: Employee ID, First Name, </a:t>
            </a:r>
            <a:r>
              <a:rPr dirty="0" sz="2000" lang="en-US" err="1"/>
              <a:t>Payzone</a:t>
            </a:r>
            <a:r>
              <a:rPr dirty="0" sz="2000" lang="en-US"/>
              <a:t>, </a:t>
            </a:r>
            <a:r>
              <a:rPr dirty="0" sz="2000" lang="en-US" err="1"/>
              <a:t>DepartmentType</a:t>
            </a:r>
            <a:r>
              <a:rPr dirty="0" sz="2000" lang="en-US"/>
              <a:t>, Current Employee Rating.  </a:t>
            </a:r>
          </a:p>
          <a:p>
            <a:r>
              <a:rPr dirty="0" sz="2000" lang="en-US"/>
              <a:t>Performance:</a:t>
            </a:r>
          </a:p>
          <a:p>
            <a:r>
              <a:rPr dirty="0" sz="2000" lang="en-US"/>
              <a:t>Report: Slicer</a:t>
            </a:r>
          </a:p>
          <a:p>
            <a:r>
              <a:rPr dirty="0" sz="2000" lang="en-US"/>
              <a:t>Chart: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lastClr="000000" val="windowText"/>
      </a:dk1>
      <a:lt1>
        <a:sysClr lastClr="FFFFFF" val="window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algn="t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admi</cp:lastModifiedBy>
  <dcterms:created xsi:type="dcterms:W3CDTF">2024-08-20T13:32:52Z</dcterms:created>
  <dcterms:modified xsi:type="dcterms:W3CDTF">2024-09-02T09:26:58Z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3ed6f32969024edaa3cf12e8cb241b27</vt:lpwstr>
  </property>
</Properties>
</file>