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8887" y="2183843"/>
            <a:ext cx="6634225" cy="509114"/>
          </a:xfrm>
          <a:prstGeom prst="rect">
            <a:avLst/>
          </a:prstGeom>
        </p:spPr>
        <p:txBody>
          <a:bodyPr vert="horz" wrap="square" lIns="0" tIns="16510" rIns="0" bIns="0" rtlCol="0">
            <a:spAutoFit/>
          </a:bodyPr>
          <a:lstStyle/>
          <a:p>
            <a:pPr marL="3213735">
              <a:lnSpc>
                <a:spcPct val="100000"/>
              </a:lnSpc>
              <a:spcBef>
                <a:spcPts val="130"/>
              </a:spcBef>
            </a:pPr>
            <a:r>
              <a:rPr lang="en-IN" spc="15" dirty="0"/>
              <a:t>    SATHISH B</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081" y="6134050"/>
            <a:ext cx="4578668" cy="333425"/>
          </a:xfrm>
          <a:prstGeom prst="rect">
            <a:avLst/>
          </a:prstGeom>
        </p:spPr>
        <p:txBody>
          <a:bodyPr vert="horz" wrap="square" lIns="0" tIns="0" rIns="0" bIns="0" rtlCol="0">
            <a:spAutoFit/>
          </a:bodyPr>
          <a:lstStyle/>
          <a:p>
            <a:pPr>
              <a:lnSpc>
                <a:spcPts val="1275"/>
              </a:lnSpc>
            </a:pPr>
            <a:r>
              <a:rPr lang="en-IN" sz="1100" dirty="0">
                <a:latin typeface="Trebuchet MS"/>
                <a:cs typeface="Trebuchet MS"/>
              </a:rPr>
              <a:t>https://colab.research.google.com/drive/13OxnNTF0b-_Sl0uQqsQ8Di-6vmiL-vyI#scrollTo=Wf5KrEb6vrkR</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777056" y="1330220"/>
            <a:ext cx="8077200" cy="1294393"/>
          </a:xfrm>
          <a:prstGeom prst="rect">
            <a:avLst/>
          </a:prstGeom>
          <a:noFill/>
        </p:spPr>
        <p:txBody>
          <a:bodyPr wrap="square">
            <a:spAutoFit/>
          </a:bodyPr>
          <a:lstStyle/>
          <a:p>
            <a:pPr algn="just">
              <a:lnSpc>
                <a:spcPct val="150000"/>
              </a:lnSpc>
            </a:pPr>
            <a:r>
              <a:rPr lang="en-US" b="0" i="0" dirty="0">
                <a:solidFill>
                  <a:srgbClr val="0D0D0D"/>
                </a:solidFill>
                <a:effectLst/>
              </a:rPr>
              <a:t>The project aims to achieve a high level of accuracy in predicting flight delays, thereby demonstrating the effectiveness of Decision Trees in optimizing airport operations and improving overall passenger experience.</a:t>
            </a:r>
            <a:endParaRPr lang="en-IN" dirty="0">
              <a:cs typeface="Times New Roman" panose="02020603050405020304" pitchFamily="18" charset="0"/>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1026" name="Picture 2" descr="5 BEST AI Story Generator Tools to Write Compelling Stories">
            <a:extLst>
              <a:ext uri="{FF2B5EF4-FFF2-40B4-BE49-F238E27FC236}">
                <a16:creationId xmlns:a16="http://schemas.microsoft.com/office/drawing/2014/main" id="{C6FC5CEA-CCD4-2B99-281D-011CE56405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925" y="2236310"/>
            <a:ext cx="5572125" cy="291717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7F3F4296-A640-B8F6-0B46-A0493B9F5E77}"/>
              </a:ext>
            </a:extLst>
          </p:cNvPr>
          <p:cNvSpPr txBox="1"/>
          <p:nvPr/>
        </p:nvSpPr>
        <p:spPr>
          <a:xfrm>
            <a:off x="6259605" y="2313652"/>
            <a:ext cx="4000394" cy="2554545"/>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Flight Delay Prediction at Airports using Decision Trees</a:t>
            </a:r>
            <a:endParaRPr lang="en-US" sz="4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746243" y="1246058"/>
            <a:ext cx="7370199" cy="2125390"/>
          </a:xfrm>
          <a:prstGeom prst="rect">
            <a:avLst/>
          </a:prstGeom>
          <a:noFill/>
        </p:spPr>
        <p:txBody>
          <a:bodyPr wrap="square">
            <a:spAutoFit/>
          </a:bodyPr>
          <a:lstStyle/>
          <a:p>
            <a:pPr algn="just">
              <a:lnSpc>
                <a:spcPct val="150000"/>
              </a:lnSpc>
            </a:pPr>
            <a:r>
              <a:rPr lang="en-US" b="1" i="0" dirty="0">
                <a:solidFill>
                  <a:srgbClr val="0D0D0D"/>
                </a:solidFill>
                <a:effectLst/>
                <a:ea typeface="Calibri" panose="020F0502020204030204" pitchFamily="34" charset="0"/>
                <a:cs typeface="Calibri" panose="020F0502020204030204" pitchFamily="34" charset="0"/>
              </a:rPr>
              <a:t>1. Data collection: </a:t>
            </a:r>
            <a:r>
              <a:rPr lang="en-US" b="0" i="0" dirty="0">
                <a:solidFill>
                  <a:srgbClr val="0D0D0D"/>
                </a:solidFill>
                <a:effectLst/>
                <a:ea typeface="Calibri" panose="020F0502020204030204" pitchFamily="34" charset="0"/>
                <a:cs typeface="Calibri" panose="020F0502020204030204" pitchFamily="34" charset="0"/>
              </a:rPr>
              <a:t>Gather historical flight data from airports.</a:t>
            </a:r>
          </a:p>
          <a:p>
            <a:pPr algn="just">
              <a:lnSpc>
                <a:spcPct val="150000"/>
              </a:lnSpc>
            </a:pPr>
            <a:r>
              <a:rPr lang="en-US" b="1" i="0" dirty="0">
                <a:solidFill>
                  <a:srgbClr val="0D0D0D"/>
                </a:solidFill>
                <a:effectLst/>
                <a:ea typeface="Calibri" panose="020F0502020204030204" pitchFamily="34" charset="0"/>
                <a:cs typeface="Calibri" panose="020F0502020204030204" pitchFamily="34" charset="0"/>
              </a:rPr>
              <a:t>2. Data preprocessing: </a:t>
            </a:r>
            <a:r>
              <a:rPr lang="en-US" b="0" i="0" dirty="0">
                <a:solidFill>
                  <a:srgbClr val="0D0D0D"/>
                </a:solidFill>
                <a:effectLst/>
                <a:ea typeface="Calibri" panose="020F0502020204030204" pitchFamily="34" charset="0"/>
                <a:cs typeface="Calibri" panose="020F0502020204030204" pitchFamily="34" charset="0"/>
              </a:rPr>
              <a:t>Clean and preprocess the data for analysis.</a:t>
            </a:r>
          </a:p>
          <a:p>
            <a:pPr algn="just">
              <a:lnSpc>
                <a:spcPct val="150000"/>
              </a:lnSpc>
            </a:pPr>
            <a:r>
              <a:rPr lang="en-US" b="1" i="0" dirty="0">
                <a:solidFill>
                  <a:srgbClr val="0D0D0D"/>
                </a:solidFill>
                <a:effectLst/>
                <a:ea typeface="Calibri" panose="020F0502020204030204" pitchFamily="34" charset="0"/>
                <a:cs typeface="Calibri" panose="020F0502020204030204" pitchFamily="34" charset="0"/>
              </a:rPr>
              <a:t>3. Feature selection: </a:t>
            </a:r>
            <a:r>
              <a:rPr lang="en-US" b="0" i="0" dirty="0">
                <a:solidFill>
                  <a:srgbClr val="0D0D0D"/>
                </a:solidFill>
                <a:effectLst/>
                <a:ea typeface="Calibri" panose="020F0502020204030204" pitchFamily="34" charset="0"/>
                <a:cs typeface="Calibri" panose="020F0502020204030204" pitchFamily="34" charset="0"/>
              </a:rPr>
              <a:t>Identify relevant features for flight delay prediction.</a:t>
            </a:r>
          </a:p>
          <a:p>
            <a:pPr algn="just">
              <a:lnSpc>
                <a:spcPct val="150000"/>
              </a:lnSpc>
            </a:pPr>
            <a:r>
              <a:rPr lang="en-US" b="1" i="0" dirty="0">
                <a:solidFill>
                  <a:srgbClr val="0D0D0D"/>
                </a:solidFill>
                <a:effectLst/>
                <a:ea typeface="Calibri" panose="020F0502020204030204" pitchFamily="34" charset="0"/>
                <a:cs typeface="Calibri" panose="020F0502020204030204" pitchFamily="34" charset="0"/>
              </a:rPr>
              <a:t>4. Model training: </a:t>
            </a:r>
            <a:r>
              <a:rPr lang="en-US" b="0" i="0" dirty="0">
                <a:solidFill>
                  <a:srgbClr val="0D0D0D"/>
                </a:solidFill>
                <a:effectLst/>
                <a:ea typeface="Calibri" panose="020F0502020204030204" pitchFamily="34" charset="0"/>
                <a:cs typeface="Calibri" panose="020F0502020204030204" pitchFamily="34" charset="0"/>
              </a:rPr>
              <a:t>Develop Decision Tree models using the selected features.</a:t>
            </a:r>
          </a:p>
          <a:p>
            <a:pPr algn="just">
              <a:lnSpc>
                <a:spcPct val="150000"/>
              </a:lnSpc>
            </a:pPr>
            <a:r>
              <a:rPr lang="en-US" b="1" i="0" dirty="0">
                <a:solidFill>
                  <a:srgbClr val="0D0D0D"/>
                </a:solidFill>
                <a:effectLst/>
                <a:ea typeface="Calibri" panose="020F0502020204030204" pitchFamily="34" charset="0"/>
                <a:cs typeface="Calibri" panose="020F0502020204030204" pitchFamily="34" charset="0"/>
              </a:rPr>
              <a:t>5. Model evaluation: </a:t>
            </a:r>
            <a:r>
              <a:rPr lang="en-US" b="0" i="0" dirty="0">
                <a:solidFill>
                  <a:srgbClr val="0D0D0D"/>
                </a:solidFill>
                <a:effectLst/>
                <a:ea typeface="Calibri" panose="020F0502020204030204" pitchFamily="34" charset="0"/>
                <a:cs typeface="Calibri" panose="020F0502020204030204" pitchFamily="34" charset="0"/>
              </a:rPr>
              <a:t>Evaluate the models' performance and accuracy.</a:t>
            </a:r>
            <a:endParaRPr lang="en-US" dirty="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834072" y="1828800"/>
            <a:ext cx="6633528" cy="1711366"/>
          </a:xfrm>
          <a:prstGeom prst="rect">
            <a:avLst/>
          </a:prstGeom>
          <a:noFill/>
        </p:spPr>
        <p:txBody>
          <a:bodyPr wrap="square">
            <a:spAutoFit/>
          </a:bodyPr>
          <a:lstStyle/>
          <a:p>
            <a:pPr algn="just">
              <a:lnSpc>
                <a:spcPct val="150000"/>
              </a:lnSpc>
            </a:pPr>
            <a:r>
              <a:rPr lang="en-US" b="0" i="0" dirty="0">
                <a:solidFill>
                  <a:srgbClr val="0D0D0D"/>
                </a:solidFill>
                <a:effectLst/>
              </a:rPr>
              <a:t>Flight delays at airports lead to passenger inconvenience, operational disruptions, and increased costs for airlines and airports. Predicting flight delays accurately can help mitigate these issues and improve overall efficiency in airport operations.</a:t>
            </a:r>
            <a:endParaRPr lang="en-IN"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973901" y="2019300"/>
            <a:ext cx="7713632" cy="1709892"/>
          </a:xfrm>
          <a:prstGeom prst="rect">
            <a:avLst/>
          </a:prstGeom>
          <a:noFill/>
        </p:spPr>
        <p:txBody>
          <a:bodyPr wrap="square">
            <a:spAutoFit/>
          </a:bodyPr>
          <a:lstStyle/>
          <a:p>
            <a:pPr algn="just">
              <a:lnSpc>
                <a:spcPct val="150000"/>
              </a:lnSpc>
            </a:pPr>
            <a:r>
              <a:rPr lang="en-US" b="0" i="0" dirty="0">
                <a:solidFill>
                  <a:srgbClr val="0D0D0D"/>
                </a:solidFill>
                <a:effectLst/>
              </a:rPr>
              <a:t>This project focuses on creating a Flight Delay Prediction system using Decision Trees. It involves collecting and preprocessing historical flight data, selecting relevant features, training Decision Tree models, and evaluating their performance to predict flight delays accurately.</a:t>
            </a:r>
            <a:endParaRPr lang="en-IN"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699452" y="1828801"/>
            <a:ext cx="8447006" cy="2585323"/>
          </a:xfrm>
          <a:prstGeom prst="rect">
            <a:avLst/>
          </a:prstGeom>
          <a:noFill/>
        </p:spPr>
        <p:txBody>
          <a:bodyPr wrap="square">
            <a:spAutoFit/>
          </a:bodyPr>
          <a:lstStyle/>
          <a:p>
            <a:r>
              <a:rPr lang="en-US" dirty="0"/>
              <a:t>The end users of this project are </a:t>
            </a:r>
          </a:p>
          <a:p>
            <a:endParaRPr lang="en-US" dirty="0"/>
          </a:p>
          <a:p>
            <a:pPr marL="342900" indent="-342900">
              <a:buFont typeface="Arial" pitchFamily="34" charset="0"/>
              <a:buChar char="•"/>
            </a:pPr>
            <a:r>
              <a:rPr lang="en-US" dirty="0"/>
              <a:t>Airport authorities</a:t>
            </a:r>
          </a:p>
          <a:p>
            <a:pPr>
              <a:buFont typeface="Arial" pitchFamily="34" charset="0"/>
              <a:buChar char="•"/>
            </a:pPr>
            <a:r>
              <a:rPr lang="en-US" dirty="0"/>
              <a:t>     Airlines and</a:t>
            </a:r>
          </a:p>
          <a:p>
            <a:pPr>
              <a:buFont typeface="Arial" pitchFamily="34" charset="0"/>
              <a:buChar char="•"/>
            </a:pPr>
            <a:r>
              <a:rPr lang="en-US" dirty="0"/>
              <a:t>     passengers </a:t>
            </a:r>
          </a:p>
          <a:p>
            <a:endParaRPr lang="en-US" dirty="0"/>
          </a:p>
          <a:p>
            <a:r>
              <a:rPr lang="en-US" b="0" i="0" dirty="0">
                <a:solidFill>
                  <a:srgbClr val="0D0D0D"/>
                </a:solidFill>
                <a:effectLst/>
              </a:rPr>
              <a:t>Airport authorities can use the predictions to optimize resource allocation and scheduling, airlines can improve flight management, and passengers can plan their travel better.</a:t>
            </a:r>
            <a:endParaRPr lang="en-IN" dirty="0"/>
          </a:p>
        </p:txBody>
      </p:sp>
      <p:sp>
        <p:nvSpPr>
          <p:cNvPr id="13" name="Rectangle 3">
            <a:extLst>
              <a:ext uri="{FF2B5EF4-FFF2-40B4-BE49-F238E27FC236}">
                <a16:creationId xmlns:a16="http://schemas.microsoft.com/office/drawing/2014/main"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3045542" y="2127441"/>
            <a:ext cx="6100916" cy="2540888"/>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Solution</a:t>
            </a:r>
            <a:r>
              <a:rPr lang="en-IN" dirty="0">
                <a:latin typeface="Times New Roman" panose="02020603050405020304" pitchFamily="18" charset="0"/>
                <a:cs typeface="Times New Roman" panose="02020603050405020304" pitchFamily="18" charset="0"/>
              </a:rPr>
              <a:t>:</a:t>
            </a:r>
            <a:r>
              <a:rPr lang="en-US" dirty="0"/>
              <a:t> </a:t>
            </a:r>
            <a:r>
              <a:rPr lang="en-US" b="0" i="0" dirty="0">
                <a:solidFill>
                  <a:srgbClr val="0D0D0D"/>
                </a:solidFill>
                <a:effectLst/>
              </a:rPr>
              <a:t>Our solution involves leveraging Decision Trees to predict flight delays, providing actionable insights for stakeholders.</a:t>
            </a:r>
            <a:endParaRPr lang="en-IN" dirty="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Value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Proposition</a:t>
            </a:r>
            <a:r>
              <a:rPr lang="en-IN" dirty="0">
                <a:latin typeface="Times New Roman" panose="02020603050405020304" pitchFamily="18" charset="0"/>
                <a:cs typeface="Times New Roman" panose="02020603050405020304" pitchFamily="18" charset="0"/>
              </a:rPr>
              <a:t>:</a:t>
            </a:r>
            <a:r>
              <a:rPr lang="en-US" b="0" i="0" dirty="0">
                <a:solidFill>
                  <a:srgbClr val="0D0D0D"/>
                </a:solidFill>
                <a:effectLst/>
                <a:latin typeface="Söhne"/>
              </a:rPr>
              <a:t> </a:t>
            </a:r>
            <a:r>
              <a:rPr lang="en-US" b="0" i="0" dirty="0">
                <a:solidFill>
                  <a:srgbClr val="0D0D0D"/>
                </a:solidFill>
                <a:effectLst/>
              </a:rPr>
              <a:t>The value proposition lies in enhancing operational efficiency, reducing costs, and improving passenger experience by minimizing disruptions caused by flight delays</a:t>
            </a:r>
            <a:r>
              <a:rPr lang="en-US" b="0" i="0" dirty="0">
                <a:solidFill>
                  <a:srgbClr val="0D0D0D"/>
                </a:solidFill>
                <a:effectLst/>
                <a:latin typeface="Söhne"/>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2362200" y="1981200"/>
            <a:ext cx="6712974" cy="2125390"/>
          </a:xfrm>
          <a:prstGeom prst="rect">
            <a:avLst/>
          </a:prstGeom>
          <a:noFill/>
        </p:spPr>
        <p:txBody>
          <a:bodyPr wrap="square">
            <a:spAutoFit/>
          </a:bodyPr>
          <a:lstStyle/>
          <a:p>
            <a:pPr algn="just">
              <a:lnSpc>
                <a:spcPct val="150000"/>
              </a:lnSpc>
            </a:pPr>
            <a:r>
              <a:rPr lang="en-US" b="0" i="0" dirty="0">
                <a:solidFill>
                  <a:srgbClr val="0D0D0D"/>
                </a:solidFill>
                <a:effectLst/>
              </a:rPr>
              <a:t>The wow factor in our solution is the use of advanced machine learning techniques like Decision Trees to achieve high accuracy in predicting flight delays. This enables proactive decision-making and efficient resource utilization, setting it apart from traditional approaches.</a:t>
            </a:r>
            <a:endParaRPr lang="en-IN"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533400" y="1750237"/>
            <a:ext cx="8694174" cy="923330"/>
          </a:xfrm>
          <a:prstGeom prst="rect">
            <a:avLst/>
          </a:prstGeom>
          <a:noFill/>
        </p:spPr>
        <p:txBody>
          <a:bodyPr wrap="square">
            <a:spAutoFit/>
          </a:bodyPr>
          <a:lstStyle/>
          <a:p>
            <a:pPr algn="just"/>
            <a:r>
              <a:rPr lang="en-US" b="0" i="0" dirty="0">
                <a:solidFill>
                  <a:srgbClr val="0D0D0D"/>
                </a:solidFill>
                <a:effectLst/>
              </a:rPr>
              <a:t>We will use Decision Trees, a supervised machine learning algorithm, for modelling. Decision Trees are interpretable, easy to understand, and suitable for handling categorical and numerical data, making them ideal for flight delay prediction.</a:t>
            </a:r>
            <a:endParaRPr lang="en-IN" dirty="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TotalTime>
  <Words>444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    SATHISH B</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Spidy Sathish</cp:lastModifiedBy>
  <cp:revision>9</cp:revision>
  <dcterms:created xsi:type="dcterms:W3CDTF">2024-03-29T14:48:44Z</dcterms:created>
  <dcterms:modified xsi:type="dcterms:W3CDTF">2024-03-31T13:10:45Z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