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09C15-3D54-4223-A003-A8BC8DF68B37}" type="datetimeFigureOut">
              <a:rPr lang="en-US" smtClean="0"/>
              <a:pPr/>
              <a:t>6/14/2024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BB31F4-0AB1-4DA1-9710-03C16446AF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XGBoost</a:t>
            </a:r>
            <a:r>
              <a:rPr lang="en-US" sz="1200" b="0" i="0" kern="1200" dirty="0" smtClean="0">
                <a:solidFill>
                  <a:schemeClr val="tx1"/>
                </a:solidFill>
                <a:latin typeface="+mn-lt"/>
                <a:ea typeface="+mn-ea"/>
                <a:cs typeface="+mn-cs"/>
              </a:rPr>
              <a:t> is a boosting algorithm that uses bagging, which trains multiple decision trees and then combines the results. It allows </a:t>
            </a:r>
            <a:r>
              <a:rPr lang="en-US" sz="1200" b="0" i="0" kern="1200" dirty="0" err="1" smtClean="0">
                <a:solidFill>
                  <a:schemeClr val="tx1"/>
                </a:solidFill>
                <a:latin typeface="+mn-lt"/>
                <a:ea typeface="+mn-ea"/>
                <a:cs typeface="+mn-cs"/>
              </a:rPr>
              <a:t>XGBoost</a:t>
            </a:r>
            <a:r>
              <a:rPr lang="en-US" sz="1200" b="0" i="0" kern="1200" dirty="0" smtClean="0">
                <a:solidFill>
                  <a:schemeClr val="tx1"/>
                </a:solidFill>
                <a:latin typeface="+mn-lt"/>
                <a:ea typeface="+mn-ea"/>
                <a:cs typeface="+mn-cs"/>
              </a:rPr>
              <a:t> to learn more quickly than other algorithms but also gives it an advantage in situations with many features to consider.</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Gradient Boosting is a powerful boosting algorithm that combines several weak learners into strong learners, in which each new model is trained to minimize the loss function such as mean squared error or cross-entropy of the previous model using gradient descent.</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Usage on a wide range of applications, including solving problems in regression, classification, ranking, and user-defined prediction challenges.</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Overall, </a:t>
            </a:r>
            <a:r>
              <a:rPr lang="en-US" sz="1200" b="0" i="0" kern="1200" dirty="0" err="1" smtClean="0">
                <a:solidFill>
                  <a:schemeClr val="tx1"/>
                </a:solidFill>
                <a:latin typeface="+mn-lt"/>
                <a:ea typeface="+mn-ea"/>
                <a:cs typeface="+mn-cs"/>
              </a:rPr>
              <a:t>XGBoost</a:t>
            </a:r>
            <a:r>
              <a:rPr lang="en-US" sz="1200" b="0" i="0" kern="1200" dirty="0" smtClean="0">
                <a:solidFill>
                  <a:schemeClr val="tx1"/>
                </a:solidFill>
                <a:latin typeface="+mn-lt"/>
                <a:ea typeface="+mn-ea"/>
                <a:cs typeface="+mn-cs"/>
              </a:rPr>
              <a:t> is a powerful and widely-used tool for regression tasks, and it has been applied successfully to a variety of real-world problems such as predictive modeling, time series forecasting, and customer churn prediction. Advantages: Effective with large data sets.</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When you use </a:t>
            </a:r>
            <a:r>
              <a:rPr lang="en-US" sz="1200" b="0" i="0" kern="1200" dirty="0" err="1" smtClean="0">
                <a:solidFill>
                  <a:schemeClr val="tx1"/>
                </a:solidFill>
                <a:latin typeface="+mn-lt"/>
                <a:ea typeface="+mn-ea"/>
                <a:cs typeface="+mn-cs"/>
              </a:rPr>
              <a:t>XGBoost</a:t>
            </a:r>
            <a:r>
              <a:rPr lang="en-US" sz="1200" b="0" i="0" kern="1200" dirty="0" smtClean="0">
                <a:solidFill>
                  <a:schemeClr val="tx1"/>
                </a:solidFill>
                <a:latin typeface="+mn-lt"/>
                <a:ea typeface="+mn-ea"/>
                <a:cs typeface="+mn-cs"/>
              </a:rPr>
              <a:t>, there are no restrictions on the size of your dataset, so you can work with datasets that are larger than what would be possible with other algorithms. Model performance is also essential because it allows you to create models that can perform better than other models.</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Advantages: </a:t>
            </a:r>
            <a:r>
              <a:rPr lang="en-US" sz="1200" b="0" i="0" kern="1200" dirty="0" smtClean="0">
                <a:solidFill>
                  <a:schemeClr val="tx1"/>
                </a:solidFill>
                <a:latin typeface="+mn-lt"/>
                <a:ea typeface="+mn-ea"/>
                <a:cs typeface="+mn-cs"/>
              </a:rPr>
              <a:t>The advantages of gradient boosting include its ability to handle complex data and its high predictive accuracy.</a:t>
            </a:r>
          </a:p>
          <a:p>
            <a:r>
              <a:rPr lang="en-US" sz="1200" b="0" i="0" kern="1200" dirty="0" smtClean="0">
                <a:solidFill>
                  <a:schemeClr val="tx1"/>
                </a:solidFill>
                <a:latin typeface="+mn-lt"/>
                <a:ea typeface="+mn-ea"/>
                <a:cs typeface="+mn-cs"/>
              </a:rPr>
              <a:t>Disadvantages: However, it can be computationally expensive and prone to </a:t>
            </a:r>
            <a:r>
              <a:rPr lang="en-US" sz="1200" b="0" i="0" kern="1200" dirty="0" err="1" smtClean="0">
                <a:solidFill>
                  <a:schemeClr val="tx1"/>
                </a:solidFill>
                <a:latin typeface="+mn-lt"/>
                <a:ea typeface="+mn-ea"/>
                <a:cs typeface="+mn-cs"/>
              </a:rPr>
              <a:t>overfitting</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DF6471-F0C2-4CFB-AE11-BB7D17C5C03C}" type="datetimeFigureOut">
              <a:rPr lang="en-US" smtClean="0"/>
              <a:pPr/>
              <a:t>6/14/2024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38EB7F6-CA14-481A-8C86-13841657121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F6471-F0C2-4CFB-AE11-BB7D17C5C03C}"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EB7F6-CA14-481A-8C86-1384165712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F6471-F0C2-4CFB-AE11-BB7D17C5C03C}"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EB7F6-CA14-481A-8C86-1384165712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F6471-F0C2-4CFB-AE11-BB7D17C5C03C}"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EB7F6-CA14-481A-8C86-1384165712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DF6471-F0C2-4CFB-AE11-BB7D17C5C03C}"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EB7F6-CA14-481A-8C86-13841657121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DF6471-F0C2-4CFB-AE11-BB7D17C5C03C}"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EB7F6-CA14-481A-8C86-1384165712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DF6471-F0C2-4CFB-AE11-BB7D17C5C03C}" type="datetimeFigureOut">
              <a:rPr lang="en-US" smtClean="0"/>
              <a:pPr/>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8EB7F6-CA14-481A-8C86-1384165712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DF6471-F0C2-4CFB-AE11-BB7D17C5C03C}" type="datetimeFigureOut">
              <a:rPr lang="en-US" smtClean="0"/>
              <a:pPr/>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8EB7F6-CA14-481A-8C86-1384165712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F6471-F0C2-4CFB-AE11-BB7D17C5C03C}" type="datetimeFigureOut">
              <a:rPr lang="en-US" smtClean="0"/>
              <a:pPr/>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EB7F6-CA14-481A-8C86-1384165712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DF6471-F0C2-4CFB-AE11-BB7D17C5C03C}"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EB7F6-CA14-481A-8C86-1384165712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DF6471-F0C2-4CFB-AE11-BB7D17C5C03C}"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38EB7F6-CA14-481A-8C86-13841657121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DF6471-F0C2-4CFB-AE11-BB7D17C5C03C}" type="datetimeFigureOut">
              <a:rPr lang="en-US" smtClean="0"/>
              <a:pPr/>
              <a:t>6/14/2024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8EB7F6-CA14-481A-8C86-13841657121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85728"/>
            <a:ext cx="5637070" cy="714380"/>
          </a:xfrm>
        </p:spPr>
        <p:txBody>
          <a:bodyPr>
            <a:normAutofit fontScale="90000"/>
          </a:bodyPr>
          <a:lstStyle/>
          <a:p>
            <a:r>
              <a:rPr lang="en-US" sz="4800" dirty="0" smtClean="0"/>
              <a:t>BOOSTING ALGORITHM</a:t>
            </a:r>
            <a:endParaRPr lang="en-US" sz="4800" dirty="0"/>
          </a:p>
        </p:txBody>
      </p:sp>
      <p:sp>
        <p:nvSpPr>
          <p:cNvPr id="3" name="Subtitle 2"/>
          <p:cNvSpPr>
            <a:spLocks noGrp="1"/>
          </p:cNvSpPr>
          <p:nvPr>
            <p:ph type="subTitle" idx="1"/>
          </p:nvPr>
        </p:nvSpPr>
        <p:spPr>
          <a:xfrm>
            <a:off x="533400" y="3228536"/>
            <a:ext cx="8253442" cy="2915108"/>
          </a:xfrm>
        </p:spPr>
        <p:txBody>
          <a:bodyPr>
            <a:normAutofit/>
          </a:bodyPr>
          <a:lstStyle/>
          <a:p>
            <a:r>
              <a:rPr lang="en-US" dirty="0" smtClean="0"/>
              <a:t>     XG       </a:t>
            </a:r>
            <a:r>
              <a:rPr lang="en-US" sz="8000" dirty="0" smtClean="0"/>
              <a:t>BOOSTING / </a:t>
            </a:r>
          </a:p>
          <a:p>
            <a:r>
              <a:rPr lang="en-US" sz="8000" dirty="0" smtClean="0"/>
              <a:t>Gradient Boosting</a:t>
            </a:r>
            <a:endParaRPr lang="en-US" sz="8000" dirty="0"/>
          </a:p>
        </p:txBody>
      </p:sp>
      <p:pic>
        <p:nvPicPr>
          <p:cNvPr id="4" name="Picture 3" descr="2022_05_XGBoost-Algorithm-in-Machine-Learning.jpg"/>
          <p:cNvPicPr>
            <a:picLocks noChangeAspect="1"/>
          </p:cNvPicPr>
          <p:nvPr/>
        </p:nvPicPr>
        <p:blipFill>
          <a:blip r:embed="rId3"/>
          <a:stretch>
            <a:fillRect/>
          </a:stretch>
        </p:blipFill>
        <p:spPr>
          <a:xfrm>
            <a:off x="571440" y="1285860"/>
            <a:ext cx="8072526" cy="1785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   PRINCIPLE OF      </a:t>
            </a:r>
            <a:r>
              <a:rPr lang="en-US" sz="8000" dirty="0" smtClean="0"/>
              <a:t>XG BOOSTING</a:t>
            </a:r>
            <a:endParaRPr lang="en-US" sz="8000" dirty="0"/>
          </a:p>
        </p:txBody>
      </p:sp>
      <p:pic>
        <p:nvPicPr>
          <p:cNvPr id="4" name="Content Placeholder 3" descr="0_Si5uT0dq92Why7rU.jpg"/>
          <p:cNvPicPr>
            <a:picLocks noGrp="1" noChangeAspect="1"/>
          </p:cNvPicPr>
          <p:nvPr>
            <p:ph idx="1"/>
          </p:nvPr>
        </p:nvPicPr>
        <p:blipFill>
          <a:blip r:embed="rId3"/>
          <a:stretch>
            <a:fillRect/>
          </a:stretch>
        </p:blipFill>
        <p:spPr>
          <a:xfrm>
            <a:off x="670278" y="1935163"/>
            <a:ext cx="7803444" cy="438943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            </a:t>
            </a:r>
            <a:r>
              <a:rPr lang="en-US" sz="2200" dirty="0" smtClean="0"/>
              <a:t>APPLICATION OF     </a:t>
            </a:r>
            <a:r>
              <a:rPr lang="en-US" sz="8000" dirty="0" smtClean="0"/>
              <a:t>XG BOOSTING</a:t>
            </a:r>
            <a:endParaRPr lang="en-US" sz="8000" dirty="0"/>
          </a:p>
        </p:txBody>
      </p:sp>
      <p:pic>
        <p:nvPicPr>
          <p:cNvPr id="4" name="Content Placeholder 3" descr="1_d0toMODpZb4xqYUg0a-WSQ.jpg"/>
          <p:cNvPicPr>
            <a:picLocks noGrp="1" noChangeAspect="1"/>
          </p:cNvPicPr>
          <p:nvPr>
            <p:ph idx="1"/>
          </p:nvPr>
        </p:nvPicPr>
        <p:blipFill>
          <a:blip r:embed="rId3"/>
          <a:stretch>
            <a:fillRect/>
          </a:stretch>
        </p:blipFill>
        <p:spPr>
          <a:xfrm>
            <a:off x="670278" y="1935163"/>
            <a:ext cx="7803444" cy="438943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USES OF </a:t>
            </a:r>
            <a:r>
              <a:rPr lang="en-US" sz="8900" dirty="0" smtClean="0"/>
              <a:t>XGBOOSTING</a:t>
            </a:r>
            <a:r>
              <a:rPr lang="en-US" sz="9600" dirty="0" smtClean="0"/>
              <a:t>    </a:t>
            </a:r>
            <a:endParaRPr lang="en-US" sz="9600" dirty="0"/>
          </a:p>
        </p:txBody>
      </p:sp>
      <p:pic>
        <p:nvPicPr>
          <p:cNvPr id="8" name="Content Placeholder 7" descr="2-XGBoost-Algorithm.png"/>
          <p:cNvPicPr>
            <a:picLocks noGrp="1" noChangeAspect="1"/>
          </p:cNvPicPr>
          <p:nvPr>
            <p:ph idx="1"/>
          </p:nvPr>
        </p:nvPicPr>
        <p:blipFill>
          <a:blip r:embed="rId3"/>
          <a:stretch>
            <a:fillRect/>
          </a:stretch>
        </p:blipFill>
        <p:spPr>
          <a:xfrm>
            <a:off x="1000571" y="2153691"/>
            <a:ext cx="7142858" cy="39523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CONCLUSION OF </a:t>
            </a:r>
            <a:r>
              <a:rPr lang="en-US" sz="7200" dirty="0" smtClean="0"/>
              <a:t>XG BOOSTING</a:t>
            </a:r>
            <a:endParaRPr lang="en-US" sz="7200" dirty="0"/>
          </a:p>
        </p:txBody>
      </p:sp>
      <p:pic>
        <p:nvPicPr>
          <p:cNvPr id="5" name="Content Placeholder 4" descr="1520078464941.jfif"/>
          <p:cNvPicPr>
            <a:picLocks noGrp="1" noChangeAspect="1"/>
          </p:cNvPicPr>
          <p:nvPr>
            <p:ph idx="1"/>
          </p:nvPr>
        </p:nvPicPr>
        <p:blipFill>
          <a:blip r:embed="rId3"/>
          <a:stretch>
            <a:fillRect/>
          </a:stretch>
        </p:blipFill>
        <p:spPr>
          <a:xfrm>
            <a:off x="1028700" y="2224881"/>
            <a:ext cx="7086600" cy="38100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1143000"/>
          </a:xfrm>
        </p:spPr>
        <p:txBody>
          <a:bodyPr>
            <a:normAutofit/>
          </a:bodyPr>
          <a:lstStyle/>
          <a:p>
            <a:r>
              <a:rPr lang="en-US" sz="2200" dirty="0" smtClean="0"/>
              <a:t>ADVANTAGES AND DISADVANTAGES OF </a:t>
            </a:r>
            <a:r>
              <a:rPr lang="en-US" sz="5400" dirty="0" smtClean="0"/>
              <a:t>XG BOOSTING</a:t>
            </a:r>
            <a:endParaRPr lang="en-US" sz="5400" dirty="0"/>
          </a:p>
        </p:txBody>
      </p:sp>
      <p:pic>
        <p:nvPicPr>
          <p:cNvPr id="4" name="Content Placeholder 3" descr="360_F_693789407_Ftbv3avjwdOJ2sULfDDjHjKF3VVaJZk2.jpg"/>
          <p:cNvPicPr>
            <a:picLocks noGrp="1" noChangeAspect="1"/>
          </p:cNvPicPr>
          <p:nvPr>
            <p:ph idx="1"/>
          </p:nvPr>
        </p:nvPicPr>
        <p:blipFill>
          <a:blip r:embed="rId3"/>
          <a:stretch>
            <a:fillRect/>
          </a:stretch>
        </p:blipFill>
        <p:spPr>
          <a:xfrm>
            <a:off x="928662" y="2285992"/>
            <a:ext cx="7572428" cy="3857652"/>
          </a:xfrm>
          <a:prstGeom prst="ellipse">
            <a:avLst/>
          </a:prstGeom>
          <a:ln>
            <a:noFill/>
          </a:ln>
          <a:effectLst>
            <a:softEdge rad="11250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TotalTime>
  <Words>149</Words>
  <Application>Microsoft Office PowerPoint</Application>
  <PresentationFormat>On-screen Show (4:3)</PresentationFormat>
  <Paragraphs>21</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BOOSTING ALGORITHM</vt:lpstr>
      <vt:lpstr>   PRINCIPLE OF      XG BOOSTING</vt:lpstr>
      <vt:lpstr>            APPLICATION OF     XG BOOSTING</vt:lpstr>
      <vt:lpstr>  USES OF XGBOOSTING    </vt:lpstr>
      <vt:lpstr>CONCLUSION OF XG BOOSTING</vt:lpstr>
      <vt:lpstr>ADVANTAGES AND DISADVANTAGES OF XG BOOSTING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satheesh19944@outlook.com</dc:creator>
  <cp:lastModifiedBy>satheesh19944@outlook.com</cp:lastModifiedBy>
  <cp:revision>15</cp:revision>
  <dcterms:created xsi:type="dcterms:W3CDTF">2024-06-12T17:32:26Z</dcterms:created>
  <dcterms:modified xsi:type="dcterms:W3CDTF">2024-06-14T17:19:51Z</dcterms:modified>
</cp:coreProperties>
</file>