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6"/>
  </p:notesMasterIdLst>
  <p:sldIdLst>
    <p:sldId id="257" r:id="rId2"/>
    <p:sldId id="267" r:id="rId3"/>
    <p:sldId id="268" r:id="rId4"/>
    <p:sldId id="269" r:id="rId5"/>
    <p:sldId id="259" r:id="rId6"/>
    <p:sldId id="260" r:id="rId7"/>
    <p:sldId id="270" r:id="rId8"/>
    <p:sldId id="275" r:id="rId9"/>
    <p:sldId id="271" r:id="rId10"/>
    <p:sldId id="261" r:id="rId11"/>
    <p:sldId id="272" r:id="rId12"/>
    <p:sldId id="266" r:id="rId13"/>
    <p:sldId id="282" r:id="rId14"/>
    <p:sldId id="285" r:id="rId15"/>
    <p:sldId id="262" r:id="rId16"/>
    <p:sldId id="273" r:id="rId17"/>
    <p:sldId id="276" r:id="rId18"/>
    <p:sldId id="277" r:id="rId19"/>
    <p:sldId id="278" r:id="rId20"/>
    <p:sldId id="283" r:id="rId21"/>
    <p:sldId id="279" r:id="rId22"/>
    <p:sldId id="280" r:id="rId23"/>
    <p:sldId id="284" r:id="rId24"/>
    <p:sldId id="281" r:id="rId25"/>
  </p:sldIdLst>
  <p:sldSz cx="9144000" cy="5143500" type="screen16x9"/>
  <p:notesSz cx="6858000" cy="9144000"/>
  <p:embeddedFontLst>
    <p:embeddedFont>
      <p:font typeface="Google Sans" panose="020B0604020202020204" charset="0"/>
      <p:regular r:id="rId27"/>
      <p:bold r:id="rId28"/>
      <p:italic r:id="rId29"/>
      <p:boldItalic r:id="rId30"/>
    </p:embeddedFont>
    <p:embeddedFont>
      <p:font typeface="Palatino Linotype" panose="02040502050505030304" pitchFamily="18" charset="0"/>
      <p:regular r:id="rId31"/>
      <p:bold r:id="rId32"/>
      <p:italic r:id="rId33"/>
      <p:boldItalic r:id="rId34"/>
    </p:embeddedFont>
    <p:embeddedFont>
      <p:font typeface="Proxima Nova" panose="020B0604020202020204" charset="0"/>
      <p:regular r:id="rId35"/>
      <p:bold r:id="rId36"/>
      <p:italic r:id="rId37"/>
      <p:boldItalic r:id="rId38"/>
    </p:embeddedFont>
    <p:embeddedFont>
      <p:font typeface="Roboto"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E6CD9E-A7AF-7520-8968-A92A8F81404D}" v="33" dt="2024-04-24T15:38:33.720"/>
    <p1510:client id="{5C0D99EB-E5DD-F466-C6EB-B31A4BA9A0CC}" v="35" dt="2024-04-24T19:21:04.837"/>
  </p1510:revLst>
</p1510:revInfo>
</file>

<file path=ppt/tableStyles.xml><?xml version="1.0" encoding="utf-8"?>
<a:tblStyleLst xmlns:a="http://schemas.openxmlformats.org/drawingml/2006/main" def="{4379BD28-EE8D-40F4-992F-F0C7D7208E2A}">
  <a:tblStyle styleId="{4379BD28-EE8D-40F4-992F-F0C7D7208E2A}" styleName="Table_0">
    <a:wholeTbl>
      <a:tcTxStyle b="off" i="off">
        <a:font>
          <a:latin typeface="Roboto"/>
          <a:ea typeface="Roboto"/>
          <a:cs typeface="Roboto"/>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AEDFC"/>
          </a:solidFill>
        </a:fill>
      </a:tcStyle>
    </a:wholeTbl>
    <a:band1H>
      <a:tcTxStyle/>
      <a:tcStyle>
        <a:tcBdr/>
        <a:fill>
          <a:solidFill>
            <a:srgbClr val="D4D9FA"/>
          </a:solidFill>
        </a:fill>
      </a:tcStyle>
    </a:band1H>
    <a:band2H>
      <a:tcTxStyle/>
      <a:tcStyle>
        <a:tcBdr/>
      </a:tcStyle>
    </a:band2H>
    <a:band1V>
      <a:tcTxStyle/>
      <a:tcStyle>
        <a:tcBdr/>
        <a:fill>
          <a:solidFill>
            <a:srgbClr val="D4D9FA"/>
          </a:solidFill>
        </a:fill>
      </a:tcStyle>
    </a:band1V>
    <a:band2V>
      <a:tcTxStyle/>
      <a:tcStyle>
        <a:tcBdr/>
      </a:tcStyle>
    </a:band2V>
    <a:lastCol>
      <a:tcTxStyle b="on" i="off">
        <a:font>
          <a:latin typeface="Roboto"/>
          <a:ea typeface="Roboto"/>
          <a:cs typeface="Roboto"/>
        </a:font>
        <a:schemeClr val="lt1"/>
      </a:tcTxStyle>
      <a:tcStyle>
        <a:tcBdr/>
        <a:fill>
          <a:solidFill>
            <a:schemeClr val="accent1"/>
          </a:solidFill>
        </a:fill>
      </a:tcStyle>
    </a:lastCol>
    <a:firstCol>
      <a:tcTxStyle b="on" i="off">
        <a:font>
          <a:latin typeface="Roboto"/>
          <a:ea typeface="Roboto"/>
          <a:cs typeface="Roboto"/>
        </a:font>
        <a:schemeClr val="lt1"/>
      </a:tcTxStyle>
      <a:tcStyle>
        <a:tcBdr/>
        <a:fill>
          <a:solidFill>
            <a:schemeClr val="accent1"/>
          </a:solidFill>
        </a:fill>
      </a:tcStyle>
    </a:firstCol>
    <a:lastRow>
      <a:tcTxStyle b="on" i="off">
        <a:font>
          <a:latin typeface="Roboto"/>
          <a:ea typeface="Roboto"/>
          <a:cs typeface="Roboto"/>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Roboto"/>
          <a:ea typeface="Roboto"/>
          <a:cs typeface="Roboto"/>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6c154c8b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g6c154c8b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c154c8b50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g6c154c8b50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c154c8b5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6c154c8b5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c154c8b5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6c154c8b50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c154c8b50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6c154c8b50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6c154c8b50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g6c154c8b50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c154c8b5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6c154c8b5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52"/>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Subtitle">
  <p:cSld name="Title-Subtitle">
    <p:spTree>
      <p:nvGrpSpPr>
        <p:cNvPr id="1" name="Shape 53"/>
        <p:cNvGrpSpPr/>
        <p:nvPr/>
      </p:nvGrpSpPr>
      <p:grpSpPr>
        <a:xfrm>
          <a:off x="0" y="0"/>
          <a:ext cx="0" cy="0"/>
          <a:chOff x="0" y="0"/>
          <a:chExt cx="0" cy="0"/>
        </a:xfrm>
      </p:grpSpPr>
      <p:sp>
        <p:nvSpPr>
          <p:cNvPr id="54" name="Google Shape;54;p14"/>
          <p:cNvSpPr txBox="1">
            <a:spLocks noGrp="1"/>
          </p:cNvSpPr>
          <p:nvPr>
            <p:ph type="body" idx="1"/>
          </p:nvPr>
        </p:nvSpPr>
        <p:spPr>
          <a:xfrm>
            <a:off x="381000" y="883820"/>
            <a:ext cx="8368500" cy="173400"/>
          </a:xfrm>
          <a:prstGeom prst="rect">
            <a:avLst/>
          </a:prstGeom>
          <a:noFill/>
          <a:ln>
            <a:noFill/>
          </a:ln>
        </p:spPr>
        <p:txBody>
          <a:bodyPr spcFirstLastPara="1" wrap="square" lIns="0" tIns="0" rIns="0" bIns="0" anchor="ctr" anchorCtr="0">
            <a:noAutofit/>
          </a:bodyPr>
          <a:lstStyle>
            <a:lvl1pPr marL="457200" marR="0" lvl="0" indent="-228600" algn="ctr" rtl="0">
              <a:spcBef>
                <a:spcPts val="240"/>
              </a:spcBef>
              <a:spcAft>
                <a:spcPts val="0"/>
              </a:spcAft>
              <a:buClr>
                <a:srgbClr val="7F7F7F"/>
              </a:buClr>
              <a:buSzPts val="1200"/>
              <a:buFont typeface="Arial"/>
              <a:buNone/>
              <a:defRPr sz="1200" b="0" i="0" u="none" strike="noStrike" cap="none">
                <a:solidFill>
                  <a:srgbClr val="7F7F7F"/>
                </a:solidFill>
                <a:latin typeface="Roboto"/>
                <a:ea typeface="Roboto"/>
                <a:cs typeface="Roboto"/>
                <a:sym typeface="Roboto"/>
              </a:defRPr>
            </a:lvl1pPr>
            <a:lvl2pPr marL="914400" marR="0" lvl="1" indent="-228600" algn="l" rtl="0">
              <a:spcBef>
                <a:spcPts val="1600"/>
              </a:spcBef>
              <a:spcAft>
                <a:spcPts val="0"/>
              </a:spcAft>
              <a:buClr>
                <a:schemeClr val="dk1"/>
              </a:buClr>
              <a:buSzPts val="1200"/>
              <a:buFont typeface="Arial"/>
              <a:buNone/>
              <a:defRPr sz="1200" b="0" i="0" u="none" strike="noStrike" cap="none">
                <a:solidFill>
                  <a:schemeClr val="dk1"/>
                </a:solidFill>
                <a:latin typeface="Roboto"/>
                <a:ea typeface="Roboto"/>
                <a:cs typeface="Roboto"/>
                <a:sym typeface="Roboto"/>
              </a:defRPr>
            </a:lvl2pPr>
            <a:lvl3pPr marL="1371600" marR="0" lvl="2" indent="-228600" algn="l" rtl="0">
              <a:spcBef>
                <a:spcPts val="1600"/>
              </a:spcBef>
              <a:spcAft>
                <a:spcPts val="0"/>
              </a:spcAft>
              <a:buClr>
                <a:schemeClr val="dk1"/>
              </a:buClr>
              <a:buSzPts val="1000"/>
              <a:buFont typeface="Arial"/>
              <a:buNone/>
              <a:defRPr sz="1000" b="0" i="0" u="none" strike="noStrike" cap="none">
                <a:solidFill>
                  <a:schemeClr val="dk1"/>
                </a:solidFill>
                <a:latin typeface="Roboto"/>
                <a:ea typeface="Roboto"/>
                <a:cs typeface="Roboto"/>
                <a:sym typeface="Roboto"/>
              </a:defRPr>
            </a:lvl3pPr>
            <a:lvl4pPr marL="1828800" marR="0" lvl="3"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4pPr>
            <a:lvl5pPr marL="2286000" marR="0" lvl="4"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5pPr>
            <a:lvl6pPr marL="2743200" marR="0" lvl="5"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6pPr>
            <a:lvl7pPr marL="3200400" marR="0" lvl="6"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7pPr>
            <a:lvl8pPr marL="3657600" marR="0" lvl="7" indent="-228600" algn="l" rtl="0">
              <a:spcBef>
                <a:spcPts val="1600"/>
              </a:spcBef>
              <a:spcAft>
                <a:spcPts val="0"/>
              </a:spcAft>
              <a:buClr>
                <a:schemeClr val="dk1"/>
              </a:buClr>
              <a:buSzPts val="900"/>
              <a:buFont typeface="Arial"/>
              <a:buNone/>
              <a:defRPr sz="900" b="0" i="0" u="none" strike="noStrike" cap="none">
                <a:solidFill>
                  <a:schemeClr val="dk1"/>
                </a:solidFill>
                <a:latin typeface="Roboto"/>
                <a:ea typeface="Roboto"/>
                <a:cs typeface="Roboto"/>
                <a:sym typeface="Roboto"/>
              </a:defRPr>
            </a:lvl8pPr>
            <a:lvl9pPr marL="4114800" marR="0" lvl="8" indent="-228600" algn="l" rtl="0">
              <a:spcBef>
                <a:spcPts val="1600"/>
              </a:spcBef>
              <a:spcAft>
                <a:spcPts val="1600"/>
              </a:spcAft>
              <a:buClr>
                <a:schemeClr val="dk1"/>
              </a:buClr>
              <a:buSzPts val="900"/>
              <a:buFont typeface="Arial"/>
              <a:buNone/>
              <a:defRPr sz="900" b="0" i="0" u="none" strike="noStrike" cap="none">
                <a:solidFill>
                  <a:schemeClr val="dk1"/>
                </a:solidFill>
                <a:latin typeface="Roboto"/>
                <a:ea typeface="Roboto"/>
                <a:cs typeface="Roboto"/>
                <a:sym typeface="Roboto"/>
              </a:defRPr>
            </a:lvl9pPr>
          </a:lstStyle>
          <a:p>
            <a:endParaRPr/>
          </a:p>
        </p:txBody>
      </p:sp>
      <p:sp>
        <p:nvSpPr>
          <p:cNvPr id="55" name="Google Shape;55;p14"/>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7F7F7F"/>
              </a:buClr>
              <a:buSzPts val="3200"/>
              <a:buFont typeface="Roboto"/>
              <a:buNone/>
              <a:defRPr sz="3200" b="0" i="0" u="none" strike="noStrike" cap="none">
                <a:solidFill>
                  <a:srgbClr val="7F7F7F"/>
                </a:solidFill>
                <a:latin typeface="Roboto"/>
                <a:ea typeface="Roboto"/>
                <a:cs typeface="Roboto"/>
                <a:sym typeface="Roboto"/>
              </a:defRPr>
            </a:lvl1pPr>
            <a:lvl2pPr lvl="1" rtl="0">
              <a:spcBef>
                <a:spcPts val="0"/>
              </a:spcBef>
              <a:spcAft>
                <a:spcPts val="0"/>
              </a:spcAft>
              <a:buSzPts val="3000"/>
              <a:buNone/>
              <a:defRPr sz="1800"/>
            </a:lvl2pPr>
            <a:lvl3pPr lvl="2" rtl="0">
              <a:spcBef>
                <a:spcPts val="0"/>
              </a:spcBef>
              <a:spcAft>
                <a:spcPts val="0"/>
              </a:spcAft>
              <a:buSzPts val="3000"/>
              <a:buNone/>
              <a:defRPr sz="1800"/>
            </a:lvl3pPr>
            <a:lvl4pPr lvl="3" rtl="0">
              <a:spcBef>
                <a:spcPts val="0"/>
              </a:spcBef>
              <a:spcAft>
                <a:spcPts val="0"/>
              </a:spcAft>
              <a:buSzPts val="3000"/>
              <a:buNone/>
              <a:defRPr sz="1800"/>
            </a:lvl4pPr>
            <a:lvl5pPr lvl="4" rtl="0">
              <a:spcBef>
                <a:spcPts val="0"/>
              </a:spcBef>
              <a:spcAft>
                <a:spcPts val="0"/>
              </a:spcAft>
              <a:buSzPts val="3000"/>
              <a:buNone/>
              <a:defRPr sz="1800"/>
            </a:lvl5pPr>
            <a:lvl6pPr lvl="5" rtl="0">
              <a:spcBef>
                <a:spcPts val="0"/>
              </a:spcBef>
              <a:spcAft>
                <a:spcPts val="0"/>
              </a:spcAft>
              <a:buSzPts val="3000"/>
              <a:buNone/>
              <a:defRPr sz="1800"/>
            </a:lvl6pPr>
            <a:lvl7pPr lvl="6" rtl="0">
              <a:spcBef>
                <a:spcPts val="0"/>
              </a:spcBef>
              <a:spcAft>
                <a:spcPts val="0"/>
              </a:spcAft>
              <a:buSzPts val="3000"/>
              <a:buNone/>
              <a:defRPr sz="1800"/>
            </a:lvl7pPr>
            <a:lvl8pPr lvl="7" rtl="0">
              <a:spcBef>
                <a:spcPts val="0"/>
              </a:spcBef>
              <a:spcAft>
                <a:spcPts val="0"/>
              </a:spcAft>
              <a:buSzPts val="3000"/>
              <a:buNone/>
              <a:defRPr sz="1800"/>
            </a:lvl8pPr>
            <a:lvl9pPr lvl="8" rtl="0">
              <a:spcBef>
                <a:spcPts val="0"/>
              </a:spcBef>
              <a:spcAft>
                <a:spcPts val="0"/>
              </a:spcAft>
              <a:buSzPts val="30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hyperlink" Target="https://www.kaggle.com/datasets/carrie1/ecommerce-data" TargetMode="Externa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SathishGandhi-PR/UNH-DSCI-6007-03-DSDE-Term-Project-Team-08-Smart-Segmentatio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6"/>
          <p:cNvSpPr txBox="1"/>
          <p:nvPr/>
        </p:nvSpPr>
        <p:spPr>
          <a:xfrm>
            <a:off x="1076524" y="1619250"/>
            <a:ext cx="7362970" cy="1477200"/>
          </a:xfrm>
          <a:prstGeom prst="rect">
            <a:avLst/>
          </a:prstGeom>
          <a:noFill/>
          <a:ln>
            <a:noFill/>
          </a:ln>
        </p:spPr>
        <p:txBody>
          <a:bodyPr spcFirstLastPara="1" wrap="square" lIns="0" tIns="0" rIns="0" bIns="0" anchor="t" anchorCtr="0">
            <a:noAutofit/>
          </a:bodyPr>
          <a:lstStyle/>
          <a:p>
            <a:pPr algn="ctr"/>
            <a:r>
              <a:rPr lang="en" sz="4800" b="1" dirty="0">
                <a:latin typeface="Google Sans"/>
                <a:ea typeface="Google Sans"/>
                <a:cs typeface="Google Sans"/>
                <a:sym typeface="Google Sans"/>
              </a:rPr>
              <a:t>Customer Segmentation</a:t>
            </a:r>
            <a:r>
              <a:rPr lang="en" sz="4800" b="1" dirty="0">
                <a:latin typeface="Google Sans"/>
              </a:rPr>
              <a:t>  using Azure and Spark</a:t>
            </a:r>
            <a:r>
              <a:rPr lang="en-US" b="1" dirty="0">
                <a:solidFill>
                  <a:srgbClr val="0F0F0F"/>
                </a:solidFill>
              </a:rPr>
              <a:t> </a:t>
            </a:r>
          </a:p>
          <a:p>
            <a:pPr marL="0" marR="0" lvl="0" indent="0" algn="ctr">
              <a:spcBef>
                <a:spcPts val="0"/>
              </a:spcBef>
              <a:spcAft>
                <a:spcPts val="0"/>
              </a:spcAft>
              <a:buNone/>
            </a:pPr>
            <a:endParaRPr lang="en-US" sz="3200" dirty="0">
              <a:solidFill>
                <a:srgbClr val="0D0D0D"/>
              </a:solidFill>
              <a:latin typeface="Söhne"/>
              <a:ea typeface="Google Sans"/>
            </a:endParaRPr>
          </a:p>
        </p:txBody>
      </p:sp>
      <p:sp>
        <p:nvSpPr>
          <p:cNvPr id="68" name="Google Shape;68;p16"/>
          <p:cNvSpPr/>
          <p:nvPr/>
        </p:nvSpPr>
        <p:spPr>
          <a:xfrm>
            <a:off x="3132306" y="1434038"/>
            <a:ext cx="2879400" cy="456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dk1"/>
              </a:solidFill>
              <a:latin typeface="Roboto"/>
              <a:ea typeface="Roboto"/>
              <a:cs typeface="Roboto"/>
              <a:sym typeface="Roboto"/>
            </a:endParaRPr>
          </a:p>
        </p:txBody>
      </p:sp>
      <p:sp>
        <p:nvSpPr>
          <p:cNvPr id="69" name="Google Shape;69;p16"/>
          <p:cNvSpPr/>
          <p:nvPr/>
        </p:nvSpPr>
        <p:spPr>
          <a:xfrm>
            <a:off x="3132306" y="3663743"/>
            <a:ext cx="2879400" cy="456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dk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3" name="Google Shape;123;p20"/>
          <p:cNvSpPr/>
          <p:nvPr/>
        </p:nvSpPr>
        <p:spPr>
          <a:xfrm>
            <a:off x="1379460" y="1763584"/>
            <a:ext cx="2606040" cy="2606040"/>
          </a:xfrm>
          <a:custGeom>
            <a:avLst/>
            <a:gdLst/>
            <a:ahLst/>
            <a:cxnLst/>
            <a:rect l="l" t="t" r="r" b="b"/>
            <a:pathLst>
              <a:path w="1737360" h="1737360" extrusionOk="0">
                <a:moveTo>
                  <a:pt x="0" y="868680"/>
                </a:moveTo>
                <a:cubicBezTo>
                  <a:pt x="0" y="388921"/>
                  <a:pt x="388921" y="0"/>
                  <a:pt x="868680" y="0"/>
                </a:cubicBezTo>
                <a:cubicBezTo>
                  <a:pt x="1348439" y="0"/>
                  <a:pt x="1737360" y="388921"/>
                  <a:pt x="1737360" y="868680"/>
                </a:cubicBezTo>
                <a:cubicBezTo>
                  <a:pt x="1737360" y="1348439"/>
                  <a:pt x="1348439" y="1737360"/>
                  <a:pt x="868680" y="1737360"/>
                </a:cubicBezTo>
                <a:cubicBezTo>
                  <a:pt x="388921" y="1737360"/>
                  <a:pt x="0" y="1348439"/>
                  <a:pt x="0" y="868680"/>
                </a:cubicBezTo>
                <a:close/>
              </a:path>
            </a:pathLst>
          </a:custGeom>
          <a:solidFill>
            <a:schemeClr val="accent2"/>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None/>
            </a:pPr>
            <a:r>
              <a:rPr lang="en-US" sz="3200" dirty="0">
                <a:solidFill>
                  <a:schemeClr val="lt1"/>
                </a:solidFill>
                <a:latin typeface="Roboto"/>
                <a:ea typeface="Roboto"/>
                <a:cs typeface="Roboto"/>
                <a:sym typeface="Roboto"/>
              </a:rPr>
              <a:t>Kaggle Dataset</a:t>
            </a:r>
            <a:endParaRPr sz="3200" dirty="0">
              <a:solidFill>
                <a:schemeClr val="lt1"/>
              </a:solidFill>
              <a:latin typeface="Roboto"/>
              <a:ea typeface="Roboto"/>
              <a:cs typeface="Roboto"/>
              <a:sym typeface="Roboto"/>
            </a:endParaRPr>
          </a:p>
        </p:txBody>
      </p:sp>
      <p:sp>
        <p:nvSpPr>
          <p:cNvPr id="124" name="Google Shape;124;p20"/>
          <p:cNvSpPr txBox="1">
            <a:spLocks noGrp="1"/>
          </p:cNvSpPr>
          <p:nvPr>
            <p:ph type="body" idx="1"/>
          </p:nvPr>
        </p:nvSpPr>
        <p:spPr>
          <a:xfrm>
            <a:off x="337744" y="1138208"/>
            <a:ext cx="8368500" cy="173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1600"/>
              </a:spcAft>
              <a:buClr>
                <a:srgbClr val="7F7F7F"/>
              </a:buClr>
              <a:buSzPts val="1200"/>
              <a:buNone/>
            </a:pPr>
            <a:r>
              <a:rPr lang="en-US" sz="1800" dirty="0">
                <a:solidFill>
                  <a:schemeClr val="bg2"/>
                </a:solidFill>
              </a:rPr>
              <a:t>There are two methods to obtain the data: one involves accessing the Kaggle dataset, while the other entails utilizing Google Data Analytics.</a:t>
            </a:r>
            <a:endParaRPr sz="1800" dirty="0">
              <a:solidFill>
                <a:schemeClr val="bg2"/>
              </a:solidFill>
            </a:endParaRPr>
          </a:p>
        </p:txBody>
      </p:sp>
      <p:sp>
        <p:nvSpPr>
          <p:cNvPr id="125" name="Google Shape;125;p20"/>
          <p:cNvSpPr txBox="1">
            <a:spLocks noGrp="1"/>
          </p:cNvSpPr>
          <p:nvPr>
            <p:ph type="title"/>
          </p:nvPr>
        </p:nvSpPr>
        <p:spPr>
          <a:xfrm>
            <a:off x="135673" y="229801"/>
            <a:ext cx="8368500" cy="427424"/>
          </a:xfrm>
          <a:prstGeom prst="rect">
            <a:avLst/>
          </a:prstGeom>
          <a:noFill/>
          <a:ln>
            <a:noFill/>
          </a:ln>
        </p:spPr>
        <p:txBody>
          <a:bodyPr spcFirstLastPara="1" wrap="square" lIns="0" tIns="0" rIns="0" bIns="0" anchor="ctr" anchorCtr="0">
            <a:noAutofit/>
          </a:bodyPr>
          <a:lstStyle/>
          <a:p>
            <a:pPr marL="0" lvl="0" indent="0" rtl="0">
              <a:spcBef>
                <a:spcPts val="0"/>
              </a:spcBef>
              <a:spcAft>
                <a:spcPts val="0"/>
              </a:spcAft>
              <a:buClr>
                <a:srgbClr val="7F7F7F"/>
              </a:buClr>
              <a:buSzPts val="3200"/>
              <a:buFont typeface="Roboto"/>
              <a:buNone/>
            </a:pPr>
            <a:r>
              <a:rPr lang="en" b="1" dirty="0"/>
              <a:t>Data</a:t>
            </a:r>
            <a:endParaRPr b="1" dirty="0"/>
          </a:p>
        </p:txBody>
      </p:sp>
      <p:sp>
        <p:nvSpPr>
          <p:cNvPr id="2" name="Google Shape;123;p20">
            <a:extLst>
              <a:ext uri="{FF2B5EF4-FFF2-40B4-BE49-F238E27FC236}">
                <a16:creationId xmlns:a16="http://schemas.microsoft.com/office/drawing/2014/main" id="{38D50A87-CBEA-1337-63C4-099C6CDACCC9}"/>
              </a:ext>
            </a:extLst>
          </p:cNvPr>
          <p:cNvSpPr/>
          <p:nvPr/>
        </p:nvSpPr>
        <p:spPr>
          <a:xfrm>
            <a:off x="5435368" y="1763584"/>
            <a:ext cx="2606040" cy="2606040"/>
          </a:xfrm>
          <a:custGeom>
            <a:avLst/>
            <a:gdLst/>
            <a:ahLst/>
            <a:cxnLst/>
            <a:rect l="l" t="t" r="r" b="b"/>
            <a:pathLst>
              <a:path w="1737360" h="1737360" extrusionOk="0">
                <a:moveTo>
                  <a:pt x="0" y="868680"/>
                </a:moveTo>
                <a:cubicBezTo>
                  <a:pt x="0" y="388921"/>
                  <a:pt x="388921" y="0"/>
                  <a:pt x="868680" y="0"/>
                </a:cubicBezTo>
                <a:cubicBezTo>
                  <a:pt x="1348439" y="0"/>
                  <a:pt x="1737360" y="388921"/>
                  <a:pt x="1737360" y="868680"/>
                </a:cubicBezTo>
                <a:cubicBezTo>
                  <a:pt x="1737360" y="1348439"/>
                  <a:pt x="1348439" y="1737360"/>
                  <a:pt x="868680" y="1737360"/>
                </a:cubicBezTo>
                <a:cubicBezTo>
                  <a:pt x="388921" y="1737360"/>
                  <a:pt x="0" y="1348439"/>
                  <a:pt x="0" y="868680"/>
                </a:cubicBezTo>
                <a:close/>
              </a:path>
            </a:pathLst>
          </a:custGeom>
          <a:solidFill>
            <a:schemeClr val="accent2"/>
          </a:solidFill>
          <a:ln w="25400"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None/>
            </a:pPr>
            <a:r>
              <a:rPr lang="en-US" sz="3200" dirty="0">
                <a:solidFill>
                  <a:schemeClr val="lt1"/>
                </a:solidFill>
                <a:latin typeface="Roboto"/>
                <a:ea typeface="Roboto"/>
                <a:cs typeface="Roboto"/>
                <a:sym typeface="Roboto"/>
              </a:rPr>
              <a:t>Google Analytics</a:t>
            </a:r>
            <a:endParaRPr sz="3200" dirty="0">
              <a:solidFill>
                <a:schemeClr val="lt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20CC57-4BC6-0BC3-9E08-6E79A5751F8B}"/>
              </a:ext>
            </a:extLst>
          </p:cNvPr>
          <p:cNvSpPr>
            <a:spLocks noGrp="1"/>
          </p:cNvSpPr>
          <p:nvPr>
            <p:ph type="body" idx="1"/>
          </p:nvPr>
        </p:nvSpPr>
        <p:spPr>
          <a:xfrm>
            <a:off x="381000" y="1104399"/>
            <a:ext cx="8368500" cy="3133827"/>
          </a:xfrm>
        </p:spPr>
        <p:txBody>
          <a:bodyPr/>
          <a:lstStyle/>
          <a:p>
            <a:pPr>
              <a:lnSpc>
                <a:spcPct val="114999"/>
              </a:lnSpc>
            </a:pPr>
            <a:r>
              <a:rPr lang="en-US" sz="1800" dirty="0">
                <a:solidFill>
                  <a:schemeClr val="bg2"/>
                </a:solidFill>
              </a:rPr>
              <a:t>This is a transnational data set which contains all the transactions occurring between 01/12/2010 and 09/12/2011 for a UK-based and registered non-store online retail. The company mainly sells unique all-occasion gifts. Many customers of the company are wholesalers."</a:t>
            </a:r>
          </a:p>
          <a:p>
            <a:pPr>
              <a:lnSpc>
                <a:spcPct val="114999"/>
              </a:lnSpc>
            </a:pPr>
            <a:endParaRPr lang="en-US" sz="1800" dirty="0">
              <a:solidFill>
                <a:schemeClr val="bg2"/>
              </a:solidFill>
            </a:endParaRPr>
          </a:p>
          <a:p>
            <a:pPr>
              <a:lnSpc>
                <a:spcPct val="114999"/>
              </a:lnSpc>
            </a:pPr>
            <a:r>
              <a:rPr lang="en-US" sz="1800" dirty="0">
                <a:solidFill>
                  <a:schemeClr val="bg2"/>
                </a:solidFill>
                <a:hlinkClick r:id="rId2"/>
              </a:rPr>
              <a:t>https://www.kaggle.com/datasets/carrie1/ecommerce-data</a:t>
            </a:r>
            <a:endParaRPr lang="en-US"/>
          </a:p>
          <a:p>
            <a:pPr>
              <a:lnSpc>
                <a:spcPct val="114999"/>
              </a:lnSpc>
            </a:pPr>
            <a:endParaRPr lang="en-US" sz="1800" dirty="0">
              <a:solidFill>
                <a:schemeClr val="bg2"/>
              </a:solidFill>
            </a:endParaRPr>
          </a:p>
          <a:p>
            <a:pPr>
              <a:lnSpc>
                <a:spcPct val="114999"/>
              </a:lnSpc>
            </a:pPr>
            <a:endParaRPr lang="en-US" sz="1800" dirty="0">
              <a:solidFill>
                <a:schemeClr val="bg2"/>
              </a:solidFill>
            </a:endParaRPr>
          </a:p>
          <a:p>
            <a:pPr>
              <a:lnSpc>
                <a:spcPct val="114999"/>
              </a:lnSpc>
            </a:pPr>
            <a:endParaRPr lang="en-US" sz="1800" dirty="0">
              <a:solidFill>
                <a:schemeClr val="bg2"/>
              </a:solidFill>
            </a:endParaRPr>
          </a:p>
        </p:txBody>
      </p:sp>
      <p:sp>
        <p:nvSpPr>
          <p:cNvPr id="3" name="Title 2">
            <a:extLst>
              <a:ext uri="{FF2B5EF4-FFF2-40B4-BE49-F238E27FC236}">
                <a16:creationId xmlns:a16="http://schemas.microsoft.com/office/drawing/2014/main" id="{4FA96F71-DE44-2B14-5EA4-480FCC0B57CA}"/>
              </a:ext>
            </a:extLst>
          </p:cNvPr>
          <p:cNvSpPr>
            <a:spLocks noGrp="1"/>
          </p:cNvSpPr>
          <p:nvPr>
            <p:ph type="title"/>
          </p:nvPr>
        </p:nvSpPr>
        <p:spPr/>
        <p:txBody>
          <a:bodyPr/>
          <a:lstStyle/>
          <a:p>
            <a:r>
              <a:rPr lang="en-US" b="1" dirty="0"/>
              <a:t>About Dataset</a:t>
            </a:r>
          </a:p>
        </p:txBody>
      </p:sp>
    </p:spTree>
    <p:extLst>
      <p:ext uri="{BB962C8B-B14F-4D97-AF65-F5344CB8AC3E}">
        <p14:creationId xmlns:p14="http://schemas.microsoft.com/office/powerpoint/2010/main" val="219849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5"/>
          <p:cNvSpPr/>
          <p:nvPr/>
        </p:nvSpPr>
        <p:spPr>
          <a:xfrm>
            <a:off x="0" y="1"/>
            <a:ext cx="9144000" cy="2895600"/>
          </a:xfrm>
          <a:prstGeom prst="rect">
            <a:avLst/>
          </a:prstGeom>
          <a:solidFill>
            <a:srgbClr val="F2F2F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226" name="Google Shape;226;p25"/>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b="1" dirty="0"/>
              <a:t>Data Pipeline</a:t>
            </a:r>
            <a:endParaRPr b="1" dirty="0"/>
          </a:p>
        </p:txBody>
      </p:sp>
      <p:sp>
        <p:nvSpPr>
          <p:cNvPr id="227" name="Google Shape;227;p25"/>
          <p:cNvSpPr/>
          <p:nvPr/>
        </p:nvSpPr>
        <p:spPr>
          <a:xfrm>
            <a:off x="1193967" y="2223175"/>
            <a:ext cx="1325400" cy="1325400"/>
          </a:xfrm>
          <a:prstGeom prst="ellipse">
            <a:avLst/>
          </a:prstGeom>
          <a:solidFill>
            <a:schemeClr val="accent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100" dirty="0">
                <a:solidFill>
                  <a:schemeClr val="lt1"/>
                </a:solidFill>
                <a:latin typeface="Roboto"/>
                <a:ea typeface="Roboto"/>
                <a:cs typeface="Roboto"/>
                <a:sym typeface="Roboto"/>
              </a:rPr>
              <a:t>DATA INGESTION</a:t>
            </a:r>
            <a:endParaRPr sz="1100" dirty="0">
              <a:solidFill>
                <a:schemeClr val="lt1"/>
              </a:solidFill>
              <a:latin typeface="Roboto"/>
              <a:ea typeface="Roboto"/>
              <a:cs typeface="Roboto"/>
              <a:sym typeface="Roboto"/>
            </a:endParaRPr>
          </a:p>
        </p:txBody>
      </p:sp>
      <p:sp>
        <p:nvSpPr>
          <p:cNvPr id="228" name="Google Shape;228;p25"/>
          <p:cNvSpPr txBox="1"/>
          <p:nvPr/>
        </p:nvSpPr>
        <p:spPr>
          <a:xfrm>
            <a:off x="832727" y="3660398"/>
            <a:ext cx="2038500" cy="718314"/>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accent1"/>
              </a:buClr>
              <a:buSzPts val="1400"/>
              <a:buFont typeface="Noto Sans Symbols"/>
              <a:buNone/>
            </a:pPr>
            <a:r>
              <a:rPr lang="en" b="1" dirty="0">
                <a:solidFill>
                  <a:schemeClr val="accent1"/>
                </a:solidFill>
                <a:latin typeface="Roboto"/>
                <a:ea typeface="Roboto"/>
                <a:cs typeface="Roboto"/>
                <a:sym typeface="Roboto"/>
              </a:rPr>
              <a:t>Data ingestion through GA tags(Extracting the data)</a:t>
            </a:r>
            <a:endParaRPr sz="1051" dirty="0">
              <a:solidFill>
                <a:srgbClr val="A5A5A5"/>
              </a:solidFill>
              <a:latin typeface="Roboto"/>
              <a:ea typeface="Roboto"/>
              <a:cs typeface="Roboto"/>
              <a:sym typeface="Roboto"/>
            </a:endParaRPr>
          </a:p>
        </p:txBody>
      </p:sp>
      <p:sp>
        <p:nvSpPr>
          <p:cNvPr id="229" name="Google Shape;229;p25"/>
          <p:cNvSpPr/>
          <p:nvPr/>
        </p:nvSpPr>
        <p:spPr>
          <a:xfrm>
            <a:off x="3810000" y="2158377"/>
            <a:ext cx="1524000" cy="1474448"/>
          </a:xfrm>
          <a:prstGeom prst="ellipse">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000" dirty="0">
                <a:solidFill>
                  <a:schemeClr val="lt1"/>
                </a:solidFill>
                <a:latin typeface="Roboto"/>
                <a:ea typeface="Roboto"/>
                <a:cs typeface="Roboto"/>
                <a:sym typeface="Roboto"/>
              </a:rPr>
              <a:t>DATA PREPROCESSING</a:t>
            </a:r>
            <a:endParaRPr sz="1000" dirty="0">
              <a:solidFill>
                <a:schemeClr val="lt1"/>
              </a:solidFill>
              <a:latin typeface="Roboto"/>
              <a:ea typeface="Roboto"/>
              <a:cs typeface="Roboto"/>
              <a:sym typeface="Roboto"/>
            </a:endParaRPr>
          </a:p>
        </p:txBody>
      </p:sp>
      <p:sp>
        <p:nvSpPr>
          <p:cNvPr id="230" name="Google Shape;230;p25"/>
          <p:cNvSpPr txBox="1"/>
          <p:nvPr/>
        </p:nvSpPr>
        <p:spPr>
          <a:xfrm>
            <a:off x="3552824" y="3660398"/>
            <a:ext cx="2038500" cy="892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accent2"/>
              </a:buClr>
              <a:buSzPts val="1400"/>
              <a:buFont typeface="Noto Sans Symbols"/>
              <a:buNone/>
            </a:pPr>
            <a:r>
              <a:rPr lang="en" b="1" dirty="0">
                <a:solidFill>
                  <a:schemeClr val="accent2"/>
                </a:solidFill>
                <a:latin typeface="Roboto"/>
                <a:ea typeface="Roboto"/>
                <a:cs typeface="Roboto"/>
                <a:sym typeface="Roboto"/>
              </a:rPr>
              <a:t>Data preprocessing in Azure</a:t>
            </a:r>
            <a:endParaRPr sz="1051" dirty="0">
              <a:solidFill>
                <a:srgbClr val="A5A5A5"/>
              </a:solidFill>
              <a:latin typeface="Roboto"/>
              <a:ea typeface="Roboto"/>
              <a:cs typeface="Roboto"/>
              <a:sym typeface="Roboto"/>
            </a:endParaRPr>
          </a:p>
        </p:txBody>
      </p:sp>
      <p:sp>
        <p:nvSpPr>
          <p:cNvPr id="231" name="Google Shape;231;p25"/>
          <p:cNvSpPr/>
          <p:nvPr/>
        </p:nvSpPr>
        <p:spPr>
          <a:xfrm>
            <a:off x="6629400" y="2223175"/>
            <a:ext cx="1325400" cy="1325400"/>
          </a:xfrm>
          <a:prstGeom prst="ellipse">
            <a:avLst/>
          </a:prstGeom>
          <a:solidFill>
            <a:schemeClr val="accent3"/>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100" dirty="0">
                <a:solidFill>
                  <a:schemeClr val="lt1"/>
                </a:solidFill>
                <a:latin typeface="Roboto"/>
                <a:ea typeface="Roboto"/>
                <a:cs typeface="Roboto"/>
                <a:sym typeface="Roboto"/>
              </a:rPr>
              <a:t>Model </a:t>
            </a:r>
            <a:r>
              <a:rPr lang="en-US" sz="1100" dirty="0" err="1">
                <a:solidFill>
                  <a:schemeClr val="lt1"/>
                </a:solidFill>
                <a:latin typeface="Roboto"/>
                <a:ea typeface="Roboto"/>
                <a:cs typeface="Roboto"/>
                <a:sym typeface="Roboto"/>
              </a:rPr>
              <a:t>Implementaion</a:t>
            </a:r>
            <a:endParaRPr sz="1100" dirty="0">
              <a:solidFill>
                <a:schemeClr val="lt1"/>
              </a:solidFill>
              <a:latin typeface="Roboto"/>
              <a:ea typeface="Roboto"/>
              <a:cs typeface="Roboto"/>
              <a:sym typeface="Roboto"/>
            </a:endParaRPr>
          </a:p>
        </p:txBody>
      </p:sp>
      <p:sp>
        <p:nvSpPr>
          <p:cNvPr id="232" name="Google Shape;232;p25"/>
          <p:cNvSpPr txBox="1"/>
          <p:nvPr/>
        </p:nvSpPr>
        <p:spPr>
          <a:xfrm>
            <a:off x="6272921" y="3660396"/>
            <a:ext cx="2038500" cy="892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accent3"/>
              </a:buClr>
              <a:buSzPts val="1400"/>
              <a:buFont typeface="Noto Sans Symbols"/>
              <a:buNone/>
            </a:pPr>
            <a:r>
              <a:rPr lang="en" sz="1400" b="1" dirty="0">
                <a:solidFill>
                  <a:schemeClr val="accent3"/>
                </a:solidFill>
                <a:latin typeface="Roboto"/>
                <a:ea typeface="Roboto"/>
                <a:cs typeface="Roboto"/>
                <a:sym typeface="Roboto"/>
              </a:rPr>
              <a:t>Calculating RFM score in Databrick</a:t>
            </a:r>
            <a:r>
              <a:rPr lang="en" b="1" dirty="0">
                <a:solidFill>
                  <a:schemeClr val="accent3"/>
                </a:solidFill>
                <a:latin typeface="Roboto"/>
                <a:ea typeface="Roboto"/>
                <a:cs typeface="Roboto"/>
                <a:sym typeface="Roboto"/>
              </a:rPr>
              <a:t>s and implementing spark</a:t>
            </a:r>
            <a:br>
              <a:rPr lang="en" sz="1400" b="1" dirty="0">
                <a:solidFill>
                  <a:schemeClr val="accent1"/>
                </a:solidFill>
                <a:latin typeface="Roboto"/>
                <a:ea typeface="Roboto"/>
                <a:cs typeface="Roboto"/>
                <a:sym typeface="Roboto"/>
              </a:rPr>
            </a:br>
            <a:endParaRPr sz="1051" dirty="0">
              <a:solidFill>
                <a:srgbClr val="A5A5A5"/>
              </a:solidFill>
              <a:latin typeface="Roboto"/>
              <a:ea typeface="Roboto"/>
              <a:cs typeface="Roboto"/>
              <a:sym typeface="Roboto"/>
            </a:endParaRPr>
          </a:p>
        </p:txBody>
      </p:sp>
      <p:sp>
        <p:nvSpPr>
          <p:cNvPr id="233" name="Google Shape;233;p25"/>
          <p:cNvSpPr txBox="1"/>
          <p:nvPr/>
        </p:nvSpPr>
        <p:spPr>
          <a:xfrm>
            <a:off x="879898" y="1353718"/>
            <a:ext cx="7384200" cy="554100"/>
          </a:xfrm>
          <a:prstGeom prst="rect">
            <a:avLst/>
          </a:prstGeom>
          <a:noFill/>
          <a:ln>
            <a:noFill/>
          </a:ln>
        </p:spPr>
        <p:txBody>
          <a:bodyPr spcFirstLastPara="1" wrap="square" lIns="0" tIns="0" rIns="0" bIns="0" anchor="ctr" anchorCtr="0">
            <a:noAutofit/>
          </a:bodyPr>
          <a:lstStyle/>
          <a:p>
            <a:pPr marL="0" marR="0" lvl="0" indent="0" algn="ctr" rtl="0">
              <a:lnSpc>
                <a:spcPct val="150000"/>
              </a:lnSpc>
              <a:spcBef>
                <a:spcPts val="0"/>
              </a:spcBef>
              <a:spcAft>
                <a:spcPts val="0"/>
              </a:spcAft>
              <a:buClr>
                <a:schemeClr val="accent1"/>
              </a:buClr>
              <a:buSzPts val="2400"/>
              <a:buFont typeface="Noto Sans Symbols"/>
              <a:buNone/>
            </a:pPr>
            <a:r>
              <a:rPr lang="en-US" b="1" dirty="0">
                <a:solidFill>
                  <a:schemeClr val="accent1"/>
                </a:solidFill>
                <a:latin typeface="Roboto"/>
                <a:ea typeface="Roboto"/>
                <a:cs typeface="Roboto"/>
                <a:sym typeface="Roboto"/>
              </a:rPr>
              <a:t>We'll gather data from GA Tags and Kaggle, preprocess it in Azure, then use Databricks for modeling and RFM score calculation.</a:t>
            </a:r>
            <a:endParaRPr b="1" dirty="0">
              <a:solidFill>
                <a:srgbClr val="7F7F7F"/>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9EF0B712-6300-19C8-8E07-5D58CA51A014}"/>
              </a:ext>
            </a:extLst>
          </p:cNvPr>
          <p:cNvPicPr>
            <a:picLocks noChangeAspect="1"/>
          </p:cNvPicPr>
          <p:nvPr/>
        </p:nvPicPr>
        <p:blipFill>
          <a:blip r:embed="rId2"/>
          <a:stretch>
            <a:fillRect/>
          </a:stretch>
        </p:blipFill>
        <p:spPr>
          <a:xfrm>
            <a:off x="0" y="2508"/>
            <a:ext cx="9675394" cy="5138485"/>
          </a:xfrm>
          <a:prstGeom prst="rect">
            <a:avLst/>
          </a:prstGeom>
        </p:spPr>
      </p:pic>
    </p:spTree>
    <p:extLst>
      <p:ext uri="{BB962C8B-B14F-4D97-AF65-F5344CB8AC3E}">
        <p14:creationId xmlns:p14="http://schemas.microsoft.com/office/powerpoint/2010/main" val="220945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omputer screen shot of a computer screen&#10;&#10;Description automatically generated">
            <a:extLst>
              <a:ext uri="{FF2B5EF4-FFF2-40B4-BE49-F238E27FC236}">
                <a16:creationId xmlns:a16="http://schemas.microsoft.com/office/drawing/2014/main" id="{7520CBB1-FC3A-FB4C-44BC-B3BF88903AF1}"/>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605650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body" idx="1"/>
          </p:nvPr>
        </p:nvSpPr>
        <p:spPr>
          <a:xfrm>
            <a:off x="247185" y="952022"/>
            <a:ext cx="8368500" cy="173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1600"/>
              </a:spcAft>
              <a:buClr>
                <a:srgbClr val="7F7F7F"/>
              </a:buClr>
              <a:buSzPts val="1200"/>
              <a:buNone/>
            </a:pPr>
            <a:r>
              <a:rPr lang="en" sz="1400" b="1" dirty="0">
                <a:solidFill>
                  <a:schemeClr val="bg2"/>
                </a:solidFill>
              </a:rPr>
              <a:t>CRISP- DM methodology</a:t>
            </a:r>
            <a:endParaRPr sz="1400" b="1" dirty="0">
              <a:solidFill>
                <a:schemeClr val="bg2"/>
              </a:solidFill>
            </a:endParaRPr>
          </a:p>
        </p:txBody>
      </p:sp>
      <p:sp>
        <p:nvSpPr>
          <p:cNvPr id="143" name="Google Shape;143;p21"/>
          <p:cNvSpPr txBox="1">
            <a:spLocks noGrp="1"/>
          </p:cNvSpPr>
          <p:nvPr>
            <p:ph type="title"/>
          </p:nvPr>
        </p:nvSpPr>
        <p:spPr>
          <a:xfrm>
            <a:off x="381000" y="177489"/>
            <a:ext cx="8368500" cy="659124"/>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b="1" dirty="0"/>
              <a:t>Data Science Pipeline</a:t>
            </a:r>
            <a:endParaRPr b="1" dirty="0"/>
          </a:p>
        </p:txBody>
      </p:sp>
      <p:pic>
        <p:nvPicPr>
          <p:cNvPr id="3" name="Picture 2" descr="Diagram of a diagram of data&#10;&#10;Description automatically generated">
            <a:extLst>
              <a:ext uri="{FF2B5EF4-FFF2-40B4-BE49-F238E27FC236}">
                <a16:creationId xmlns:a16="http://schemas.microsoft.com/office/drawing/2014/main" id="{B448C5FF-AD3B-6B30-2035-4D5433F74301}"/>
              </a:ext>
            </a:extLst>
          </p:cNvPr>
          <p:cNvPicPr>
            <a:picLocks noChangeAspect="1"/>
          </p:cNvPicPr>
          <p:nvPr/>
        </p:nvPicPr>
        <p:blipFill>
          <a:blip r:embed="rId3"/>
          <a:stretch>
            <a:fillRect/>
          </a:stretch>
        </p:blipFill>
        <p:spPr>
          <a:xfrm>
            <a:off x="1837266" y="952023"/>
            <a:ext cx="4907075" cy="4013988"/>
          </a:xfrm>
          <a:prstGeom prst="rect">
            <a:avLst/>
          </a:prstGeom>
        </p:spPr>
      </p:pic>
      <p:sp>
        <p:nvSpPr>
          <p:cNvPr id="4" name="TextBox 3">
            <a:extLst>
              <a:ext uri="{FF2B5EF4-FFF2-40B4-BE49-F238E27FC236}">
                <a16:creationId xmlns:a16="http://schemas.microsoft.com/office/drawing/2014/main" id="{5CCC7090-E891-37DD-02E5-61165A2B426D}"/>
              </a:ext>
            </a:extLst>
          </p:cNvPr>
          <p:cNvSpPr txBox="1"/>
          <p:nvPr/>
        </p:nvSpPr>
        <p:spPr>
          <a:xfrm>
            <a:off x="6092619" y="2491345"/>
            <a:ext cx="3631580" cy="276999"/>
          </a:xfrm>
          <a:prstGeom prst="rect">
            <a:avLst/>
          </a:prstGeom>
          <a:noFill/>
        </p:spPr>
        <p:txBody>
          <a:bodyPr wrap="square" rtlCol="0">
            <a:spAutoFit/>
          </a:bodyPr>
          <a:lstStyle/>
          <a:p>
            <a:r>
              <a:rPr lang="en-US" sz="1200" b="1" dirty="0">
                <a:solidFill>
                  <a:schemeClr val="bg2"/>
                </a:solidFill>
                <a:latin typeface="Roboto" panose="02000000000000000000" pitchFamily="2" charset="0"/>
                <a:ea typeface="Roboto" panose="02000000000000000000" pitchFamily="2" charset="0"/>
                <a:cs typeface="Roboto" panose="02000000000000000000" pitchFamily="2" charset="0"/>
              </a:rPr>
              <a:t>Extracting Data from GA, Kaggle Data Set</a:t>
            </a:r>
          </a:p>
        </p:txBody>
      </p:sp>
      <p:sp>
        <p:nvSpPr>
          <p:cNvPr id="5" name="TextBox 4">
            <a:extLst>
              <a:ext uri="{FF2B5EF4-FFF2-40B4-BE49-F238E27FC236}">
                <a16:creationId xmlns:a16="http://schemas.microsoft.com/office/drawing/2014/main" id="{02FE8BD9-3F77-84C6-6EA4-741306E068F4}"/>
              </a:ext>
            </a:extLst>
          </p:cNvPr>
          <p:cNvSpPr txBox="1"/>
          <p:nvPr/>
        </p:nvSpPr>
        <p:spPr>
          <a:xfrm>
            <a:off x="6007127" y="3186438"/>
            <a:ext cx="3631580" cy="276999"/>
          </a:xfrm>
          <a:prstGeom prst="rect">
            <a:avLst/>
          </a:prstGeom>
          <a:noFill/>
        </p:spPr>
        <p:txBody>
          <a:bodyPr wrap="square" rtlCol="0">
            <a:spAutoFit/>
          </a:bodyPr>
          <a:lstStyle/>
          <a:p>
            <a:r>
              <a:rPr lang="en-US" sz="1200" b="1" dirty="0">
                <a:solidFill>
                  <a:schemeClr val="bg2"/>
                </a:solidFill>
                <a:latin typeface="Roboto" panose="02000000000000000000" pitchFamily="2" charset="0"/>
                <a:ea typeface="Roboto" panose="02000000000000000000" pitchFamily="2" charset="0"/>
                <a:cs typeface="Roboto" panose="02000000000000000000" pitchFamily="2" charset="0"/>
              </a:rPr>
              <a:t>Using Databricks and Azure</a:t>
            </a:r>
          </a:p>
        </p:txBody>
      </p:sp>
      <p:sp>
        <p:nvSpPr>
          <p:cNvPr id="6" name="TextBox 5">
            <a:extLst>
              <a:ext uri="{FF2B5EF4-FFF2-40B4-BE49-F238E27FC236}">
                <a16:creationId xmlns:a16="http://schemas.microsoft.com/office/drawing/2014/main" id="{A559C4B9-3388-0C75-8EB8-2C2D0876E90A}"/>
              </a:ext>
            </a:extLst>
          </p:cNvPr>
          <p:cNvSpPr txBox="1"/>
          <p:nvPr/>
        </p:nvSpPr>
        <p:spPr>
          <a:xfrm>
            <a:off x="933670" y="1751764"/>
            <a:ext cx="3631580" cy="276999"/>
          </a:xfrm>
          <a:prstGeom prst="rect">
            <a:avLst/>
          </a:prstGeom>
          <a:noFill/>
        </p:spPr>
        <p:txBody>
          <a:bodyPr wrap="square" rtlCol="0">
            <a:spAutoFit/>
          </a:bodyPr>
          <a:lstStyle/>
          <a:p>
            <a:r>
              <a:rPr lang="en-US" sz="1200" b="1" dirty="0">
                <a:solidFill>
                  <a:schemeClr val="bg2"/>
                </a:solidFill>
                <a:latin typeface="Roboto" panose="02000000000000000000" pitchFamily="2" charset="0"/>
                <a:ea typeface="Roboto" panose="02000000000000000000" pitchFamily="2" charset="0"/>
                <a:cs typeface="Roboto" panose="02000000000000000000" pitchFamily="2" charset="0"/>
              </a:rPr>
              <a:t>Finding Target Audience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B1E918-8E33-8499-C46E-89DD8FD3DAF3}"/>
              </a:ext>
            </a:extLst>
          </p:cNvPr>
          <p:cNvSpPr>
            <a:spLocks noGrp="1"/>
          </p:cNvSpPr>
          <p:nvPr>
            <p:ph type="body" idx="1"/>
          </p:nvPr>
        </p:nvSpPr>
        <p:spPr>
          <a:xfrm>
            <a:off x="387750" y="1298158"/>
            <a:ext cx="8368500" cy="3002380"/>
          </a:xfrm>
        </p:spPr>
        <p:txBody>
          <a:bodyPr/>
          <a:lstStyle/>
          <a:p>
            <a:pPr algn="l">
              <a:buFont typeface="Arial" panose="020B0604020202020204" pitchFamily="34" charset="0"/>
              <a:buChar char="•"/>
            </a:pPr>
            <a:r>
              <a:rPr lang="en-US" sz="1800" b="1"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rPr>
              <a:t>Source of data: </a:t>
            </a:r>
            <a:r>
              <a:rPr lang="en-US" sz="1800" b="0"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rPr>
              <a:t>Data for RFM analysis was sourced from Kaggle, a popular platform for datasets.</a:t>
            </a:r>
          </a:p>
          <a:p>
            <a:pPr algn="l">
              <a:buFont typeface="Arial" panose="020B0604020202020204" pitchFamily="34" charset="0"/>
              <a:buChar char="•"/>
            </a:pPr>
            <a:endParaRPr lang="en-US" sz="1800" b="0"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a:p>
            <a:pPr algn="l">
              <a:buFont typeface="Arial" panose="020B0604020202020204" pitchFamily="34" charset="0"/>
              <a:buChar char="•"/>
            </a:pPr>
            <a:r>
              <a:rPr lang="en-US" sz="1800" b="1"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rPr>
              <a:t>Tools used: </a:t>
            </a:r>
            <a:r>
              <a:rPr lang="en-US" sz="1800" b="0"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rPr>
              <a:t>Azure Data Factory and Databricks were utilized for data processing.</a:t>
            </a:r>
          </a:p>
          <a:p>
            <a:pPr algn="l">
              <a:buFont typeface="Arial" panose="020B0604020202020204" pitchFamily="34" charset="0"/>
              <a:buChar char="•"/>
            </a:pPr>
            <a:endParaRPr lang="en-US" sz="1800" b="0"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a:p>
            <a:pPr algn="l">
              <a:buFont typeface="Arial" panose="020B0604020202020204" pitchFamily="34" charset="0"/>
              <a:buChar char="•"/>
            </a:pPr>
            <a:r>
              <a:rPr lang="en-US" sz="1800" b="1"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rPr>
              <a:t>Overview of the data processing pipeline: </a:t>
            </a:r>
            <a:r>
              <a:rPr lang="en-US" sz="1800" b="0"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rPr>
              <a:t>The data processing pipeline involved basic data transformations in Azure Data Factory followed by advanced processing using Spark in Databricks.</a:t>
            </a:r>
          </a:p>
          <a:p>
            <a:endParaRPr lang="en-US" dirty="0"/>
          </a:p>
        </p:txBody>
      </p:sp>
      <p:sp>
        <p:nvSpPr>
          <p:cNvPr id="3" name="Title 2">
            <a:extLst>
              <a:ext uri="{FF2B5EF4-FFF2-40B4-BE49-F238E27FC236}">
                <a16:creationId xmlns:a16="http://schemas.microsoft.com/office/drawing/2014/main" id="{F5F07F34-CE3A-60FF-527C-EB327A0B3066}"/>
              </a:ext>
            </a:extLst>
          </p:cNvPr>
          <p:cNvSpPr>
            <a:spLocks noGrp="1"/>
          </p:cNvSpPr>
          <p:nvPr>
            <p:ph type="title"/>
          </p:nvPr>
        </p:nvSpPr>
        <p:spPr/>
        <p:txBody>
          <a:bodyPr/>
          <a:lstStyle/>
          <a:p>
            <a:r>
              <a:rPr lang="en-US" b="1"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rPr>
              <a:t>Data Collection and Processing</a:t>
            </a:r>
            <a:endParaRPr lang="en-US" b="1" dirty="0">
              <a:solidFill>
                <a:schemeClr val="bg2"/>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496907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821F0-ED78-3A20-142C-CA92095F7194}"/>
              </a:ext>
            </a:extLst>
          </p:cNvPr>
          <p:cNvSpPr>
            <a:spLocks noGrp="1"/>
          </p:cNvSpPr>
          <p:nvPr>
            <p:ph type="title"/>
          </p:nvPr>
        </p:nvSpPr>
        <p:spPr>
          <a:xfrm>
            <a:off x="311700" y="345012"/>
            <a:ext cx="8520600" cy="572700"/>
          </a:xfrm>
        </p:spPr>
        <p:txBody>
          <a:bodyPr/>
          <a:lstStyle/>
          <a:p>
            <a:pPr algn="ctr"/>
            <a:r>
              <a:rPr lang="en-US" sz="3200" b="1"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rPr>
              <a:t>Azure Data Factory</a:t>
            </a:r>
            <a:endParaRPr lang="en-US" sz="3200" b="1" dirty="0">
              <a:solidFill>
                <a:schemeClr val="bg2"/>
              </a:solidFill>
              <a:latin typeface="Roboto" panose="02000000000000000000" pitchFamily="2" charset="0"/>
              <a:ea typeface="Roboto" panose="02000000000000000000" pitchFamily="2" charset="0"/>
              <a:cs typeface="Roboto" panose="02000000000000000000" pitchFamily="2" charset="0"/>
            </a:endParaRPr>
          </a:p>
        </p:txBody>
      </p:sp>
      <p:sp>
        <p:nvSpPr>
          <p:cNvPr id="3" name="Text Placeholder 2">
            <a:extLst>
              <a:ext uri="{FF2B5EF4-FFF2-40B4-BE49-F238E27FC236}">
                <a16:creationId xmlns:a16="http://schemas.microsoft.com/office/drawing/2014/main" id="{90BCA3CB-9941-6DB5-E550-3E35260953B9}"/>
              </a:ext>
            </a:extLst>
          </p:cNvPr>
          <p:cNvSpPr>
            <a:spLocks noGrp="1"/>
          </p:cNvSpPr>
          <p:nvPr>
            <p:ph type="body" idx="1"/>
          </p:nvPr>
        </p:nvSpPr>
        <p:spPr/>
        <p:txBody>
          <a:bodyPr/>
          <a:lstStyle/>
          <a:p>
            <a:pPr algn="l">
              <a:buFont typeface="Arial" panose="020B0604020202020204" pitchFamily="34" charset="0"/>
              <a:buChar char="•"/>
            </a:pPr>
            <a:r>
              <a:rPr lang="en-US" b="1"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rPr>
              <a:t>Role in basic data processing: </a:t>
            </a:r>
            <a:r>
              <a:rPr lang="en-US" b="0"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rPr>
              <a:t>Azure Data Factory was used to construct a pipeline for basic data processing and transformations.</a:t>
            </a:r>
          </a:p>
          <a:p>
            <a:pPr algn="l">
              <a:buFont typeface="Arial" panose="020B0604020202020204" pitchFamily="34" charset="0"/>
              <a:buChar char="•"/>
            </a:pPr>
            <a:endParaRPr lang="en-US" b="0"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a:p>
            <a:pPr algn="l">
              <a:buFont typeface="Arial" panose="020B0604020202020204" pitchFamily="34" charset="0"/>
              <a:buChar char="•"/>
            </a:pPr>
            <a:r>
              <a:rPr lang="en-US" b="1"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rPr>
              <a:t>Construction of pipeline: </a:t>
            </a:r>
            <a:r>
              <a:rPr lang="en-US" b="0"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rPr>
              <a:t>The pipeline included steps for data ingestion, cleansing, and transformation using Azure Data Flow.</a:t>
            </a:r>
          </a:p>
          <a:p>
            <a:pPr algn="l">
              <a:buFont typeface="Arial" panose="020B0604020202020204" pitchFamily="34" charset="0"/>
              <a:buChar char="•"/>
            </a:pPr>
            <a:endParaRPr lang="en-US" b="0"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a:p>
            <a:pPr algn="l">
              <a:buFont typeface="Arial" panose="020B0604020202020204" pitchFamily="34" charset="0"/>
              <a:buChar char="•"/>
            </a:pPr>
            <a:r>
              <a:rPr lang="en-US" b="1"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rPr>
              <a:t>Key steps in data transformation: </a:t>
            </a:r>
            <a:r>
              <a:rPr lang="en-US" b="0"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rPr>
              <a:t>Data was filtered, aggregated, and prepared for further analysis in Databricks.</a:t>
            </a:r>
          </a:p>
          <a:p>
            <a:endParaRPr lang="en-US" dirty="0">
              <a:solidFill>
                <a:schemeClr val="bg2"/>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4208964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AE461-F1AD-6006-1027-904599D45FEC}"/>
              </a:ext>
            </a:extLst>
          </p:cNvPr>
          <p:cNvSpPr>
            <a:spLocks noGrp="1"/>
          </p:cNvSpPr>
          <p:nvPr>
            <p:ph type="title"/>
          </p:nvPr>
        </p:nvSpPr>
        <p:spPr>
          <a:xfrm>
            <a:off x="311700" y="359300"/>
            <a:ext cx="8520600" cy="572700"/>
          </a:xfrm>
        </p:spPr>
        <p:txBody>
          <a:bodyPr/>
          <a:lstStyle/>
          <a:p>
            <a:pPr algn="ctr"/>
            <a:r>
              <a:rPr lang="en-US" sz="3200" b="1"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rPr>
              <a:t>Databricks Integration</a:t>
            </a:r>
            <a:endParaRPr lang="en-US" sz="3200" b="1" dirty="0">
              <a:solidFill>
                <a:schemeClr val="bg2"/>
              </a:solidFill>
              <a:latin typeface="Roboto" panose="02000000000000000000" pitchFamily="2" charset="0"/>
              <a:ea typeface="Roboto" panose="02000000000000000000" pitchFamily="2" charset="0"/>
              <a:cs typeface="Roboto" panose="02000000000000000000" pitchFamily="2" charset="0"/>
            </a:endParaRPr>
          </a:p>
        </p:txBody>
      </p:sp>
      <p:sp>
        <p:nvSpPr>
          <p:cNvPr id="3" name="Text Placeholder 2">
            <a:extLst>
              <a:ext uri="{FF2B5EF4-FFF2-40B4-BE49-F238E27FC236}">
                <a16:creationId xmlns:a16="http://schemas.microsoft.com/office/drawing/2014/main" id="{3EAE4C63-3CC8-9008-F829-EE76B691D5C1}"/>
              </a:ext>
            </a:extLst>
          </p:cNvPr>
          <p:cNvSpPr>
            <a:spLocks noGrp="1"/>
          </p:cNvSpPr>
          <p:nvPr>
            <p:ph type="body" idx="1"/>
          </p:nvPr>
        </p:nvSpPr>
        <p:spPr/>
        <p:txBody>
          <a:bodyPr/>
          <a:lstStyle/>
          <a:p>
            <a:pPr algn="l">
              <a:buFont typeface="Arial" panose="020B0604020202020204" pitchFamily="34" charset="0"/>
              <a:buChar char="•"/>
            </a:pPr>
            <a:r>
              <a:rPr lang="en-US" b="1"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rPr>
              <a:t>Utilization of Spark code: </a:t>
            </a:r>
            <a:r>
              <a:rPr lang="en-US" b="0"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rPr>
              <a:t>Spark code was implemented in Databricks for advanced data processing tasks.</a:t>
            </a:r>
          </a:p>
          <a:p>
            <a:pPr algn="l">
              <a:buFont typeface="Arial" panose="020B0604020202020204" pitchFamily="34" charset="0"/>
              <a:buChar char="•"/>
            </a:pPr>
            <a:endParaRPr lang="en-US" b="0"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a:p>
            <a:pPr algn="l">
              <a:buFont typeface="Arial" panose="020B0604020202020204" pitchFamily="34" charset="0"/>
              <a:buChar char="•"/>
            </a:pPr>
            <a:r>
              <a:rPr lang="en-US" b="1"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rPr>
              <a:t>Filtering null values: </a:t>
            </a:r>
            <a:r>
              <a:rPr lang="en-US" b="0"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rPr>
              <a:t>Null values were filtered out from the dataset to ensure data quality.</a:t>
            </a:r>
          </a:p>
          <a:p>
            <a:pPr algn="l">
              <a:buFont typeface="Arial" panose="020B0604020202020204" pitchFamily="34" charset="0"/>
              <a:buChar char="•"/>
            </a:pPr>
            <a:endParaRPr lang="en-US" b="0"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a:p>
            <a:pPr algn="l">
              <a:buFont typeface="Arial" panose="020B0604020202020204" pitchFamily="34" charset="0"/>
              <a:buChar char="•"/>
            </a:pPr>
            <a:r>
              <a:rPr lang="en-US" b="1"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rPr>
              <a:t>Calculating RFM scores: </a:t>
            </a:r>
            <a:r>
              <a:rPr lang="en-US" b="0"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rPr>
              <a:t>RFM scores were calculated using Spark code to evaluate the recency, frequency, and monetary value of customer transactions.</a:t>
            </a:r>
          </a:p>
          <a:p>
            <a:endParaRPr lang="en-US" dirty="0">
              <a:solidFill>
                <a:schemeClr val="bg2"/>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4171417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0221D-22F2-36F8-D462-C9B98185C8E8}"/>
              </a:ext>
            </a:extLst>
          </p:cNvPr>
          <p:cNvSpPr>
            <a:spLocks noGrp="1"/>
          </p:cNvSpPr>
          <p:nvPr>
            <p:ph type="title"/>
          </p:nvPr>
        </p:nvSpPr>
        <p:spPr>
          <a:xfrm>
            <a:off x="311700" y="445025"/>
            <a:ext cx="8520600" cy="605106"/>
          </a:xfrm>
        </p:spPr>
        <p:txBody>
          <a:bodyPr/>
          <a:lstStyle/>
          <a:p>
            <a:pPr algn="ctr"/>
            <a:r>
              <a:rPr lang="en-US" b="1"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rPr>
              <a:t>RFM Score Calculation</a:t>
            </a:r>
            <a:endParaRPr lang="en-US" b="1" dirty="0">
              <a:solidFill>
                <a:schemeClr val="bg2"/>
              </a:solidFill>
              <a:latin typeface="Roboto" panose="02000000000000000000" pitchFamily="2" charset="0"/>
              <a:ea typeface="Roboto" panose="02000000000000000000" pitchFamily="2" charset="0"/>
              <a:cs typeface="Roboto" panose="02000000000000000000" pitchFamily="2" charset="0"/>
            </a:endParaRPr>
          </a:p>
        </p:txBody>
      </p:sp>
      <p:sp>
        <p:nvSpPr>
          <p:cNvPr id="3" name="Text Placeholder 2">
            <a:extLst>
              <a:ext uri="{FF2B5EF4-FFF2-40B4-BE49-F238E27FC236}">
                <a16:creationId xmlns:a16="http://schemas.microsoft.com/office/drawing/2014/main" id="{35C4302C-340A-3047-4D4A-D7B6C795377F}"/>
              </a:ext>
            </a:extLst>
          </p:cNvPr>
          <p:cNvSpPr>
            <a:spLocks noGrp="1"/>
          </p:cNvSpPr>
          <p:nvPr>
            <p:ph type="body" idx="1"/>
          </p:nvPr>
        </p:nvSpPr>
        <p:spPr>
          <a:xfrm>
            <a:off x="311700" y="1271588"/>
            <a:ext cx="8520600" cy="3136106"/>
          </a:xfrm>
        </p:spPr>
        <p:txBody>
          <a:bodyPr/>
          <a:lstStyle/>
          <a:p>
            <a:pPr algn="l">
              <a:buFont typeface="Arial" panose="020B0604020202020204" pitchFamily="34" charset="0"/>
              <a:buChar char="•"/>
            </a:pPr>
            <a:r>
              <a:rPr lang="en-US" b="1"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rPr>
              <a:t>Explanation of RFM score components</a:t>
            </a:r>
            <a:r>
              <a:rPr lang="en-US" b="0"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rPr>
              <a:t>: Recency, Frequency, and Monetary (RFM) scores are calculated based on the customer's recent purchase, frequency of purchases, and monetary value of transactions.</a:t>
            </a:r>
          </a:p>
          <a:p>
            <a:pPr algn="l">
              <a:buFont typeface="Arial" panose="020B0604020202020204" pitchFamily="34" charset="0"/>
              <a:buChar char="•"/>
            </a:pPr>
            <a:endParaRPr lang="en-US" b="0"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a:p>
            <a:pPr algn="l">
              <a:buFont typeface="Arial" panose="020B0604020202020204" pitchFamily="34" charset="0"/>
              <a:buChar char="•"/>
            </a:pPr>
            <a:r>
              <a:rPr lang="en-US" b="1"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rPr>
              <a:t>How RFM scores are calculated: </a:t>
            </a:r>
            <a:r>
              <a:rPr lang="en-US" b="0"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rPr>
              <a:t>Each customer is assigned an RFM score based on their transaction history, with higher scores indicating higher value or engagement.</a:t>
            </a:r>
          </a:p>
          <a:p>
            <a:endParaRPr lang="en-US" dirty="0">
              <a:solidFill>
                <a:schemeClr val="bg2"/>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022197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17"/>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dirty="0"/>
              <a:t>Team working on this</a:t>
            </a:r>
            <a:endParaRPr dirty="0"/>
          </a:p>
        </p:txBody>
      </p:sp>
      <p:sp>
        <p:nvSpPr>
          <p:cNvPr id="81" name="Google Shape;81;p17"/>
          <p:cNvSpPr/>
          <p:nvPr/>
        </p:nvSpPr>
        <p:spPr>
          <a:xfrm>
            <a:off x="551792" y="3649986"/>
            <a:ext cx="1511400" cy="3771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b="1" dirty="0">
                <a:solidFill>
                  <a:schemeClr val="bg2">
                    <a:lumMod val="50000"/>
                  </a:schemeClr>
                </a:solidFill>
                <a:latin typeface="Roboto"/>
                <a:ea typeface="Roboto"/>
                <a:cs typeface="Roboto"/>
                <a:sym typeface="Roboto"/>
              </a:rPr>
              <a:t>Samohitha</a:t>
            </a:r>
            <a:br>
              <a:rPr lang="en" sz="1100" b="1" dirty="0">
                <a:solidFill>
                  <a:schemeClr val="bg2">
                    <a:lumMod val="50000"/>
                  </a:schemeClr>
                </a:solidFill>
                <a:latin typeface="Roboto"/>
                <a:ea typeface="Roboto"/>
                <a:cs typeface="Roboto"/>
                <a:sym typeface="Roboto"/>
              </a:rPr>
            </a:br>
            <a:r>
              <a:rPr lang="en" sz="1050" dirty="0">
                <a:solidFill>
                  <a:schemeClr val="bg2">
                    <a:lumMod val="50000"/>
                  </a:schemeClr>
                </a:solidFill>
                <a:latin typeface="Roboto"/>
                <a:ea typeface="Roboto"/>
                <a:cs typeface="Roboto"/>
                <a:sym typeface="Roboto"/>
              </a:rPr>
              <a:t> Data Engineer</a:t>
            </a:r>
            <a:endParaRPr sz="1000" dirty="0">
              <a:solidFill>
                <a:schemeClr val="bg2">
                  <a:lumMod val="50000"/>
                </a:schemeClr>
              </a:solidFill>
              <a:latin typeface="Roboto"/>
              <a:ea typeface="Roboto"/>
              <a:cs typeface="Roboto"/>
              <a:sym typeface="Roboto"/>
            </a:endParaRPr>
          </a:p>
        </p:txBody>
      </p:sp>
      <p:sp>
        <p:nvSpPr>
          <p:cNvPr id="83" name="Google Shape;83;p17"/>
          <p:cNvSpPr/>
          <p:nvPr/>
        </p:nvSpPr>
        <p:spPr>
          <a:xfrm>
            <a:off x="6746463" y="3649986"/>
            <a:ext cx="1511400" cy="3771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b="1" dirty="0">
                <a:solidFill>
                  <a:schemeClr val="bg2">
                    <a:lumMod val="50000"/>
                  </a:schemeClr>
                </a:solidFill>
                <a:latin typeface="Roboto"/>
                <a:ea typeface="Roboto"/>
                <a:cs typeface="Roboto"/>
                <a:sym typeface="Roboto"/>
              </a:rPr>
              <a:t>Krishna Chaitanya</a:t>
            </a:r>
            <a:br>
              <a:rPr lang="en" sz="1100" b="1" dirty="0">
                <a:solidFill>
                  <a:schemeClr val="bg2">
                    <a:lumMod val="50000"/>
                  </a:schemeClr>
                </a:solidFill>
                <a:latin typeface="Roboto"/>
                <a:ea typeface="Roboto"/>
                <a:cs typeface="Roboto"/>
                <a:sym typeface="Roboto"/>
              </a:rPr>
            </a:br>
            <a:r>
              <a:rPr lang="en" sz="1050" dirty="0">
                <a:solidFill>
                  <a:schemeClr val="bg2">
                    <a:lumMod val="50000"/>
                  </a:schemeClr>
                </a:solidFill>
                <a:latin typeface="Roboto"/>
                <a:ea typeface="Roboto"/>
                <a:cs typeface="Roboto"/>
                <a:sym typeface="Roboto"/>
              </a:rPr>
              <a:t>Cloud Engineer</a:t>
            </a:r>
            <a:br>
              <a:rPr lang="en" sz="1050" b="1" dirty="0">
                <a:solidFill>
                  <a:schemeClr val="bg2">
                    <a:lumMod val="50000"/>
                  </a:schemeClr>
                </a:solidFill>
                <a:latin typeface="Roboto"/>
                <a:ea typeface="Roboto"/>
                <a:cs typeface="Roboto"/>
                <a:sym typeface="Roboto"/>
              </a:rPr>
            </a:br>
            <a:endParaRPr sz="1000" dirty="0">
              <a:solidFill>
                <a:schemeClr val="bg2">
                  <a:lumMod val="50000"/>
                </a:schemeClr>
              </a:solidFill>
              <a:latin typeface="Roboto"/>
              <a:ea typeface="Roboto"/>
              <a:cs typeface="Roboto"/>
              <a:sym typeface="Roboto"/>
            </a:endParaRPr>
          </a:p>
        </p:txBody>
      </p:sp>
      <p:sp>
        <p:nvSpPr>
          <p:cNvPr id="82" name="Google Shape;82;p17"/>
          <p:cNvSpPr/>
          <p:nvPr/>
        </p:nvSpPr>
        <p:spPr>
          <a:xfrm>
            <a:off x="2687212" y="3649986"/>
            <a:ext cx="1511400" cy="3771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b="1" dirty="0">
                <a:solidFill>
                  <a:schemeClr val="bg2">
                    <a:lumMod val="50000"/>
                  </a:schemeClr>
                </a:solidFill>
                <a:latin typeface="Roboto"/>
                <a:ea typeface="Roboto"/>
                <a:cs typeface="Roboto"/>
                <a:sym typeface="Roboto"/>
              </a:rPr>
              <a:t>Sathish Gandhi</a:t>
            </a:r>
            <a:br>
              <a:rPr lang="en" sz="1100" b="1" dirty="0">
                <a:solidFill>
                  <a:schemeClr val="bg2">
                    <a:lumMod val="50000"/>
                  </a:schemeClr>
                </a:solidFill>
                <a:latin typeface="Roboto"/>
                <a:ea typeface="Roboto"/>
                <a:cs typeface="Roboto"/>
                <a:sym typeface="Roboto"/>
              </a:rPr>
            </a:br>
            <a:r>
              <a:rPr lang="en" sz="1050" dirty="0">
                <a:solidFill>
                  <a:schemeClr val="bg2">
                    <a:lumMod val="50000"/>
                  </a:schemeClr>
                </a:solidFill>
                <a:latin typeface="Roboto"/>
                <a:ea typeface="Roboto"/>
                <a:cs typeface="Roboto"/>
                <a:sym typeface="Roboto"/>
              </a:rPr>
              <a:t> ML Engineer</a:t>
            </a:r>
            <a:endParaRPr sz="1000" dirty="0">
              <a:solidFill>
                <a:schemeClr val="bg2">
                  <a:lumMod val="50000"/>
                </a:schemeClr>
              </a:solidFill>
              <a:latin typeface="Roboto"/>
              <a:ea typeface="Roboto"/>
              <a:cs typeface="Roboto"/>
              <a:sym typeface="Roboto"/>
            </a:endParaRPr>
          </a:p>
        </p:txBody>
      </p:sp>
      <p:pic>
        <p:nvPicPr>
          <p:cNvPr id="4" name="Picture 3" descr="A person with a mustache and beard&#10;&#10;Description automatically generated">
            <a:extLst>
              <a:ext uri="{FF2B5EF4-FFF2-40B4-BE49-F238E27FC236}">
                <a16:creationId xmlns:a16="http://schemas.microsoft.com/office/drawing/2014/main" id="{8482F7CD-B6B5-9EB6-358D-00E1140F31C8}"/>
              </a:ext>
            </a:extLst>
          </p:cNvPr>
          <p:cNvPicPr>
            <a:picLocks noChangeAspect="1"/>
          </p:cNvPicPr>
          <p:nvPr/>
        </p:nvPicPr>
        <p:blipFill>
          <a:blip r:embed="rId3"/>
          <a:stretch>
            <a:fillRect/>
          </a:stretch>
        </p:blipFill>
        <p:spPr>
          <a:xfrm>
            <a:off x="2687212" y="1655196"/>
            <a:ext cx="1503489" cy="1859387"/>
          </a:xfrm>
          <a:prstGeom prst="rect">
            <a:avLst/>
          </a:prstGeom>
        </p:spPr>
      </p:pic>
      <p:pic>
        <p:nvPicPr>
          <p:cNvPr id="6" name="Picture 5" descr="A person with long hair wearing a white shirt with drawings on it&#10;&#10;Description automatically generated">
            <a:extLst>
              <a:ext uri="{FF2B5EF4-FFF2-40B4-BE49-F238E27FC236}">
                <a16:creationId xmlns:a16="http://schemas.microsoft.com/office/drawing/2014/main" id="{7ACD878F-E8ED-5159-B03E-BBB10841169A}"/>
              </a:ext>
            </a:extLst>
          </p:cNvPr>
          <p:cNvPicPr>
            <a:picLocks noChangeAspect="1"/>
          </p:cNvPicPr>
          <p:nvPr/>
        </p:nvPicPr>
        <p:blipFill>
          <a:blip r:embed="rId4"/>
          <a:stretch>
            <a:fillRect/>
          </a:stretch>
        </p:blipFill>
        <p:spPr>
          <a:xfrm>
            <a:off x="613464" y="1683974"/>
            <a:ext cx="1542602" cy="1804294"/>
          </a:xfrm>
          <a:prstGeom prst="rect">
            <a:avLst/>
          </a:prstGeom>
        </p:spPr>
      </p:pic>
      <p:pic>
        <p:nvPicPr>
          <p:cNvPr id="8" name="Picture 7" descr="A person wearing glasses and a black shirt&#10;&#10;Description automatically generated">
            <a:extLst>
              <a:ext uri="{FF2B5EF4-FFF2-40B4-BE49-F238E27FC236}">
                <a16:creationId xmlns:a16="http://schemas.microsoft.com/office/drawing/2014/main" id="{B60F5358-6A61-614A-CAC6-EC3334310329}"/>
              </a:ext>
            </a:extLst>
          </p:cNvPr>
          <p:cNvPicPr>
            <a:picLocks noChangeAspect="1"/>
          </p:cNvPicPr>
          <p:nvPr/>
        </p:nvPicPr>
        <p:blipFill>
          <a:blip r:embed="rId5"/>
          <a:stretch>
            <a:fillRect/>
          </a:stretch>
        </p:blipFill>
        <p:spPr>
          <a:xfrm>
            <a:off x="6662340" y="1655196"/>
            <a:ext cx="1641974" cy="1859387"/>
          </a:xfrm>
          <a:prstGeom prst="rect">
            <a:avLst/>
          </a:prstGeom>
        </p:spPr>
      </p:pic>
      <p:pic>
        <p:nvPicPr>
          <p:cNvPr id="11" name="Picture 10" descr="A person in a suit and glasses&#10;&#10;Description automatically generated">
            <a:extLst>
              <a:ext uri="{FF2B5EF4-FFF2-40B4-BE49-F238E27FC236}">
                <a16:creationId xmlns:a16="http://schemas.microsoft.com/office/drawing/2014/main" id="{9361904B-9C72-B6D3-D16A-B2A171D9D7A9}"/>
              </a:ext>
            </a:extLst>
          </p:cNvPr>
          <p:cNvPicPr>
            <a:picLocks noChangeAspect="1"/>
          </p:cNvPicPr>
          <p:nvPr/>
        </p:nvPicPr>
        <p:blipFill>
          <a:blip r:embed="rId6"/>
          <a:stretch>
            <a:fillRect/>
          </a:stretch>
        </p:blipFill>
        <p:spPr>
          <a:xfrm>
            <a:off x="4729758" y="1655196"/>
            <a:ext cx="1401436" cy="1825460"/>
          </a:xfrm>
          <a:prstGeom prst="rect">
            <a:avLst/>
          </a:prstGeom>
        </p:spPr>
      </p:pic>
      <p:sp>
        <p:nvSpPr>
          <p:cNvPr id="12" name="Google Shape;81;p17">
            <a:extLst>
              <a:ext uri="{FF2B5EF4-FFF2-40B4-BE49-F238E27FC236}">
                <a16:creationId xmlns:a16="http://schemas.microsoft.com/office/drawing/2014/main" id="{B7C024D0-9B41-15C6-0F6A-BC963CF43E16}"/>
              </a:ext>
            </a:extLst>
          </p:cNvPr>
          <p:cNvSpPr/>
          <p:nvPr/>
        </p:nvSpPr>
        <p:spPr>
          <a:xfrm>
            <a:off x="4641926" y="3649986"/>
            <a:ext cx="1511400" cy="3771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b="1" dirty="0">
                <a:solidFill>
                  <a:schemeClr val="bg2">
                    <a:lumMod val="50000"/>
                  </a:schemeClr>
                </a:solidFill>
                <a:latin typeface="Roboto"/>
                <a:ea typeface="Roboto"/>
                <a:cs typeface="Roboto"/>
                <a:sym typeface="Roboto"/>
              </a:rPr>
              <a:t>Siddhanth</a:t>
            </a:r>
            <a:br>
              <a:rPr lang="en" sz="1100" b="1" dirty="0">
                <a:solidFill>
                  <a:schemeClr val="bg2">
                    <a:lumMod val="50000"/>
                  </a:schemeClr>
                </a:solidFill>
                <a:latin typeface="Roboto"/>
                <a:ea typeface="Roboto"/>
                <a:cs typeface="Roboto"/>
                <a:sym typeface="Roboto"/>
              </a:rPr>
            </a:br>
            <a:r>
              <a:rPr lang="en" sz="1050" dirty="0">
                <a:solidFill>
                  <a:schemeClr val="bg2">
                    <a:lumMod val="50000"/>
                  </a:schemeClr>
                </a:solidFill>
                <a:latin typeface="Roboto"/>
                <a:ea typeface="Roboto"/>
                <a:cs typeface="Roboto"/>
                <a:sym typeface="Roboto"/>
              </a:rPr>
              <a:t> Business Analyst</a:t>
            </a:r>
            <a:endParaRPr sz="1000" dirty="0">
              <a:solidFill>
                <a:schemeClr val="bg2">
                  <a:lumMod val="50000"/>
                </a:schemeClr>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73BB98BA-218B-FE72-1031-E3C5F899614C}"/>
              </a:ext>
            </a:extLst>
          </p:cNvPr>
          <p:cNvPicPr>
            <a:picLocks noChangeAspect="1"/>
          </p:cNvPicPr>
          <p:nvPr/>
        </p:nvPicPr>
        <p:blipFill>
          <a:blip r:embed="rId2"/>
          <a:stretch>
            <a:fillRect/>
          </a:stretch>
        </p:blipFill>
        <p:spPr>
          <a:xfrm>
            <a:off x="1" y="2508"/>
            <a:ext cx="9113920" cy="5128458"/>
          </a:xfrm>
          <a:prstGeom prst="rect">
            <a:avLst/>
          </a:prstGeom>
        </p:spPr>
      </p:pic>
    </p:spTree>
    <p:extLst>
      <p:ext uri="{BB962C8B-B14F-4D97-AF65-F5344CB8AC3E}">
        <p14:creationId xmlns:p14="http://schemas.microsoft.com/office/powerpoint/2010/main" val="782514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D4F20-110D-3FF6-EBFB-25CC97F25731}"/>
              </a:ext>
            </a:extLst>
          </p:cNvPr>
          <p:cNvSpPr>
            <a:spLocks noGrp="1"/>
          </p:cNvSpPr>
          <p:nvPr>
            <p:ph type="title"/>
          </p:nvPr>
        </p:nvSpPr>
        <p:spPr>
          <a:xfrm>
            <a:off x="311700" y="288275"/>
            <a:ext cx="8520600" cy="572700"/>
          </a:xfrm>
        </p:spPr>
        <p:txBody>
          <a:bodyPr/>
          <a:lstStyle/>
          <a:p>
            <a:pPr algn="ctr"/>
            <a:r>
              <a:rPr lang="en-US" sz="3200" b="1"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rPr>
              <a:t>Customer Segmentation and Insights</a:t>
            </a:r>
            <a:endParaRPr lang="en-US" sz="3200" b="1" dirty="0">
              <a:solidFill>
                <a:schemeClr val="bg2"/>
              </a:solidFill>
              <a:latin typeface="Roboto" panose="02000000000000000000" pitchFamily="2" charset="0"/>
              <a:ea typeface="Roboto" panose="02000000000000000000" pitchFamily="2" charset="0"/>
              <a:cs typeface="Roboto" panose="02000000000000000000" pitchFamily="2" charset="0"/>
            </a:endParaRPr>
          </a:p>
        </p:txBody>
      </p:sp>
      <p:sp>
        <p:nvSpPr>
          <p:cNvPr id="3" name="Text Placeholder 2">
            <a:extLst>
              <a:ext uri="{FF2B5EF4-FFF2-40B4-BE49-F238E27FC236}">
                <a16:creationId xmlns:a16="http://schemas.microsoft.com/office/drawing/2014/main" id="{4F437A29-4CE2-E458-5C87-38FAF8177AE1}"/>
              </a:ext>
            </a:extLst>
          </p:cNvPr>
          <p:cNvSpPr>
            <a:spLocks noGrp="1"/>
          </p:cNvSpPr>
          <p:nvPr>
            <p:ph type="body" idx="1"/>
          </p:nvPr>
        </p:nvSpPr>
        <p:spPr/>
        <p:txBody>
          <a:bodyPr/>
          <a:lstStyle/>
          <a:p>
            <a:pPr algn="l">
              <a:buFont typeface="Arial" panose="020B0604020202020204" pitchFamily="34" charset="0"/>
              <a:buChar char="•"/>
            </a:pPr>
            <a:r>
              <a:rPr lang="en-US" b="1"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rPr>
              <a:t>Application of RFM scores: </a:t>
            </a:r>
            <a:r>
              <a:rPr lang="en-US" b="0"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rPr>
              <a:t>RFM scores are used to segment customers into different groups based on their buying behavior.</a:t>
            </a:r>
          </a:p>
          <a:p>
            <a:pPr algn="l">
              <a:buFont typeface="Arial" panose="020B0604020202020204" pitchFamily="34" charset="0"/>
              <a:buChar char="•"/>
            </a:pPr>
            <a:endParaRPr lang="en-US" b="0"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a:p>
            <a:pPr algn="l">
              <a:buFont typeface="Arial" panose="020B0604020202020204" pitchFamily="34" charset="0"/>
              <a:buChar char="•"/>
            </a:pPr>
            <a:r>
              <a:rPr lang="en-US" b="1"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rPr>
              <a:t>Interpretation of RFM scores: </a:t>
            </a:r>
            <a:r>
              <a:rPr lang="en-US" b="0"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rPr>
              <a:t>Businesses can gain insights into customer behavior and preferences, enabling targeted marketing campaigns and personalized customer experiences.</a:t>
            </a:r>
          </a:p>
          <a:p>
            <a:pPr algn="l">
              <a:buFont typeface="Arial" panose="020B0604020202020204" pitchFamily="34" charset="0"/>
              <a:buChar char="•"/>
            </a:pPr>
            <a:endParaRPr lang="en-US" b="0"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a:p>
            <a:pPr algn="l">
              <a:buFont typeface="Arial" panose="020B0604020202020204" pitchFamily="34" charset="0"/>
              <a:buChar char="•"/>
            </a:pPr>
            <a:r>
              <a:rPr lang="en-US" b="1"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rPr>
              <a:t>Business insights and strategies: </a:t>
            </a:r>
            <a:r>
              <a:rPr lang="en-US" b="0"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rPr>
              <a:t>RFM analysis helps businesses identify high-value customers, re-engage dormant customers, and optimize marketing strategies for better ROI.</a:t>
            </a:r>
          </a:p>
          <a:p>
            <a:endParaRPr lang="en-US" dirty="0">
              <a:solidFill>
                <a:schemeClr val="bg2"/>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093767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A1F4-0378-F756-D335-EDECDBDD2D6F}"/>
              </a:ext>
            </a:extLst>
          </p:cNvPr>
          <p:cNvSpPr>
            <a:spLocks noGrp="1"/>
          </p:cNvSpPr>
          <p:nvPr>
            <p:ph type="title"/>
          </p:nvPr>
        </p:nvSpPr>
        <p:spPr/>
        <p:txBody>
          <a:bodyPr/>
          <a:lstStyle/>
          <a:p>
            <a:pPr algn="ctr"/>
            <a:r>
              <a:rPr lang="en-US" sz="3200" b="1"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rPr>
              <a:t>Conclusion</a:t>
            </a:r>
            <a:endParaRPr lang="en-US" sz="3200" b="1" dirty="0">
              <a:solidFill>
                <a:schemeClr val="bg2"/>
              </a:solidFill>
              <a:latin typeface="Roboto" panose="02000000000000000000" pitchFamily="2" charset="0"/>
              <a:ea typeface="Roboto" panose="02000000000000000000" pitchFamily="2" charset="0"/>
              <a:cs typeface="Roboto" panose="02000000000000000000" pitchFamily="2" charset="0"/>
            </a:endParaRPr>
          </a:p>
        </p:txBody>
      </p:sp>
      <p:sp>
        <p:nvSpPr>
          <p:cNvPr id="3" name="Text Placeholder 2">
            <a:extLst>
              <a:ext uri="{FF2B5EF4-FFF2-40B4-BE49-F238E27FC236}">
                <a16:creationId xmlns:a16="http://schemas.microsoft.com/office/drawing/2014/main" id="{27AFDC4A-66A9-34C3-1C19-66C0C1CB5BF9}"/>
              </a:ext>
            </a:extLst>
          </p:cNvPr>
          <p:cNvSpPr>
            <a:spLocks noGrp="1"/>
          </p:cNvSpPr>
          <p:nvPr>
            <p:ph type="body" idx="1"/>
          </p:nvPr>
        </p:nvSpPr>
        <p:spPr>
          <a:xfrm>
            <a:off x="311700" y="1135857"/>
            <a:ext cx="8520600" cy="3643312"/>
          </a:xfrm>
        </p:spPr>
        <p:txBody>
          <a:bodyPr/>
          <a:lstStyle/>
          <a:p>
            <a:pPr algn="l">
              <a:buFont typeface="Arial" panose="020B0604020202020204" pitchFamily="34" charset="0"/>
              <a:buChar char="•"/>
            </a:pPr>
            <a:r>
              <a:rPr lang="en-US" b="0"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rPr>
              <a:t>Customer segmentation using Azure and Spark enables effective understanding and targeting of customer base.</a:t>
            </a:r>
          </a:p>
          <a:p>
            <a:pPr algn="l">
              <a:buFont typeface="Arial" panose="020B0604020202020204" pitchFamily="34" charset="0"/>
              <a:buChar char="•"/>
            </a:pPr>
            <a:endParaRPr lang="en-US" b="0"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a:p>
            <a:pPr algn="l">
              <a:buFont typeface="Arial" panose="020B0604020202020204" pitchFamily="34" charset="0"/>
              <a:buChar char="•"/>
            </a:pPr>
            <a:r>
              <a:rPr lang="en-US" b="0"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rPr>
              <a:t>RFM analysis identifies high-value customer segments, facilitating tailored marketing strategies and improved customer experiences.</a:t>
            </a:r>
          </a:p>
          <a:p>
            <a:pPr algn="l">
              <a:buFont typeface="Arial" panose="020B0604020202020204" pitchFamily="34" charset="0"/>
              <a:buChar char="•"/>
            </a:pPr>
            <a:endParaRPr lang="en-US" b="0"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a:p>
            <a:pPr algn="l">
              <a:buFont typeface="Arial" panose="020B0604020202020204" pitchFamily="34" charset="0"/>
              <a:buChar char="•"/>
            </a:pPr>
            <a:r>
              <a:rPr lang="en-US" b="0"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rPr>
              <a:t>Utilizing Azure's cloud infrastructure and Apache Spark's data processing capabilities optimizes resources, enhancing profitability and growth opportunities.</a:t>
            </a:r>
          </a:p>
          <a:p>
            <a:endParaRPr lang="en-US" dirty="0">
              <a:solidFill>
                <a:schemeClr val="bg2"/>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163392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D9A21-BD6C-72B7-21F7-674A52E884B8}"/>
              </a:ext>
            </a:extLst>
          </p:cNvPr>
          <p:cNvSpPr>
            <a:spLocks noGrp="1"/>
          </p:cNvSpPr>
          <p:nvPr>
            <p:ph type="title"/>
          </p:nvPr>
        </p:nvSpPr>
        <p:spPr/>
        <p:txBody>
          <a:bodyPr/>
          <a:lstStyle/>
          <a:p>
            <a:pPr>
              <a:lnSpc>
                <a:spcPct val="114999"/>
              </a:lnSpc>
            </a:pPr>
            <a:r>
              <a:rPr lang="en-US" sz="1800" b="1" dirty="0">
                <a:solidFill>
                  <a:srgbClr val="000000"/>
                </a:solidFill>
                <a:latin typeface="Roboto"/>
              </a:rPr>
              <a:t>                                 </a:t>
            </a:r>
            <a:r>
              <a:rPr lang="en-US" sz="3200" dirty="0">
                <a:solidFill>
                  <a:srgbClr val="000000"/>
                </a:solidFill>
                <a:latin typeface="Roboto"/>
              </a:rPr>
              <a:t>GitHub Repository Link</a:t>
            </a:r>
            <a:endParaRPr lang="en-US" sz="3200">
              <a:solidFill>
                <a:srgbClr val="4285F4"/>
              </a:solidFill>
              <a:latin typeface="Roboto"/>
            </a:endParaRPr>
          </a:p>
          <a:p>
            <a:endParaRPr lang="en-US" dirty="0"/>
          </a:p>
        </p:txBody>
      </p:sp>
      <p:sp>
        <p:nvSpPr>
          <p:cNvPr id="3" name="Text Placeholder 2">
            <a:extLst>
              <a:ext uri="{FF2B5EF4-FFF2-40B4-BE49-F238E27FC236}">
                <a16:creationId xmlns:a16="http://schemas.microsoft.com/office/drawing/2014/main" id="{A09CC1D7-6750-1E47-2EA6-9660D1B68DC6}"/>
              </a:ext>
            </a:extLst>
          </p:cNvPr>
          <p:cNvSpPr>
            <a:spLocks noGrp="1"/>
          </p:cNvSpPr>
          <p:nvPr>
            <p:ph type="body" idx="1"/>
          </p:nvPr>
        </p:nvSpPr>
        <p:spPr/>
        <p:txBody>
          <a:bodyPr/>
          <a:lstStyle/>
          <a:p>
            <a:pPr marL="114300" indent="0">
              <a:lnSpc>
                <a:spcPct val="114999"/>
              </a:lnSpc>
              <a:buNone/>
            </a:pPr>
            <a:endParaRPr lang="en-US" sz="1400" u="sng" dirty="0">
              <a:solidFill>
                <a:srgbClr val="0000FF"/>
              </a:solidFill>
              <a:latin typeface="Palatino Linotype"/>
            </a:endParaRPr>
          </a:p>
          <a:p>
            <a:pPr marL="114300" indent="0">
              <a:lnSpc>
                <a:spcPct val="114999"/>
              </a:lnSpc>
              <a:buNone/>
            </a:pPr>
            <a:endParaRPr lang="en-US" sz="1400" u="sng" dirty="0">
              <a:solidFill>
                <a:srgbClr val="0000FF"/>
              </a:solidFill>
              <a:latin typeface="Palatino Linotype"/>
            </a:endParaRPr>
          </a:p>
          <a:p>
            <a:pPr marL="114300" indent="0">
              <a:lnSpc>
                <a:spcPct val="114999"/>
              </a:lnSpc>
              <a:buNone/>
            </a:pPr>
            <a:endParaRPr lang="en-US" sz="1400" u="sng" dirty="0">
              <a:solidFill>
                <a:srgbClr val="0000FF"/>
              </a:solidFill>
              <a:latin typeface="Palatino Linotype"/>
            </a:endParaRPr>
          </a:p>
          <a:p>
            <a:pPr marL="114300" indent="0">
              <a:lnSpc>
                <a:spcPct val="114999"/>
              </a:lnSpc>
              <a:buNone/>
            </a:pPr>
            <a:endParaRPr lang="en-US" sz="1400" u="sng" dirty="0">
              <a:solidFill>
                <a:srgbClr val="0000FF"/>
              </a:solidFill>
              <a:latin typeface="Palatino Linotype"/>
            </a:endParaRPr>
          </a:p>
          <a:p>
            <a:pPr marL="114300" indent="0">
              <a:lnSpc>
                <a:spcPct val="114999"/>
              </a:lnSpc>
              <a:buNone/>
            </a:pPr>
            <a:endParaRPr lang="en-US" sz="1400" u="sng" dirty="0">
              <a:solidFill>
                <a:srgbClr val="0000FF"/>
              </a:solidFill>
              <a:latin typeface="Palatino Linotype"/>
            </a:endParaRPr>
          </a:p>
          <a:p>
            <a:pPr marL="114300" indent="0">
              <a:lnSpc>
                <a:spcPct val="114999"/>
              </a:lnSpc>
              <a:buNone/>
            </a:pPr>
            <a:r>
              <a:rPr lang="en-US" sz="1400" u="sng" dirty="0">
                <a:solidFill>
                  <a:srgbClr val="0000FF"/>
                </a:solidFill>
                <a:latin typeface="Palatino Linotype"/>
                <a:hlinkClick r:id="rId2">
                  <a:extLst>
                    <a:ext uri="{A12FA001-AC4F-418D-AE19-62706E023703}">
                      <ahyp:hlinkClr xmlns:ahyp="http://schemas.microsoft.com/office/drawing/2018/hyperlinkcolor" val="tx"/>
                    </a:ext>
                  </a:extLst>
                </a:hlinkClick>
              </a:rPr>
              <a:t>GitHub - SathishGandhi-PR/UNH-DSCI-6007-03-DSDE-Term-Project-Team-08-Smart-Segmentation</a:t>
            </a:r>
            <a:endParaRPr lang="en-US">
              <a:hlinkClick r:id="rId2">
                <a:extLst>
                  <a:ext uri="{A12FA001-AC4F-418D-AE19-62706E023703}">
                    <ahyp:hlinkClr xmlns:ahyp="http://schemas.microsoft.com/office/drawing/2018/hyperlinkcolor" val="tx"/>
                  </a:ext>
                </a:extLst>
              </a:hlinkClick>
            </a:endParaRPr>
          </a:p>
          <a:p>
            <a:pPr>
              <a:lnSpc>
                <a:spcPct val="114999"/>
              </a:lnSpc>
            </a:pPr>
            <a:endParaRPr lang="en-US" dirty="0"/>
          </a:p>
        </p:txBody>
      </p:sp>
    </p:spTree>
    <p:extLst>
      <p:ext uri="{BB962C8B-B14F-4D97-AF65-F5344CB8AC3E}">
        <p14:creationId xmlns:p14="http://schemas.microsoft.com/office/powerpoint/2010/main" val="3334033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B8EBD-5677-FEC5-8049-069E1D5CA796}"/>
              </a:ext>
            </a:extLst>
          </p:cNvPr>
          <p:cNvSpPr>
            <a:spLocks noGrp="1"/>
          </p:cNvSpPr>
          <p:nvPr>
            <p:ph type="title"/>
          </p:nvPr>
        </p:nvSpPr>
        <p:spPr/>
        <p:txBody>
          <a:bodyPr/>
          <a:lstStyle/>
          <a:p>
            <a:pPr algn="ctr"/>
            <a:r>
              <a:rPr lang="en-US" b="1"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rPr>
              <a:t>Thank You!</a:t>
            </a:r>
            <a:endParaRPr lang="en-US" b="1" dirty="0">
              <a:solidFill>
                <a:schemeClr val="bg2"/>
              </a:solidFill>
              <a:latin typeface="Roboto" panose="02000000000000000000" pitchFamily="2" charset="0"/>
              <a:ea typeface="Roboto" panose="02000000000000000000" pitchFamily="2" charset="0"/>
              <a:cs typeface="Roboto" panose="02000000000000000000" pitchFamily="2" charset="0"/>
            </a:endParaRPr>
          </a:p>
        </p:txBody>
      </p:sp>
      <p:sp>
        <p:nvSpPr>
          <p:cNvPr id="3" name="Text Placeholder 2">
            <a:extLst>
              <a:ext uri="{FF2B5EF4-FFF2-40B4-BE49-F238E27FC236}">
                <a16:creationId xmlns:a16="http://schemas.microsoft.com/office/drawing/2014/main" id="{AD77EA8E-574A-391A-2C01-0A1014EF9FA3}"/>
              </a:ext>
            </a:extLst>
          </p:cNvPr>
          <p:cNvSpPr>
            <a:spLocks noGrp="1"/>
          </p:cNvSpPr>
          <p:nvPr>
            <p:ph type="body" idx="1"/>
          </p:nvPr>
        </p:nvSpPr>
        <p:spPr/>
        <p:txBody>
          <a:bodyPr/>
          <a:lstStyle/>
          <a:p>
            <a:pPr algn="l">
              <a:buFont typeface="Arial" panose="020B0604020202020204" pitchFamily="34" charset="0"/>
              <a:buChar char="•"/>
            </a:pPr>
            <a:r>
              <a:rPr lang="en-US" b="1"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rPr>
              <a:t>Appreciation: </a:t>
            </a:r>
            <a:r>
              <a:rPr lang="en-US" b="0"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rPr>
              <a:t>Thanks for your time and attention.</a:t>
            </a:r>
          </a:p>
          <a:p>
            <a:pPr algn="l">
              <a:buFont typeface="Arial" panose="020B0604020202020204" pitchFamily="34" charset="0"/>
              <a:buChar char="•"/>
            </a:pPr>
            <a:endParaRPr lang="en-US" b="0"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a:p>
            <a:pPr algn="l">
              <a:buFont typeface="Arial" panose="020B0604020202020204" pitchFamily="34" charset="0"/>
              <a:buChar char="•"/>
            </a:pPr>
            <a:r>
              <a:rPr lang="en-US" b="1"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rPr>
              <a:t>Contact: </a:t>
            </a:r>
            <a:r>
              <a:rPr lang="en-US" b="0"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rPr>
              <a:t>Feel free to reach out for more information.</a:t>
            </a:r>
          </a:p>
          <a:p>
            <a:pPr algn="l">
              <a:buFont typeface="Arial" panose="020B0604020202020204" pitchFamily="34" charset="0"/>
              <a:buChar char="•"/>
            </a:pPr>
            <a:endParaRPr lang="en-US" b="0"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a:p>
            <a:pPr algn="l">
              <a:buFont typeface="Arial" panose="020B0604020202020204" pitchFamily="34" charset="0"/>
              <a:buChar char="•"/>
            </a:pPr>
            <a:r>
              <a:rPr lang="en-US" b="1"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rPr>
              <a:t>Next steps: </a:t>
            </a:r>
            <a:r>
              <a:rPr lang="en-US" b="0"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rPr>
              <a:t>Consider implementing RFM analysis in your business.</a:t>
            </a:r>
          </a:p>
          <a:p>
            <a:pPr algn="l">
              <a:buFont typeface="Arial" panose="020B0604020202020204" pitchFamily="34" charset="0"/>
              <a:buChar char="•"/>
            </a:pPr>
            <a:endParaRPr lang="en-US" b="0"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a:p>
            <a:pPr algn="l">
              <a:buFont typeface="Arial" panose="020B0604020202020204" pitchFamily="34" charset="0"/>
              <a:buChar char="•"/>
            </a:pPr>
            <a:r>
              <a:rPr lang="en-US" b="1"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rPr>
              <a:t>Closing: </a:t>
            </a:r>
            <a:r>
              <a:rPr lang="en-US" b="0"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rPr>
              <a:t>Looking forward to future collaboration.</a:t>
            </a:r>
          </a:p>
          <a:p>
            <a:endParaRPr lang="en-US" dirty="0">
              <a:solidFill>
                <a:schemeClr val="bg2"/>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809122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C94731-90A9-E102-30E1-D45577530BC1}"/>
              </a:ext>
            </a:extLst>
          </p:cNvPr>
          <p:cNvSpPr>
            <a:spLocks noGrp="1"/>
          </p:cNvSpPr>
          <p:nvPr>
            <p:ph type="body" idx="1"/>
          </p:nvPr>
        </p:nvSpPr>
        <p:spPr>
          <a:xfrm>
            <a:off x="273844" y="1098131"/>
            <a:ext cx="8170069" cy="3129127"/>
          </a:xfrm>
        </p:spPr>
        <p:txBody>
          <a:bodyPr/>
          <a:lstStyle/>
          <a:p>
            <a:pPr algn="just">
              <a:lnSpc>
                <a:spcPct val="114999"/>
              </a:lnSpc>
            </a:pPr>
            <a:r>
              <a:rPr lang="en-US" sz="1800" dirty="0">
                <a:latin typeface="Roboto" panose="02000000000000000000" pitchFamily="2" charset="0"/>
                <a:ea typeface="Roboto" panose="02000000000000000000" pitchFamily="2" charset="0"/>
                <a:cs typeface="Roboto" panose="02000000000000000000" pitchFamily="2" charset="0"/>
              </a:rPr>
              <a:t>    Customer segmentation divides customers into groups based on common characteristics, aiding targeted marketing and customer satisfaction. Using Azure's cloud infrastructure and Apache Spark's distributed data processing, this project gathers, stores, and analyzes customer data at scale. Spark's clustering algorithms segment customers, allowing businesses to refine marketing strategies, improve customer experiences, and optimize resources.</a:t>
            </a:r>
          </a:p>
          <a:p>
            <a:pPr algn="just">
              <a:lnSpc>
                <a:spcPct val="114999"/>
              </a:lnSpc>
            </a:pPr>
            <a:r>
              <a:rPr lang="en-US" sz="1800" dirty="0">
                <a:latin typeface="Roboto" panose="02000000000000000000" pitchFamily="2" charset="0"/>
                <a:ea typeface="Roboto" panose="02000000000000000000" pitchFamily="2" charset="0"/>
                <a:cs typeface="Roboto" panose="02000000000000000000" pitchFamily="2" charset="0"/>
              </a:rPr>
              <a:t> </a:t>
            </a:r>
            <a:br>
              <a:rPr lang="en-US" sz="1800" dirty="0">
                <a:latin typeface="Roboto" panose="02000000000000000000" pitchFamily="2" charset="0"/>
                <a:ea typeface="Roboto" panose="02000000000000000000" pitchFamily="2" charset="0"/>
                <a:cs typeface="Roboto" panose="02000000000000000000" pitchFamily="2" charset="0"/>
              </a:rPr>
            </a:br>
            <a:endParaRPr lang="en-US" sz="1800" dirty="0">
              <a:latin typeface="Roboto" panose="02000000000000000000" pitchFamily="2" charset="0"/>
              <a:ea typeface="Roboto" panose="02000000000000000000" pitchFamily="2" charset="0"/>
              <a:cs typeface="Roboto" panose="02000000000000000000" pitchFamily="2" charset="0"/>
            </a:endParaRPr>
          </a:p>
          <a:p>
            <a:pPr algn="just">
              <a:lnSpc>
                <a:spcPct val="114999"/>
              </a:lnSpc>
            </a:pPr>
            <a:endParaRPr lang="en-US" sz="1800" dirty="0">
              <a:latin typeface="Roboto" panose="02000000000000000000" pitchFamily="2" charset="0"/>
              <a:ea typeface="Roboto" panose="02000000000000000000" pitchFamily="2" charset="0"/>
              <a:cs typeface="Roboto" panose="02000000000000000000" pitchFamily="2" charset="0"/>
            </a:endParaRPr>
          </a:p>
        </p:txBody>
      </p:sp>
      <p:sp>
        <p:nvSpPr>
          <p:cNvPr id="3" name="Title 2">
            <a:extLst>
              <a:ext uri="{FF2B5EF4-FFF2-40B4-BE49-F238E27FC236}">
                <a16:creationId xmlns:a16="http://schemas.microsoft.com/office/drawing/2014/main" id="{33526830-8863-1AC2-5AC4-FCF16E88F5A0}"/>
              </a:ext>
            </a:extLst>
          </p:cNvPr>
          <p:cNvSpPr>
            <a:spLocks noGrp="1"/>
          </p:cNvSpPr>
          <p:nvPr>
            <p:ph type="title"/>
          </p:nvPr>
        </p:nvSpPr>
        <p:spPr/>
        <p:txBody>
          <a:bodyPr/>
          <a:lstStyle/>
          <a:p>
            <a:r>
              <a:rPr lang="en-US" b="1" dirty="0"/>
              <a:t>Introduction</a:t>
            </a:r>
          </a:p>
        </p:txBody>
      </p:sp>
    </p:spTree>
    <p:extLst>
      <p:ext uri="{BB962C8B-B14F-4D97-AF65-F5344CB8AC3E}">
        <p14:creationId xmlns:p14="http://schemas.microsoft.com/office/powerpoint/2010/main" val="350562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780B41-5C36-2A23-86BF-1591A724022E}"/>
              </a:ext>
            </a:extLst>
          </p:cNvPr>
          <p:cNvSpPr>
            <a:spLocks noGrp="1"/>
          </p:cNvSpPr>
          <p:nvPr>
            <p:ph type="body" idx="1"/>
          </p:nvPr>
        </p:nvSpPr>
        <p:spPr>
          <a:xfrm>
            <a:off x="372072" y="848102"/>
            <a:ext cx="8021834" cy="3182703"/>
          </a:xfrm>
        </p:spPr>
        <p:txBody>
          <a:bodyPr/>
          <a:lstStyle/>
          <a:p>
            <a:pPr algn="just">
              <a:lnSpc>
                <a:spcPct val="114999"/>
              </a:lnSpc>
            </a:pPr>
            <a:r>
              <a:rPr lang="en-US" sz="1800" dirty="0">
                <a:solidFill>
                  <a:schemeClr val="bg2"/>
                </a:solidFill>
              </a:rPr>
              <a:t>    The objective of this project is to implement customer segmentation using Azure and Apache Spark, enabling businesses to group customers based on shared traits like behavior and demographics. By leveraging Spark's data processing and Azure's scalable infrastructure, the goal is to improve targeted marketing, enhance customer experiences, and optimize business resources for greater efficiency and profitability.</a:t>
            </a:r>
          </a:p>
        </p:txBody>
      </p:sp>
      <p:sp>
        <p:nvSpPr>
          <p:cNvPr id="3" name="Title 2">
            <a:extLst>
              <a:ext uri="{FF2B5EF4-FFF2-40B4-BE49-F238E27FC236}">
                <a16:creationId xmlns:a16="http://schemas.microsoft.com/office/drawing/2014/main" id="{1A756474-3D52-5E24-9C55-D22F7E82E301}"/>
              </a:ext>
            </a:extLst>
          </p:cNvPr>
          <p:cNvSpPr>
            <a:spLocks noGrp="1"/>
          </p:cNvSpPr>
          <p:nvPr>
            <p:ph type="title"/>
          </p:nvPr>
        </p:nvSpPr>
        <p:spPr/>
        <p:txBody>
          <a:bodyPr/>
          <a:lstStyle/>
          <a:p>
            <a:r>
              <a:rPr lang="en-US" b="1" dirty="0"/>
              <a:t>Objective</a:t>
            </a:r>
          </a:p>
        </p:txBody>
      </p:sp>
    </p:spTree>
    <p:extLst>
      <p:ext uri="{BB962C8B-B14F-4D97-AF65-F5344CB8AC3E}">
        <p14:creationId xmlns:p14="http://schemas.microsoft.com/office/powerpoint/2010/main" val="3439934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body" idx="1"/>
          </p:nvPr>
        </p:nvSpPr>
        <p:spPr>
          <a:xfrm>
            <a:off x="3893344" y="1762952"/>
            <a:ext cx="4521608" cy="1617595"/>
          </a:xfrm>
          <a:prstGeom prst="rect">
            <a:avLst/>
          </a:prstGeom>
          <a:noFill/>
          <a:ln>
            <a:noFill/>
          </a:ln>
        </p:spPr>
        <p:txBody>
          <a:bodyPr spcFirstLastPara="1" wrap="square" lIns="0" tIns="0" rIns="0" bIns="0" anchor="ctr" anchorCtr="0">
            <a:noAutofit/>
          </a:bodyPr>
          <a:lstStyle/>
          <a:p>
            <a:pPr marL="0" lvl="0" indent="0" algn="l" rtl="0">
              <a:spcBef>
                <a:spcPts val="0"/>
              </a:spcBef>
              <a:spcAft>
                <a:spcPts val="1600"/>
              </a:spcAft>
              <a:buClr>
                <a:srgbClr val="7F7F7F"/>
              </a:buClr>
              <a:buSzPts val="1200"/>
              <a:buNone/>
            </a:pPr>
            <a:r>
              <a:rPr lang="en-US" sz="1800" dirty="0"/>
              <a:t>Many e-commerce businesses struggle to expand because they encounter difficulties in identifying their target audience or in retaining their existing customer base.</a:t>
            </a:r>
            <a:endParaRPr sz="1800" dirty="0"/>
          </a:p>
        </p:txBody>
      </p:sp>
      <p:sp>
        <p:nvSpPr>
          <p:cNvPr id="89" name="Google Shape;89;p18"/>
          <p:cNvSpPr txBox="1">
            <a:spLocks noGrp="1"/>
          </p:cNvSpPr>
          <p:nvPr>
            <p:ph type="title"/>
          </p:nvPr>
        </p:nvSpPr>
        <p:spPr>
          <a:xfrm>
            <a:off x="381000" y="341313"/>
            <a:ext cx="8368500" cy="495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b="1" dirty="0"/>
              <a:t>The Problem</a:t>
            </a:r>
            <a:endParaRPr b="1" dirty="0"/>
          </a:p>
        </p:txBody>
      </p:sp>
      <p:sp>
        <p:nvSpPr>
          <p:cNvPr id="90" name="Google Shape;90;p18"/>
          <p:cNvSpPr txBox="1"/>
          <p:nvPr/>
        </p:nvSpPr>
        <p:spPr>
          <a:xfrm>
            <a:off x="514748" y="4333099"/>
            <a:ext cx="2633967" cy="562418"/>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Clr>
                <a:schemeClr val="accent2"/>
              </a:buClr>
              <a:buSzPts val="1400"/>
              <a:buFont typeface="Noto Sans Symbols"/>
              <a:buNone/>
            </a:pPr>
            <a:r>
              <a:rPr lang="en" sz="1400" b="1" i="0" u="none" strike="noStrike" cap="none" dirty="0">
                <a:solidFill>
                  <a:schemeClr val="accent2"/>
                </a:solidFill>
                <a:latin typeface="Roboto"/>
                <a:ea typeface="Roboto"/>
                <a:cs typeface="Roboto"/>
                <a:sym typeface="Roboto"/>
              </a:rPr>
              <a:t>Problem #2</a:t>
            </a:r>
            <a:br>
              <a:rPr lang="en" sz="1400" b="1" i="0" u="none" strike="noStrike" cap="none" dirty="0">
                <a:solidFill>
                  <a:srgbClr val="7F7F7F"/>
                </a:solidFill>
                <a:latin typeface="Roboto"/>
                <a:ea typeface="Roboto"/>
                <a:cs typeface="Roboto"/>
                <a:sym typeface="Roboto"/>
              </a:rPr>
            </a:br>
            <a:r>
              <a:rPr lang="en" sz="1800" b="1" i="0" u="none" strike="noStrike" cap="none" dirty="0">
                <a:solidFill>
                  <a:srgbClr val="7F7F7F"/>
                </a:solidFill>
                <a:latin typeface="Roboto"/>
                <a:ea typeface="Roboto"/>
                <a:cs typeface="Roboto"/>
                <a:sym typeface="Roboto"/>
              </a:rPr>
              <a:t>Customer Retention</a:t>
            </a:r>
            <a:endParaRPr sz="1800" b="1" i="0" u="none" strike="noStrike" cap="none" dirty="0">
              <a:solidFill>
                <a:srgbClr val="7F7F7F"/>
              </a:solidFill>
              <a:latin typeface="Roboto"/>
              <a:ea typeface="Roboto"/>
              <a:cs typeface="Roboto"/>
              <a:sym typeface="Roboto"/>
            </a:endParaRPr>
          </a:p>
        </p:txBody>
      </p:sp>
      <p:sp>
        <p:nvSpPr>
          <p:cNvPr id="94" name="Google Shape;94;p18"/>
          <p:cNvSpPr/>
          <p:nvPr/>
        </p:nvSpPr>
        <p:spPr>
          <a:xfrm>
            <a:off x="1154332" y="2900084"/>
            <a:ext cx="1354800" cy="13548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0" i="0" u="none" strike="noStrike" cap="none">
              <a:solidFill>
                <a:schemeClr val="dk1"/>
              </a:solidFill>
              <a:latin typeface="Roboto"/>
              <a:ea typeface="Roboto"/>
              <a:cs typeface="Roboto"/>
              <a:sym typeface="Roboto"/>
            </a:endParaRPr>
          </a:p>
        </p:txBody>
      </p:sp>
      <p:sp>
        <p:nvSpPr>
          <p:cNvPr id="95" name="Google Shape;95;p18"/>
          <p:cNvSpPr txBox="1"/>
          <p:nvPr/>
        </p:nvSpPr>
        <p:spPr>
          <a:xfrm>
            <a:off x="296297" y="2241234"/>
            <a:ext cx="2958862" cy="430658"/>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Clr>
                <a:schemeClr val="accent1"/>
              </a:buClr>
              <a:buSzPts val="1400"/>
              <a:buFont typeface="Noto Sans Symbols"/>
              <a:buNone/>
            </a:pPr>
            <a:r>
              <a:rPr lang="en" sz="1400" b="1" u="none" dirty="0">
                <a:solidFill>
                  <a:schemeClr val="accent1"/>
                </a:solidFill>
                <a:latin typeface="Roboto"/>
                <a:ea typeface="Roboto"/>
                <a:cs typeface="Roboto"/>
                <a:sym typeface="Roboto"/>
              </a:rPr>
              <a:t>Problem #1</a:t>
            </a:r>
            <a:br>
              <a:rPr lang="en" sz="1400" b="1" u="none" dirty="0">
                <a:solidFill>
                  <a:srgbClr val="7F7F7F"/>
                </a:solidFill>
                <a:latin typeface="Roboto"/>
                <a:ea typeface="Roboto"/>
                <a:cs typeface="Roboto"/>
                <a:sym typeface="Roboto"/>
              </a:rPr>
            </a:br>
            <a:r>
              <a:rPr lang="en" sz="1800" b="1" dirty="0">
                <a:solidFill>
                  <a:srgbClr val="7F7F7F"/>
                </a:solidFill>
                <a:latin typeface="Roboto"/>
                <a:ea typeface="Roboto"/>
                <a:cs typeface="Roboto"/>
                <a:sym typeface="Roboto"/>
              </a:rPr>
              <a:t>Finding Target Audience</a:t>
            </a:r>
            <a:r>
              <a:rPr lang="en" sz="1000" b="0" u="none" dirty="0">
                <a:solidFill>
                  <a:srgbClr val="7F7F7F"/>
                </a:solidFill>
                <a:latin typeface="Roboto"/>
                <a:ea typeface="Roboto"/>
                <a:cs typeface="Roboto"/>
                <a:sym typeface="Roboto"/>
              </a:rPr>
              <a:t>. </a:t>
            </a:r>
            <a:endParaRPr sz="1050" b="0" u="none" dirty="0">
              <a:solidFill>
                <a:srgbClr val="7F7F7F"/>
              </a:solidFill>
              <a:latin typeface="Roboto"/>
              <a:ea typeface="Roboto"/>
              <a:cs typeface="Roboto"/>
              <a:sym typeface="Roboto"/>
            </a:endParaRPr>
          </a:p>
        </p:txBody>
      </p:sp>
      <p:sp>
        <p:nvSpPr>
          <p:cNvPr id="96" name="Google Shape;96;p18"/>
          <p:cNvSpPr/>
          <p:nvPr/>
        </p:nvSpPr>
        <p:spPr>
          <a:xfrm>
            <a:off x="1098328" y="808219"/>
            <a:ext cx="1354800" cy="13548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97" name="Google Shape;97;p18"/>
          <p:cNvSpPr/>
          <p:nvPr/>
        </p:nvSpPr>
        <p:spPr>
          <a:xfrm>
            <a:off x="1435382" y="1238847"/>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1"/>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dirty="0">
                <a:solidFill>
                  <a:schemeClr val="lt1"/>
                </a:solidFill>
                <a:latin typeface="Roboto"/>
                <a:ea typeface="Roboto"/>
                <a:cs typeface="Roboto"/>
                <a:sym typeface="Roboto"/>
              </a:rPr>
              <a:t>01</a:t>
            </a:r>
            <a:endParaRPr dirty="0"/>
          </a:p>
        </p:txBody>
      </p:sp>
      <p:sp>
        <p:nvSpPr>
          <p:cNvPr id="98" name="Google Shape;98;p18"/>
          <p:cNvSpPr/>
          <p:nvPr/>
        </p:nvSpPr>
        <p:spPr>
          <a:xfrm>
            <a:off x="1491386" y="3237138"/>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2"/>
          </a:solidFill>
          <a:ln w="127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dirty="0">
                <a:solidFill>
                  <a:schemeClr val="lt1"/>
                </a:solidFill>
                <a:latin typeface="Roboto"/>
                <a:ea typeface="Roboto"/>
                <a:cs typeface="Roboto"/>
                <a:sym typeface="Roboto"/>
              </a:rPr>
              <a:t>02</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19"/>
          <p:cNvSpPr txBox="1">
            <a:spLocks noGrp="1"/>
          </p:cNvSpPr>
          <p:nvPr>
            <p:ph type="title"/>
          </p:nvPr>
        </p:nvSpPr>
        <p:spPr>
          <a:xfrm>
            <a:off x="381000" y="559411"/>
            <a:ext cx="8368500" cy="126389"/>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Clr>
                <a:srgbClr val="7F7F7F"/>
              </a:buClr>
              <a:buSzPts val="3200"/>
              <a:buFont typeface="Roboto"/>
              <a:buNone/>
            </a:pPr>
            <a:r>
              <a:rPr lang="en" b="1" dirty="0"/>
              <a:t>The Solution</a:t>
            </a:r>
            <a:br>
              <a:rPr lang="en" b="1" dirty="0"/>
            </a:br>
            <a:endParaRPr b="1" dirty="0"/>
          </a:p>
        </p:txBody>
      </p:sp>
      <p:sp>
        <p:nvSpPr>
          <p:cNvPr id="109" name="Google Shape;109;p19"/>
          <p:cNvSpPr/>
          <p:nvPr/>
        </p:nvSpPr>
        <p:spPr>
          <a:xfrm>
            <a:off x="1374075" y="2074122"/>
            <a:ext cx="2667000" cy="2373900"/>
          </a:xfrm>
          <a:prstGeom prst="roundRect">
            <a:avLst>
              <a:gd name="adj" fmla="val 2440"/>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110" name="Google Shape;110;p19"/>
          <p:cNvSpPr txBox="1"/>
          <p:nvPr/>
        </p:nvSpPr>
        <p:spPr>
          <a:xfrm>
            <a:off x="1450275" y="2402301"/>
            <a:ext cx="2495400" cy="1292400"/>
          </a:xfrm>
          <a:prstGeom prst="rect">
            <a:avLst/>
          </a:prstGeom>
          <a:noFill/>
          <a:ln>
            <a:noFill/>
          </a:ln>
        </p:spPr>
        <p:txBody>
          <a:bodyPr spcFirstLastPara="1" wrap="square" lIns="0" tIns="0" rIns="0" bIns="0" anchor="t" anchorCtr="0">
            <a:noAutofit/>
          </a:bodyPr>
          <a:lstStyle/>
          <a:p>
            <a:pPr marL="0" marR="0" lvl="0" indent="0" algn="ctr" rtl="0">
              <a:lnSpc>
                <a:spcPct val="150000"/>
              </a:lnSpc>
              <a:spcBef>
                <a:spcPts val="0"/>
              </a:spcBef>
              <a:spcAft>
                <a:spcPts val="0"/>
              </a:spcAft>
              <a:buClr>
                <a:schemeClr val="lt1"/>
              </a:buClr>
              <a:buSzPts val="1200"/>
              <a:buFont typeface="Noto Sans Symbols"/>
              <a:buNone/>
            </a:pPr>
            <a:r>
              <a:rPr lang="en" sz="1200" b="1" dirty="0">
                <a:solidFill>
                  <a:schemeClr val="lt1"/>
                </a:solidFill>
                <a:latin typeface="Roboto"/>
                <a:ea typeface="Roboto"/>
                <a:cs typeface="Roboto"/>
                <a:sym typeface="Roboto"/>
              </a:rPr>
              <a:t>Solution #1</a:t>
            </a:r>
            <a:br>
              <a:rPr lang="en" sz="1200" dirty="0">
                <a:solidFill>
                  <a:schemeClr val="lt1"/>
                </a:solidFill>
                <a:latin typeface="Roboto"/>
                <a:ea typeface="Roboto"/>
                <a:cs typeface="Roboto"/>
                <a:sym typeface="Roboto"/>
              </a:rPr>
            </a:br>
            <a:r>
              <a:rPr lang="en" sz="1200" dirty="0">
                <a:solidFill>
                  <a:schemeClr val="lt1"/>
                </a:solidFill>
                <a:latin typeface="Roboto"/>
                <a:ea typeface="Roboto"/>
                <a:cs typeface="Roboto"/>
                <a:sym typeface="Roboto"/>
              </a:rPr>
              <a:t> Customer segmentation using RFM score </a:t>
            </a:r>
            <a:endParaRPr sz="1200" dirty="0"/>
          </a:p>
        </p:txBody>
      </p:sp>
      <p:sp>
        <p:nvSpPr>
          <p:cNvPr id="111" name="Google Shape;111;p19"/>
          <p:cNvSpPr/>
          <p:nvPr/>
        </p:nvSpPr>
        <p:spPr>
          <a:xfrm>
            <a:off x="2367229" y="3261072"/>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1"/>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dirty="0">
                <a:solidFill>
                  <a:schemeClr val="lt1"/>
                </a:solidFill>
                <a:latin typeface="Roboto"/>
                <a:ea typeface="Roboto"/>
                <a:cs typeface="Roboto"/>
                <a:sym typeface="Roboto"/>
              </a:rPr>
              <a:t>01</a:t>
            </a:r>
            <a:endParaRPr dirty="0"/>
          </a:p>
        </p:txBody>
      </p:sp>
      <p:sp>
        <p:nvSpPr>
          <p:cNvPr id="112" name="Google Shape;112;p19"/>
          <p:cNvSpPr/>
          <p:nvPr/>
        </p:nvSpPr>
        <p:spPr>
          <a:xfrm>
            <a:off x="5616959" y="2022095"/>
            <a:ext cx="2667000" cy="2373900"/>
          </a:xfrm>
          <a:prstGeom prst="roundRect">
            <a:avLst>
              <a:gd name="adj" fmla="val 2440"/>
            </a:avLst>
          </a:prstGeom>
          <a:solidFill>
            <a:schemeClr val="accent2"/>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a:solidFill>
                <a:schemeClr val="dk1"/>
              </a:solidFill>
              <a:latin typeface="Roboto"/>
              <a:ea typeface="Roboto"/>
              <a:cs typeface="Roboto"/>
              <a:sym typeface="Roboto"/>
            </a:endParaRPr>
          </a:p>
        </p:txBody>
      </p:sp>
      <p:sp>
        <p:nvSpPr>
          <p:cNvPr id="113" name="Google Shape;113;p19"/>
          <p:cNvSpPr txBox="1"/>
          <p:nvPr/>
        </p:nvSpPr>
        <p:spPr>
          <a:xfrm>
            <a:off x="5616959" y="2402301"/>
            <a:ext cx="2495400" cy="1292400"/>
          </a:xfrm>
          <a:prstGeom prst="rect">
            <a:avLst/>
          </a:prstGeom>
          <a:noFill/>
          <a:ln>
            <a:noFill/>
          </a:ln>
        </p:spPr>
        <p:txBody>
          <a:bodyPr spcFirstLastPara="1" wrap="square" lIns="0" tIns="0" rIns="0" bIns="0" anchor="t" anchorCtr="0">
            <a:noAutofit/>
          </a:bodyPr>
          <a:lstStyle/>
          <a:p>
            <a:pPr marL="0" marR="0" lvl="0" indent="0" algn="ctr" rtl="0">
              <a:lnSpc>
                <a:spcPct val="150000"/>
              </a:lnSpc>
              <a:spcBef>
                <a:spcPts val="0"/>
              </a:spcBef>
              <a:spcAft>
                <a:spcPts val="0"/>
              </a:spcAft>
              <a:buClr>
                <a:schemeClr val="lt1"/>
              </a:buClr>
              <a:buSzPts val="1200"/>
              <a:buFont typeface="Noto Sans Symbols"/>
              <a:buNone/>
            </a:pPr>
            <a:r>
              <a:rPr lang="en" sz="1200" b="1" dirty="0">
                <a:solidFill>
                  <a:schemeClr val="lt1"/>
                </a:solidFill>
                <a:latin typeface="Roboto"/>
                <a:ea typeface="Roboto"/>
                <a:cs typeface="Roboto"/>
                <a:sym typeface="Roboto"/>
              </a:rPr>
              <a:t>Solution #2</a:t>
            </a:r>
            <a:br>
              <a:rPr lang="en" sz="1200" dirty="0">
                <a:solidFill>
                  <a:schemeClr val="lt1"/>
                </a:solidFill>
                <a:latin typeface="Roboto"/>
                <a:ea typeface="Roboto"/>
                <a:cs typeface="Roboto"/>
                <a:sym typeface="Roboto"/>
              </a:rPr>
            </a:br>
            <a:r>
              <a:rPr lang="en" sz="1200" dirty="0">
                <a:solidFill>
                  <a:schemeClr val="lt1"/>
                </a:solidFill>
                <a:latin typeface="Roboto"/>
                <a:ea typeface="Roboto"/>
                <a:cs typeface="Roboto"/>
                <a:sym typeface="Roboto"/>
              </a:rPr>
              <a:t>Segmentation analysis using Demographics </a:t>
            </a:r>
            <a:endParaRPr sz="1200" dirty="0"/>
          </a:p>
        </p:txBody>
      </p:sp>
      <p:sp>
        <p:nvSpPr>
          <p:cNvPr id="114" name="Google Shape;114;p19"/>
          <p:cNvSpPr/>
          <p:nvPr/>
        </p:nvSpPr>
        <p:spPr>
          <a:xfrm>
            <a:off x="6588894" y="3261072"/>
            <a:ext cx="680692" cy="680692"/>
          </a:xfrm>
          <a:custGeom>
            <a:avLst/>
            <a:gdLst/>
            <a:ahLst/>
            <a:cxnLst/>
            <a:rect l="l" t="t" r="r" b="b"/>
            <a:pathLst>
              <a:path w="1361384" h="1361384" extrusionOk="0">
                <a:moveTo>
                  <a:pt x="680692" y="0"/>
                </a:moveTo>
                <a:cubicBezTo>
                  <a:pt x="726196" y="0"/>
                  <a:pt x="771700" y="17359"/>
                  <a:pt x="806418" y="52077"/>
                </a:cubicBezTo>
                <a:lnTo>
                  <a:pt x="1309307" y="554966"/>
                </a:lnTo>
                <a:cubicBezTo>
                  <a:pt x="1378744" y="624402"/>
                  <a:pt x="1378744" y="736982"/>
                  <a:pt x="1309307" y="806419"/>
                </a:cubicBezTo>
                <a:lnTo>
                  <a:pt x="806418" y="1309307"/>
                </a:lnTo>
                <a:cubicBezTo>
                  <a:pt x="736982" y="1378744"/>
                  <a:pt x="624402" y="1378744"/>
                  <a:pt x="554966" y="1309307"/>
                </a:cubicBezTo>
                <a:lnTo>
                  <a:pt x="52077" y="806419"/>
                </a:lnTo>
                <a:cubicBezTo>
                  <a:pt x="-17360" y="736982"/>
                  <a:pt x="-17360" y="624402"/>
                  <a:pt x="52077" y="554966"/>
                </a:cubicBezTo>
                <a:lnTo>
                  <a:pt x="554966" y="52077"/>
                </a:lnTo>
                <a:cubicBezTo>
                  <a:pt x="589684" y="17359"/>
                  <a:pt x="635188" y="0"/>
                  <a:pt x="680692" y="0"/>
                </a:cubicBezTo>
                <a:close/>
              </a:path>
            </a:pathLst>
          </a:custGeom>
          <a:solidFill>
            <a:schemeClr val="accent2"/>
          </a:solidFill>
          <a:ln w="285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1800" b="1">
                <a:solidFill>
                  <a:schemeClr val="lt1"/>
                </a:solidFill>
                <a:latin typeface="Roboto"/>
                <a:ea typeface="Roboto"/>
                <a:cs typeface="Roboto"/>
                <a:sym typeface="Roboto"/>
              </a:rPr>
              <a:t>02</a:t>
            </a:r>
            <a:endParaRPr/>
          </a:p>
        </p:txBody>
      </p:sp>
      <p:sp>
        <p:nvSpPr>
          <p:cNvPr id="3" name="Text Placeholder 2">
            <a:extLst>
              <a:ext uri="{FF2B5EF4-FFF2-40B4-BE49-F238E27FC236}">
                <a16:creationId xmlns:a16="http://schemas.microsoft.com/office/drawing/2014/main" id="{D82B4460-F49E-137F-C25C-8F22F5271DA5}"/>
              </a:ext>
            </a:extLst>
          </p:cNvPr>
          <p:cNvSpPr>
            <a:spLocks noGrp="1"/>
          </p:cNvSpPr>
          <p:nvPr>
            <p:ph type="body" idx="1"/>
          </p:nvPr>
        </p:nvSpPr>
        <p:spPr>
          <a:xfrm>
            <a:off x="387750" y="1065669"/>
            <a:ext cx="8368500" cy="173400"/>
          </a:xfrm>
        </p:spPr>
        <p:txBody>
          <a:bodyPr/>
          <a:lstStyle/>
          <a:p>
            <a:r>
              <a:rPr lang="en-US" sz="1800" dirty="0">
                <a:solidFill>
                  <a:schemeClr val="bg2"/>
                </a:solidFill>
              </a:rPr>
              <a:t>We  utilize segmentation analysis, to group users according to their RFM scores and demographic information. This will help us identify the target audience more effectively.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FF7216-A4F0-E96A-A5D8-306591B3AE1B}"/>
              </a:ext>
            </a:extLst>
          </p:cNvPr>
          <p:cNvSpPr>
            <a:spLocks noGrp="1"/>
          </p:cNvSpPr>
          <p:nvPr>
            <p:ph type="body" idx="1"/>
          </p:nvPr>
        </p:nvSpPr>
        <p:spPr>
          <a:xfrm>
            <a:off x="381000" y="857031"/>
            <a:ext cx="8048625" cy="3530962"/>
          </a:xfrm>
        </p:spPr>
        <p:txBody>
          <a:bodyPr/>
          <a:lstStyle/>
          <a:p>
            <a:pPr algn="just">
              <a:lnSpc>
                <a:spcPct val="114999"/>
              </a:lnSpc>
            </a:pPr>
            <a:r>
              <a:rPr lang="en-US" sz="1800" dirty="0"/>
              <a:t>    RFM is a customer segmentation technique that evaluates customer behavior based on three metrics: Recency, Frequency, and Monetary. It considers how recently a customer made a purchase, how often they buy, and how much they spend. By combining these factors, businesses can identify valuable customer segments, enabling targeted marketing, personalized communication, and optimized resource allocation to boost customer engagement and loyalty.</a:t>
            </a:r>
          </a:p>
          <a:p>
            <a:pPr algn="just">
              <a:lnSpc>
                <a:spcPct val="114999"/>
              </a:lnSpc>
            </a:pPr>
            <a:br>
              <a:rPr lang="en-US" sz="1800" dirty="0"/>
            </a:br>
            <a:endParaRPr lang="en-US" sz="1800" dirty="0"/>
          </a:p>
          <a:p>
            <a:pPr>
              <a:lnSpc>
                <a:spcPct val="114999"/>
              </a:lnSpc>
            </a:pPr>
            <a:endParaRPr lang="en-US" sz="1800" dirty="0"/>
          </a:p>
        </p:txBody>
      </p:sp>
      <p:sp>
        <p:nvSpPr>
          <p:cNvPr id="3" name="Title 2">
            <a:extLst>
              <a:ext uri="{FF2B5EF4-FFF2-40B4-BE49-F238E27FC236}">
                <a16:creationId xmlns:a16="http://schemas.microsoft.com/office/drawing/2014/main" id="{7AEF6102-1398-429E-A21C-004E7F821A60}"/>
              </a:ext>
            </a:extLst>
          </p:cNvPr>
          <p:cNvSpPr>
            <a:spLocks noGrp="1"/>
          </p:cNvSpPr>
          <p:nvPr>
            <p:ph type="title"/>
          </p:nvPr>
        </p:nvSpPr>
        <p:spPr/>
        <p:txBody>
          <a:bodyPr/>
          <a:lstStyle/>
          <a:p>
            <a:r>
              <a:rPr lang="en-US" b="1" dirty="0"/>
              <a:t>What is RFM?</a:t>
            </a:r>
          </a:p>
        </p:txBody>
      </p:sp>
    </p:spTree>
    <p:extLst>
      <p:ext uri="{BB962C8B-B14F-4D97-AF65-F5344CB8AC3E}">
        <p14:creationId xmlns:p14="http://schemas.microsoft.com/office/powerpoint/2010/main" val="3629029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8D0B1-8DD4-8F13-C454-E085603B5F85}"/>
              </a:ext>
            </a:extLst>
          </p:cNvPr>
          <p:cNvSpPr>
            <a:spLocks noGrp="1"/>
          </p:cNvSpPr>
          <p:nvPr>
            <p:ph type="title"/>
          </p:nvPr>
        </p:nvSpPr>
        <p:spPr/>
        <p:txBody>
          <a:bodyPr/>
          <a:lstStyle/>
          <a:p>
            <a:pPr algn="ctr"/>
            <a:r>
              <a:rPr lang="en-US" sz="3200" b="1"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rPr>
              <a:t>     Importance of RFM Analysis</a:t>
            </a:r>
            <a:endParaRPr lang="en-US" sz="3200" dirty="0">
              <a:solidFill>
                <a:schemeClr val="bg2"/>
              </a:solidFill>
              <a:latin typeface="Roboto" panose="02000000000000000000" pitchFamily="2" charset="0"/>
              <a:ea typeface="Roboto" panose="02000000000000000000" pitchFamily="2" charset="0"/>
              <a:cs typeface="Roboto" panose="02000000000000000000" pitchFamily="2" charset="0"/>
            </a:endParaRPr>
          </a:p>
        </p:txBody>
      </p:sp>
      <p:sp>
        <p:nvSpPr>
          <p:cNvPr id="3" name="Text Placeholder 2">
            <a:extLst>
              <a:ext uri="{FF2B5EF4-FFF2-40B4-BE49-F238E27FC236}">
                <a16:creationId xmlns:a16="http://schemas.microsoft.com/office/drawing/2014/main" id="{A95CAC16-0331-5A2A-1491-6890DF576D14}"/>
              </a:ext>
            </a:extLst>
          </p:cNvPr>
          <p:cNvSpPr>
            <a:spLocks noGrp="1"/>
          </p:cNvSpPr>
          <p:nvPr>
            <p:ph type="body" idx="1"/>
          </p:nvPr>
        </p:nvSpPr>
        <p:spPr>
          <a:xfrm>
            <a:off x="311700" y="1373931"/>
            <a:ext cx="8520600" cy="3416400"/>
          </a:xfrm>
        </p:spPr>
        <p:txBody>
          <a:bodyPr/>
          <a:lstStyle/>
          <a:p>
            <a:pPr algn="l">
              <a:buFont typeface="Arial" panose="020B0604020202020204" pitchFamily="34" charset="0"/>
              <a:buChar char="•"/>
            </a:pPr>
            <a:r>
              <a:rPr lang="en-US" b="1"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rPr>
              <a:t>Benefits for businesses: </a:t>
            </a:r>
            <a:r>
              <a:rPr lang="en-US" b="0"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rPr>
              <a:t>RFM analysis helps businesses identify high-value customers, tailor marketing strategies, improve customer retention, and optimize resource allocation.</a:t>
            </a:r>
          </a:p>
          <a:p>
            <a:pPr algn="l">
              <a:buFont typeface="Arial" panose="020B0604020202020204" pitchFamily="34" charset="0"/>
              <a:buChar char="•"/>
            </a:pPr>
            <a:endParaRPr lang="en-US" b="0"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a:p>
            <a:pPr algn="l">
              <a:buFont typeface="Arial" panose="020B0604020202020204" pitchFamily="34" charset="0"/>
              <a:buChar char="•"/>
            </a:pPr>
            <a:r>
              <a:rPr lang="en-US" b="1"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rPr>
              <a:t>Widely adopted: </a:t>
            </a:r>
            <a:r>
              <a:rPr lang="en-US" b="0" i="0" dirty="0">
                <a:solidFill>
                  <a:schemeClr val="bg2"/>
                </a:solidFill>
                <a:effectLst/>
                <a:highlight>
                  <a:srgbClr val="FFFFFF"/>
                </a:highlight>
                <a:latin typeface="Roboto" panose="02000000000000000000" pitchFamily="2" charset="0"/>
                <a:ea typeface="Roboto" panose="02000000000000000000" pitchFamily="2" charset="0"/>
                <a:cs typeface="Roboto" panose="02000000000000000000" pitchFamily="2" charset="0"/>
              </a:rPr>
              <a:t>RFM analysis is widely adopted by major companies across industries for marketing campaigns, customer relationship management, and business decision-making.</a:t>
            </a:r>
          </a:p>
          <a:p>
            <a:endParaRPr lang="en-US" dirty="0">
              <a:solidFill>
                <a:schemeClr val="bg2"/>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62042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B27A18-2823-366F-C92F-BC79E791D21C}"/>
              </a:ext>
            </a:extLst>
          </p:cNvPr>
          <p:cNvSpPr>
            <a:spLocks noGrp="1"/>
          </p:cNvSpPr>
          <p:nvPr>
            <p:ph type="body" idx="1"/>
          </p:nvPr>
        </p:nvSpPr>
        <p:spPr>
          <a:xfrm>
            <a:off x="381000" y="848102"/>
            <a:ext cx="8368500" cy="3557750"/>
          </a:xfrm>
        </p:spPr>
        <p:txBody>
          <a:bodyPr/>
          <a:lstStyle/>
          <a:p>
            <a:endParaRPr lang="en-US"/>
          </a:p>
        </p:txBody>
      </p:sp>
      <p:sp>
        <p:nvSpPr>
          <p:cNvPr id="3" name="Title 2">
            <a:extLst>
              <a:ext uri="{FF2B5EF4-FFF2-40B4-BE49-F238E27FC236}">
                <a16:creationId xmlns:a16="http://schemas.microsoft.com/office/drawing/2014/main" id="{6FD1D38B-9691-DD05-97D9-9099F177F7EE}"/>
              </a:ext>
            </a:extLst>
          </p:cNvPr>
          <p:cNvSpPr>
            <a:spLocks noGrp="1"/>
          </p:cNvSpPr>
          <p:nvPr>
            <p:ph type="title"/>
          </p:nvPr>
        </p:nvSpPr>
        <p:spPr/>
        <p:txBody>
          <a:bodyPr/>
          <a:lstStyle/>
          <a:p>
            <a:r>
              <a:rPr lang="en-US" dirty="0"/>
              <a:t>How it works?</a:t>
            </a:r>
          </a:p>
        </p:txBody>
      </p:sp>
      <p:pic>
        <p:nvPicPr>
          <p:cNvPr id="4" name="Picture 3" descr="A screenshot of a computer&#10;&#10;Description automatically generated">
            <a:extLst>
              <a:ext uri="{FF2B5EF4-FFF2-40B4-BE49-F238E27FC236}">
                <a16:creationId xmlns:a16="http://schemas.microsoft.com/office/drawing/2014/main" id="{8583F444-77F6-4CF3-1C98-39F2D7EB6B4F}"/>
              </a:ext>
            </a:extLst>
          </p:cNvPr>
          <p:cNvPicPr>
            <a:picLocks noChangeAspect="1"/>
          </p:cNvPicPr>
          <p:nvPr/>
        </p:nvPicPr>
        <p:blipFill rotWithShape="1">
          <a:blip r:embed="rId2"/>
          <a:srcRect l="1677" t="20276" r="1901" b="12181"/>
          <a:stretch/>
        </p:blipFill>
        <p:spPr>
          <a:xfrm>
            <a:off x="391027" y="840469"/>
            <a:ext cx="8362895" cy="3556955"/>
          </a:xfrm>
          <a:prstGeom prst="rect">
            <a:avLst/>
          </a:prstGeom>
        </p:spPr>
      </p:pic>
    </p:spTree>
    <p:extLst>
      <p:ext uri="{BB962C8B-B14F-4D97-AF65-F5344CB8AC3E}">
        <p14:creationId xmlns:p14="http://schemas.microsoft.com/office/powerpoint/2010/main" val="231626672"/>
      </p:ext>
    </p:extLst>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TotalTime>
  <Words>989</Words>
  <Application>Microsoft Office PowerPoint</Application>
  <PresentationFormat>On-screen Show (16:9)</PresentationFormat>
  <Paragraphs>102</Paragraphs>
  <Slides>24</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Noto Sans Symbols</vt:lpstr>
      <vt:lpstr>Palatino Linotype</vt:lpstr>
      <vt:lpstr>Arial</vt:lpstr>
      <vt:lpstr>Alfa Slab One</vt:lpstr>
      <vt:lpstr>Roboto</vt:lpstr>
      <vt:lpstr>Google Sans</vt:lpstr>
      <vt:lpstr>Proxima Nova</vt:lpstr>
      <vt:lpstr>Söhne</vt:lpstr>
      <vt:lpstr>Gameday</vt:lpstr>
      <vt:lpstr>PowerPoint Presentation</vt:lpstr>
      <vt:lpstr>Team working on this</vt:lpstr>
      <vt:lpstr>Introduction</vt:lpstr>
      <vt:lpstr>Objective</vt:lpstr>
      <vt:lpstr>The Problem</vt:lpstr>
      <vt:lpstr>The Solution </vt:lpstr>
      <vt:lpstr>What is RFM?</vt:lpstr>
      <vt:lpstr>     Importance of RFM Analysis</vt:lpstr>
      <vt:lpstr>How it works?</vt:lpstr>
      <vt:lpstr>Data</vt:lpstr>
      <vt:lpstr>About Dataset</vt:lpstr>
      <vt:lpstr>Data Pipeline</vt:lpstr>
      <vt:lpstr>PowerPoint Presentation</vt:lpstr>
      <vt:lpstr>PowerPoint Presentation</vt:lpstr>
      <vt:lpstr>Data Science Pipeline</vt:lpstr>
      <vt:lpstr>Data Collection and Processing</vt:lpstr>
      <vt:lpstr>Azure Data Factory</vt:lpstr>
      <vt:lpstr>Databricks Integration</vt:lpstr>
      <vt:lpstr>RFM Score Calculation</vt:lpstr>
      <vt:lpstr>PowerPoint Presentation</vt:lpstr>
      <vt:lpstr>Customer Segmentation and Insights</vt:lpstr>
      <vt:lpstr>Conclusion</vt:lpstr>
      <vt:lpstr>                                 GitHub Repository Link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 Sula</dc:creator>
  <cp:lastModifiedBy>Alhat, Siddhant Rajendra</cp:lastModifiedBy>
  <cp:revision>191</cp:revision>
  <dcterms:modified xsi:type="dcterms:W3CDTF">2024-04-24T19:26:00Z</dcterms:modified>
</cp:coreProperties>
</file>