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 Employee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B.xlsx]CREDIT RATING'!$C$202:$F$206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Nathaly</c:v>
                  </c:pt>
                  <c:pt idx="1">
                    <c:v>Maximus</c:v>
                  </c:pt>
                  <c:pt idx="2">
                    <c:v>Karley</c:v>
                  </c:pt>
                  <c:pt idx="3">
                    <c:v>Demarcus</c:v>
                  </c:pt>
                  <c:pt idx="4">
                    <c:v>Fernando</c:v>
                  </c:pt>
                </c:lvl>
                <c:lvl>
                  <c:pt idx="0">
                    <c:v>2648</c:v>
                  </c:pt>
                  <c:pt idx="1">
                    <c:v>2649</c:v>
                  </c:pt>
                  <c:pt idx="2">
                    <c:v>2650</c:v>
                  </c:pt>
                  <c:pt idx="3">
                    <c:v>2651</c:v>
                  </c:pt>
                  <c:pt idx="4">
                    <c:v>2652</c:v>
                  </c:pt>
                </c:lvl>
              </c:multiLvlStrCache>
            </c:multiLvlStrRef>
          </c:cat>
          <c:val>
            <c:numRef>
              <c:f>'[SALES DATA FOR III B.COM CS - A &amp; B.xlsx]CREDIT RATING'!$G$202:$G$206</c:f>
              <c:numCache>
                <c:formatCode>General</c:formatCode>
                <c:ptCount val="5"/>
                <c:pt idx="0">
                  <c:v>2</c:v>
                </c:pt>
                <c:pt idx="1">
                  <c:v>4</c:v>
                </c:pt>
                <c:pt idx="2">
                  <c:v>1</c:v>
                </c:pt>
                <c:pt idx="3">
                  <c:v>2</c:v>
                </c:pt>
                <c:pt idx="4">
                  <c:v>4</c:v>
                </c:pt>
              </c:numCache>
            </c:numRef>
          </c:val>
          <c:extLst>
            <c:ext xmlns:c16="http://schemas.microsoft.com/office/drawing/2014/chart" uri="{C3380CC4-5D6E-409C-BE32-E72D297353CC}">
              <c16:uniqueId val="{00000000-4E9A-1840-A1AA-927BF96DB9E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SATHISH KUMAR.V</a:t>
            </a:r>
          </a:p>
          <a:p>
            <a:r>
              <a:rPr lang="en-US" sz="2400" dirty="0"/>
              <a:t>REGISTER NO: 122202697</a:t>
            </a:r>
          </a:p>
          <a:p>
            <a:r>
              <a:rPr lang="en-US" sz="2400" dirty="0"/>
              <a:t>DEPARTMENT: BCOM CORPORATE SECRETARY SHIP </a:t>
            </a:r>
          </a:p>
          <a:p>
            <a:r>
              <a:rPr lang="en-US" sz="2400" dirty="0"/>
              <a:t>COLLEGE : THIRUTHANGAL NADAR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555" y="342658"/>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7EC075D7-65FA-BA52-B321-C96FAFA9A5F8}"/>
              </a:ext>
            </a:extLst>
          </p:cNvPr>
          <p:cNvSpPr>
            <a:spLocks noGrp="1"/>
          </p:cNvSpPr>
          <p:nvPr>
            <p:ph type="body" idx="1"/>
          </p:nvPr>
        </p:nvSpPr>
        <p:spPr>
          <a:xfrm>
            <a:off x="4586312" y="4353231"/>
            <a:ext cx="4393572" cy="2215991"/>
          </a:xfrm>
        </p:spPr>
        <p:txBody>
          <a:bodyPr/>
          <a:lstStyle/>
          <a:p>
            <a:r>
              <a:rPr lang="en-US" dirty="0"/>
              <a:t>1. The employee with ID 2652,2649 Fernando and Maximus has the largest portion of the rating pie chart, indicating a strong performance compared to others.
2. All employees listed (Nathaly,  Karley and Demarcus) have ratings that “Fully Meet” expectations, showing a consistent level of performance across the team.</a:t>
            </a:r>
          </a:p>
        </p:txBody>
      </p:sp>
      <p:sp>
        <p:nvSpPr>
          <p:cNvPr id="9" name="object 9"/>
          <p:cNvSpPr txBox="1"/>
          <p:nvPr/>
        </p:nvSpPr>
        <p:spPr>
          <a:xfrm rot="21038443">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86FDE2D-3EE4-201E-6807-B9CF5C67C648}"/>
              </a:ext>
            </a:extLst>
          </p:cNvPr>
          <p:cNvGraphicFramePr>
            <a:graphicFrameLocks/>
          </p:cNvGraphicFramePr>
          <p:nvPr>
            <p:extLst>
              <p:ext uri="{D42A27DB-BD31-4B8C-83A1-F6EECF244321}">
                <p14:modId xmlns:p14="http://schemas.microsoft.com/office/powerpoint/2010/main" val="2149359387"/>
              </p:ext>
            </p:extLst>
          </p:nvPr>
        </p:nvGraphicFramePr>
        <p:xfrm>
          <a:off x="4221168" y="829745"/>
          <a:ext cx="5123860" cy="3350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C49898A8-7CFD-D8DD-8EAB-B939E779A127}"/>
              </a:ext>
            </a:extLst>
          </p:cNvPr>
          <p:cNvGraphicFramePr/>
          <p:nvPr>
            <p:extLst>
              <p:ext uri="{D42A27DB-BD31-4B8C-83A1-F6EECF244321}">
                <p14:modId xmlns:p14="http://schemas.microsoft.com/office/powerpoint/2010/main" val="3527375625"/>
              </p:ext>
            </p:extLst>
          </p:nvPr>
        </p:nvGraphicFramePr>
        <p:xfrm>
          <a:off x="117204" y="2123752"/>
          <a:ext cx="4333195" cy="1949280"/>
        </p:xfrm>
        <a:graphic>
          <a:graphicData uri="http://schemas.openxmlformats.org/drawingml/2006/table">
            <a:tbl>
              <a:tblPr>
                <a:tableStyleId>{5C22544A-7EE6-4342-B048-85BDC9FD1C3A}</a:tableStyleId>
              </a:tblPr>
              <a:tblGrid>
                <a:gridCol w="373356">
                  <a:extLst>
                    <a:ext uri="{9D8B030D-6E8A-4147-A177-3AD203B41FA5}">
                      <a16:colId xmlns:a16="http://schemas.microsoft.com/office/drawing/2014/main" val="1264520917"/>
                    </a:ext>
                  </a:extLst>
                </a:gridCol>
                <a:gridCol w="724085">
                  <a:extLst>
                    <a:ext uri="{9D8B030D-6E8A-4147-A177-3AD203B41FA5}">
                      <a16:colId xmlns:a16="http://schemas.microsoft.com/office/drawing/2014/main" val="450681346"/>
                    </a:ext>
                  </a:extLst>
                </a:gridCol>
                <a:gridCol w="893793">
                  <a:extLst>
                    <a:ext uri="{9D8B030D-6E8A-4147-A177-3AD203B41FA5}">
                      <a16:colId xmlns:a16="http://schemas.microsoft.com/office/drawing/2014/main" val="1929066980"/>
                    </a:ext>
                  </a:extLst>
                </a:gridCol>
                <a:gridCol w="1052185">
                  <a:extLst>
                    <a:ext uri="{9D8B030D-6E8A-4147-A177-3AD203B41FA5}">
                      <a16:colId xmlns:a16="http://schemas.microsoft.com/office/drawing/2014/main" val="1999714502"/>
                    </a:ext>
                  </a:extLst>
                </a:gridCol>
                <a:gridCol w="1289776">
                  <a:extLst>
                    <a:ext uri="{9D8B030D-6E8A-4147-A177-3AD203B41FA5}">
                      <a16:colId xmlns:a16="http://schemas.microsoft.com/office/drawing/2014/main" val="4251800540"/>
                    </a:ext>
                  </a:extLst>
                </a:gridCol>
              </a:tblGrid>
              <a:tr h="389856">
                <a:tc>
                  <a:txBody>
                    <a:bodyPr/>
                    <a:lstStyle/>
                    <a:p>
                      <a:pPr algn="r" fontAlgn="b"/>
                      <a:r>
                        <a:rPr lang="en-US" sz="1100" b="1" u="none" strike="noStrike" dirty="0">
                          <a:effectLst/>
                        </a:rPr>
                        <a:t>2648</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solidFill>
                            <a:schemeClr val="tx1"/>
                          </a:solidFill>
                          <a:effectLst/>
                        </a:rPr>
                        <a:t>Nathaly</a:t>
                      </a:r>
                      <a:endParaRPr lang="en-US" sz="1100" b="1" i="0" u="none" strike="noStrike" dirty="0">
                        <a:solidFill>
                          <a:schemeClr val="tx1"/>
                        </a:solidFill>
                        <a:effectLst/>
                        <a:latin typeface="Calibri" panose="020F0502020204030204" pitchFamily="34" charset="0"/>
                      </a:endParaRPr>
                    </a:p>
                  </a:txBody>
                  <a:tcPr marL="3464" marR="3464" marT="3464" anchor="b"/>
                </a:tc>
                <a:tc>
                  <a:txBody>
                    <a:bodyPr/>
                    <a:lstStyle/>
                    <a:p>
                      <a:pPr algn="l" fontAlgn="b"/>
                      <a:r>
                        <a:rPr lang="en-US" sz="1100" b="1" u="none" strike="noStrike" dirty="0">
                          <a:solidFill>
                            <a:schemeClr val="tx1"/>
                          </a:solidFill>
                          <a:effectLst/>
                        </a:rPr>
                        <a:t>Sales</a:t>
                      </a:r>
                      <a:endParaRPr lang="en-US" sz="1100" b="1" i="0" u="none" strike="noStrike" dirty="0">
                        <a:solidFill>
                          <a:schemeClr val="tx1"/>
                        </a:solidFill>
                        <a:effectLst/>
                        <a:latin typeface="Calibri" panose="020F0502020204030204" pitchFamily="34" charset="0"/>
                      </a:endParaRPr>
                    </a:p>
                  </a:txBody>
                  <a:tcPr marL="3464" marR="3464" marT="3464" anchor="b"/>
                </a:tc>
                <a:tc>
                  <a:txBody>
                    <a:bodyPr/>
                    <a:lstStyle/>
                    <a:p>
                      <a:pPr algn="l" fontAlgn="b"/>
                      <a:r>
                        <a:rPr lang="en-US" sz="1100" b="1" u="none" strike="noStrike" dirty="0">
                          <a:solidFill>
                            <a:schemeClr val="tx1"/>
                          </a:solidFill>
                          <a:effectLst/>
                        </a:rPr>
                        <a:t>Fully Meets</a:t>
                      </a:r>
                      <a:endParaRPr lang="en-US" sz="1100" b="1" i="0" u="none" strike="noStrike" dirty="0">
                        <a:solidFill>
                          <a:schemeClr val="tx1"/>
                        </a:solidFill>
                        <a:effectLst/>
                        <a:latin typeface="Calibri" panose="020F0502020204030204" pitchFamily="34" charset="0"/>
                      </a:endParaRPr>
                    </a:p>
                  </a:txBody>
                  <a:tcPr marL="3464" marR="3464" marT="3464" anchor="b"/>
                </a:tc>
                <a:tc>
                  <a:txBody>
                    <a:bodyPr/>
                    <a:lstStyle/>
                    <a:p>
                      <a:pPr algn="r" fontAlgn="b"/>
                      <a:r>
                        <a:rPr lang="en-US" sz="1100" b="1" u="none" strike="noStrike" dirty="0">
                          <a:effectLst/>
                        </a:rPr>
                        <a:t>2</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225504498"/>
                  </a:ext>
                </a:extLst>
              </a:tr>
              <a:tr h="389856">
                <a:tc>
                  <a:txBody>
                    <a:bodyPr/>
                    <a:lstStyle/>
                    <a:p>
                      <a:pPr algn="r" fontAlgn="b"/>
                      <a:r>
                        <a:rPr lang="en-US" sz="1100" b="1" u="none" strike="noStrike" dirty="0">
                          <a:effectLst/>
                        </a:rPr>
                        <a:t>2649</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solidFill>
                            <a:schemeClr val="tx1"/>
                          </a:solidFill>
                          <a:effectLst/>
                        </a:rPr>
                        <a:t>Maximus</a:t>
                      </a:r>
                      <a:endParaRPr lang="en-US" sz="1100" b="1" i="0" u="none" strike="noStrike" dirty="0">
                        <a:solidFill>
                          <a:schemeClr val="tx1"/>
                        </a:solidFill>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Sales</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Fully Meets</a:t>
                      </a:r>
                      <a:endParaRPr lang="en-US" sz="1100" b="1" i="0" u="none" strike="noStrike" dirty="0">
                        <a:effectLst/>
                        <a:latin typeface="Calibri" panose="020F0502020204030204" pitchFamily="34" charset="0"/>
                      </a:endParaRPr>
                    </a:p>
                  </a:txBody>
                  <a:tcPr marL="3464" marR="3464" marT="3464" anchor="b"/>
                </a:tc>
                <a:tc>
                  <a:txBody>
                    <a:bodyPr/>
                    <a:lstStyle/>
                    <a:p>
                      <a:pPr algn="r" fontAlgn="b"/>
                      <a:r>
                        <a:rPr lang="en-US" sz="1100" b="1" u="none" strike="noStrike" dirty="0">
                          <a:effectLst/>
                        </a:rPr>
                        <a:t>4</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1084366935"/>
                  </a:ext>
                </a:extLst>
              </a:tr>
              <a:tr h="389856">
                <a:tc>
                  <a:txBody>
                    <a:bodyPr/>
                    <a:lstStyle/>
                    <a:p>
                      <a:pPr algn="r" fontAlgn="b"/>
                      <a:r>
                        <a:rPr lang="en-US" sz="1100" b="1" u="none" strike="noStrike" dirty="0">
                          <a:effectLst/>
                        </a:rPr>
                        <a:t>2650</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Karley</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Sales</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Fully Meets</a:t>
                      </a:r>
                      <a:endParaRPr lang="en-US" sz="1100" b="1" i="0" u="none" strike="noStrike" dirty="0">
                        <a:effectLst/>
                        <a:latin typeface="Calibri" panose="020F0502020204030204" pitchFamily="34" charset="0"/>
                      </a:endParaRPr>
                    </a:p>
                  </a:txBody>
                  <a:tcPr marL="3464" marR="3464" marT="3464" anchor="b"/>
                </a:tc>
                <a:tc>
                  <a:txBody>
                    <a:bodyPr/>
                    <a:lstStyle/>
                    <a:p>
                      <a:pPr algn="r" fontAlgn="b"/>
                      <a:r>
                        <a:rPr lang="en-US" sz="1100" b="1" u="none" strike="noStrike" dirty="0">
                          <a:effectLst/>
                        </a:rPr>
                        <a:t>1</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3090996876"/>
                  </a:ext>
                </a:extLst>
              </a:tr>
              <a:tr h="389856">
                <a:tc>
                  <a:txBody>
                    <a:bodyPr/>
                    <a:lstStyle/>
                    <a:p>
                      <a:pPr algn="r" fontAlgn="b"/>
                      <a:r>
                        <a:rPr lang="en-US" sz="1100" b="1" u="none" strike="noStrike" dirty="0">
                          <a:effectLst/>
                        </a:rPr>
                        <a:t>2651</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Demarcus</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Sales</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Fully Meets</a:t>
                      </a:r>
                      <a:endParaRPr lang="en-US" sz="1100" b="1" i="0" u="none" strike="noStrike" dirty="0">
                        <a:effectLst/>
                        <a:latin typeface="Calibri" panose="020F0502020204030204" pitchFamily="34" charset="0"/>
                      </a:endParaRPr>
                    </a:p>
                  </a:txBody>
                  <a:tcPr marL="3464" marR="3464" marT="3464" anchor="b"/>
                </a:tc>
                <a:tc>
                  <a:txBody>
                    <a:bodyPr/>
                    <a:lstStyle/>
                    <a:p>
                      <a:pPr algn="r" fontAlgn="b"/>
                      <a:r>
                        <a:rPr lang="en-US" sz="1100" b="1" u="none" strike="noStrike" dirty="0">
                          <a:effectLst/>
                        </a:rPr>
                        <a:t>2</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301818516"/>
                  </a:ext>
                </a:extLst>
              </a:tr>
              <a:tr h="389856">
                <a:tc>
                  <a:txBody>
                    <a:bodyPr/>
                    <a:lstStyle/>
                    <a:p>
                      <a:pPr algn="r" fontAlgn="b"/>
                      <a:r>
                        <a:rPr lang="en-US" sz="1100" b="1" u="none" strike="noStrike" dirty="0">
                          <a:effectLst/>
                        </a:rPr>
                        <a:t>2652</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Fernando</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Sales</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b="1" u="none" strike="noStrike" dirty="0">
                          <a:effectLst/>
                        </a:rPr>
                        <a:t>Fully Meets</a:t>
                      </a:r>
                      <a:endParaRPr lang="en-US" sz="1100" b="1" i="0" u="none" strike="noStrike" dirty="0">
                        <a:effectLst/>
                        <a:latin typeface="Calibri" panose="020F0502020204030204" pitchFamily="34" charset="0"/>
                      </a:endParaRPr>
                    </a:p>
                  </a:txBody>
                  <a:tcPr marL="3464" marR="3464" marT="3464" anchor="b"/>
                </a:tc>
                <a:tc>
                  <a:txBody>
                    <a:bodyPr/>
                    <a:lstStyle/>
                    <a:p>
                      <a:pPr algn="r" fontAlgn="b"/>
                      <a:r>
                        <a:rPr lang="en-US" sz="1100" b="1" u="none" strike="noStrike" dirty="0">
                          <a:effectLst/>
                        </a:rPr>
                        <a:t>4</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598191099"/>
                  </a:ext>
                </a:extLst>
              </a:tr>
            </a:tbl>
          </a:graphicData>
        </a:graphic>
      </p:graphicFrame>
      <p:graphicFrame>
        <p:nvGraphicFramePr>
          <p:cNvPr id="12" name="Table 11">
            <a:extLst>
              <a:ext uri="{FF2B5EF4-FFF2-40B4-BE49-F238E27FC236}">
                <a16:creationId xmlns:a16="http://schemas.microsoft.com/office/drawing/2014/main" id="{7B53513B-9436-E784-8D59-D649C928013B}"/>
              </a:ext>
            </a:extLst>
          </p:cNvPr>
          <p:cNvGraphicFramePr/>
          <p:nvPr>
            <p:extLst>
              <p:ext uri="{D42A27DB-BD31-4B8C-83A1-F6EECF244321}">
                <p14:modId xmlns:p14="http://schemas.microsoft.com/office/powerpoint/2010/main" val="3965873818"/>
              </p:ext>
            </p:extLst>
          </p:nvPr>
        </p:nvGraphicFramePr>
        <p:xfrm>
          <a:off x="117204" y="1424166"/>
          <a:ext cx="4333195" cy="699585"/>
        </p:xfrm>
        <a:graphic>
          <a:graphicData uri="http://schemas.openxmlformats.org/drawingml/2006/table">
            <a:tbl>
              <a:tblPr>
                <a:tableStyleId>{5C22544A-7EE6-4342-B048-85BDC9FD1C3A}</a:tableStyleId>
              </a:tblPr>
              <a:tblGrid>
                <a:gridCol w="373356">
                  <a:extLst>
                    <a:ext uri="{9D8B030D-6E8A-4147-A177-3AD203B41FA5}">
                      <a16:colId xmlns:a16="http://schemas.microsoft.com/office/drawing/2014/main" val="307614618"/>
                    </a:ext>
                  </a:extLst>
                </a:gridCol>
                <a:gridCol w="724085">
                  <a:extLst>
                    <a:ext uri="{9D8B030D-6E8A-4147-A177-3AD203B41FA5}">
                      <a16:colId xmlns:a16="http://schemas.microsoft.com/office/drawing/2014/main" val="758126630"/>
                    </a:ext>
                  </a:extLst>
                </a:gridCol>
                <a:gridCol w="893792">
                  <a:extLst>
                    <a:ext uri="{9D8B030D-6E8A-4147-A177-3AD203B41FA5}">
                      <a16:colId xmlns:a16="http://schemas.microsoft.com/office/drawing/2014/main" val="2294901644"/>
                    </a:ext>
                  </a:extLst>
                </a:gridCol>
                <a:gridCol w="1052186">
                  <a:extLst>
                    <a:ext uri="{9D8B030D-6E8A-4147-A177-3AD203B41FA5}">
                      <a16:colId xmlns:a16="http://schemas.microsoft.com/office/drawing/2014/main" val="2837513927"/>
                    </a:ext>
                  </a:extLst>
                </a:gridCol>
                <a:gridCol w="1289776">
                  <a:extLst>
                    <a:ext uri="{9D8B030D-6E8A-4147-A177-3AD203B41FA5}">
                      <a16:colId xmlns:a16="http://schemas.microsoft.com/office/drawing/2014/main" val="1092961624"/>
                    </a:ext>
                  </a:extLst>
                </a:gridCol>
              </a:tblGrid>
              <a:tr h="699585">
                <a:tc>
                  <a:txBody>
                    <a:bodyPr/>
                    <a:lstStyle/>
                    <a:p>
                      <a:pPr algn="l" fontAlgn="b"/>
                      <a:r>
                        <a:rPr lang="en-US" sz="1100" u="none" strike="noStrike">
                          <a:effectLst/>
                        </a:rPr>
                        <a:t>EmpID</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dirty="0" err="1">
                          <a:effectLst/>
                        </a:rPr>
                        <a:t>FirstName</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u="none" strike="noStrike" dirty="0" err="1">
                          <a:effectLst/>
                        </a:rPr>
                        <a:t>DepartmentType</a:t>
                      </a:r>
                      <a:endParaRPr lang="en-US" sz="1100" b="1" i="0" u="none" strike="noStrike" dirty="0">
                        <a:effectLst/>
                        <a:latin typeface="Calibri" panose="020F0502020204030204" pitchFamily="34" charset="0"/>
                      </a:endParaRPr>
                    </a:p>
                  </a:txBody>
                  <a:tcPr marL="3464" marR="3464" marT="3464" anchor="b"/>
                </a:tc>
                <a:tc>
                  <a:txBody>
                    <a:bodyPr/>
                    <a:lstStyle/>
                    <a:p>
                      <a:pPr algn="l" fontAlgn="b"/>
                      <a:r>
                        <a:rPr lang="en-US" sz="1100" u="none" strike="noStrike">
                          <a:effectLst/>
                        </a:rPr>
                        <a:t>Performance Score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dirty="0">
                          <a:effectLst/>
                        </a:rPr>
                        <a:t>Current Employee Rating</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95273929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Kumar</cp:lastModifiedBy>
  <cp:revision>22</cp:revision>
  <dcterms:created xsi:type="dcterms:W3CDTF">2024-03-29T15:07:22Z</dcterms:created>
  <dcterms:modified xsi:type="dcterms:W3CDTF">2024-08-31T04:46:40Z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