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2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1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8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9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8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CB7D-38B4-B54B-A0BF-FBE09B8B10BB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PocketData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Benchmark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Naveen, </a:t>
            </a:r>
            <a:r>
              <a:rPr lang="en-US" dirty="0" err="1" smtClean="0"/>
              <a:t>Sankar</a:t>
            </a:r>
            <a:r>
              <a:rPr lang="en-US" dirty="0" smtClean="0"/>
              <a:t>, </a:t>
            </a:r>
            <a:r>
              <a:rPr lang="en-US" dirty="0" err="1" smtClean="0"/>
              <a:t>Saravanan</a:t>
            </a:r>
            <a:r>
              <a:rPr lang="en-US" dirty="0" smtClean="0"/>
              <a:t>, Sathish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8985" y="3415784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[Week #2]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Ideation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per Application </a:t>
            </a:r>
            <a:r>
              <a:rPr lang="en-US" sz="2400" dirty="0" smtClean="0"/>
              <a:t>(Read % , Read/Write ratio)</a:t>
            </a:r>
          </a:p>
          <a:p>
            <a:pPr lvl="1"/>
            <a:r>
              <a:rPr lang="en-US" dirty="0" smtClean="0"/>
              <a:t> Long tail distribution skews results.</a:t>
            </a:r>
          </a:p>
          <a:p>
            <a:r>
              <a:rPr lang="en-US" dirty="0" smtClean="0"/>
              <a:t>Cluster based analysis</a:t>
            </a:r>
          </a:p>
          <a:p>
            <a:pPr lvl="1"/>
            <a:r>
              <a:rPr lang="en-US" dirty="0" smtClean="0"/>
              <a:t>Analyze patterns within cluster</a:t>
            </a:r>
          </a:p>
          <a:p>
            <a:pPr lvl="1"/>
            <a:r>
              <a:rPr lang="en-US" dirty="0" smtClean="0"/>
              <a:t>Generalize the behavior</a:t>
            </a:r>
          </a:p>
          <a:p>
            <a:pPr lvl="1"/>
            <a:r>
              <a:rPr lang="en-US" dirty="0" smtClean="0"/>
              <a:t>Explain the behavior</a:t>
            </a:r>
          </a:p>
          <a:p>
            <a:pPr lvl="1"/>
            <a:r>
              <a:rPr lang="en-US" dirty="0" smtClean="0"/>
              <a:t>How certain that a new app of this cluster will behave same?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Ideation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Analysis [Contd..]</a:t>
            </a:r>
          </a:p>
          <a:p>
            <a:pPr lvl="1"/>
            <a:r>
              <a:rPr lang="en-US" dirty="0" smtClean="0"/>
              <a:t>Finding similar clusters for each feature. Combine them into one if they behave same.</a:t>
            </a:r>
          </a:p>
          <a:p>
            <a:pPr lvl="1"/>
            <a:r>
              <a:rPr lang="en-US" dirty="0" smtClean="0"/>
              <a:t>Split a cluster into two if there are two sets of query access patterns and they can be explained.</a:t>
            </a:r>
          </a:p>
          <a:p>
            <a:pPr lvl="1"/>
            <a:r>
              <a:rPr lang="en-US" dirty="0" smtClean="0"/>
              <a:t>Frequency of app usage within cluster should not demand different benchmarks.</a:t>
            </a:r>
          </a:p>
          <a:p>
            <a:pPr lvl="2"/>
            <a:r>
              <a:rPr lang="en-US" dirty="0" smtClean="0"/>
              <a:t>It should be driven by scale factor and burst factors?</a:t>
            </a:r>
          </a:p>
        </p:txBody>
      </p:sp>
    </p:spTree>
    <p:extLst>
      <p:ext uri="{BB962C8B-B14F-4D97-AF65-F5344CB8AC3E}">
        <p14:creationId xmlns:p14="http://schemas.microsoft.com/office/powerpoint/2010/main" val="32090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Steps ahead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and finalizing the right features</a:t>
            </a:r>
          </a:p>
          <a:p>
            <a:r>
              <a:rPr lang="en-US" dirty="0"/>
              <a:t>Phone data log file extraction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 the ideas.</a:t>
            </a:r>
          </a:p>
          <a:p>
            <a:pPr lvl="1"/>
            <a:r>
              <a:rPr lang="en-US" dirty="0" smtClean="0"/>
              <a:t>Per app basis analysis &amp; cluster based analysis</a:t>
            </a:r>
          </a:p>
        </p:txBody>
      </p:sp>
    </p:spTree>
    <p:extLst>
      <p:ext uri="{BB962C8B-B14F-4D97-AF65-F5344CB8AC3E}">
        <p14:creationId xmlns:p14="http://schemas.microsoft.com/office/powerpoint/2010/main" val="6357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Progress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based on business domain. </a:t>
            </a:r>
          </a:p>
          <a:p>
            <a:pPr lvl="1"/>
            <a:r>
              <a:rPr lang="en-US" dirty="0" smtClean="0"/>
              <a:t>173 applications.</a:t>
            </a:r>
          </a:p>
          <a:p>
            <a:pPr lvl="1"/>
            <a:r>
              <a:rPr lang="en-US" dirty="0" smtClean="0"/>
              <a:t>26 </a:t>
            </a:r>
            <a:r>
              <a:rPr lang="en-US" dirty="0" smtClean="0"/>
              <a:t>clusters</a:t>
            </a:r>
          </a:p>
          <a:p>
            <a:r>
              <a:rPr lang="en-US" dirty="0" smtClean="0"/>
              <a:t>Finding features (In Progress)</a:t>
            </a:r>
          </a:p>
          <a:p>
            <a:pPr lvl="1"/>
            <a:r>
              <a:rPr lang="en-US" dirty="0" smtClean="0"/>
              <a:t>Read &amp; </a:t>
            </a:r>
            <a:r>
              <a:rPr lang="en-US" dirty="0"/>
              <a:t>W</a:t>
            </a:r>
            <a:r>
              <a:rPr lang="en-US" dirty="0" smtClean="0"/>
              <a:t>rite percentage, </a:t>
            </a:r>
          </a:p>
          <a:p>
            <a:pPr lvl="1"/>
            <a:r>
              <a:rPr lang="en-US" dirty="0" smtClean="0"/>
              <a:t>Bursts, </a:t>
            </a:r>
          </a:p>
          <a:p>
            <a:pPr lvl="1"/>
            <a:r>
              <a:rPr lang="en-US" dirty="0" smtClean="0"/>
              <a:t>Complexity of queries etc.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37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26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Clusters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223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8400" dirty="0">
                <a:solidFill>
                  <a:schemeClr val="tx2">
                    <a:lumMod val="75000"/>
                  </a:schemeClr>
                </a:solidFill>
              </a:rPr>
              <a:t>System </a:t>
            </a:r>
            <a:r>
              <a:rPr lang="en-US" sz="8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r>
              <a:rPr lang="en-US" dirty="0" smtClean="0"/>
              <a:t> Utility </a:t>
            </a:r>
            <a:r>
              <a:rPr lang="en-US" sz="4200" dirty="0" smtClean="0">
                <a:solidFill>
                  <a:schemeClr val="accent3">
                    <a:lumMod val="50000"/>
                  </a:schemeClr>
                </a:solidFill>
              </a:rPr>
              <a:t>Music</a:t>
            </a:r>
            <a:r>
              <a:rPr lang="en-US" dirty="0" smtClean="0"/>
              <a:t> Pre</a:t>
            </a:r>
            <a:r>
              <a:rPr lang="en-US" dirty="0"/>
              <a:t>-</a:t>
            </a:r>
            <a:r>
              <a:rPr lang="en-US" dirty="0" smtClean="0"/>
              <a:t>Installed </a:t>
            </a:r>
            <a:r>
              <a:rPr lang="en-US" sz="5900" dirty="0" smtClean="0">
                <a:solidFill>
                  <a:srgbClr val="FF0000"/>
                </a:solidFill>
              </a:rPr>
              <a:t>Networking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sz="6700" dirty="0" smtClean="0">
                <a:solidFill>
                  <a:srgbClr val="FF0000"/>
                </a:solidFill>
              </a:rPr>
              <a:t>e</a:t>
            </a:r>
            <a:r>
              <a:rPr lang="en-US" sz="6700" dirty="0">
                <a:solidFill>
                  <a:srgbClr val="FF0000"/>
                </a:solidFill>
              </a:rPr>
              <a:t>-</a:t>
            </a:r>
            <a:r>
              <a:rPr lang="en-US" sz="6700" dirty="0" smtClean="0">
                <a:solidFill>
                  <a:srgbClr val="FF0000"/>
                </a:solidFill>
              </a:rPr>
              <a:t>Commerce</a:t>
            </a:r>
            <a:r>
              <a:rPr lang="en-US" sz="6700" dirty="0" smtClean="0"/>
              <a:t> </a:t>
            </a:r>
            <a:r>
              <a:rPr lang="en-US" sz="9300" dirty="0" smtClean="0">
                <a:solidFill>
                  <a:schemeClr val="tx2">
                    <a:lumMod val="75000"/>
                  </a:schemeClr>
                </a:solidFill>
              </a:rPr>
              <a:t>Messaging </a:t>
            </a:r>
            <a:r>
              <a:rPr lang="en-US" sz="9300" dirty="0">
                <a:solidFill>
                  <a:schemeClr val="tx2">
                    <a:lumMod val="75000"/>
                  </a:schemeClr>
                </a:solidFill>
              </a:rPr>
              <a:t>&amp; </a:t>
            </a:r>
            <a:r>
              <a:rPr lang="en-US" sz="9300" dirty="0" smtClean="0">
                <a:solidFill>
                  <a:schemeClr val="tx2">
                    <a:lumMod val="75000"/>
                  </a:schemeClr>
                </a:solidFill>
              </a:rPr>
              <a:t>Calls</a:t>
            </a:r>
            <a:r>
              <a:rPr lang="en-US" dirty="0" smtClean="0"/>
              <a:t> </a:t>
            </a:r>
            <a:r>
              <a:rPr lang="en-US" sz="6300" dirty="0" smtClean="0">
                <a:solidFill>
                  <a:schemeClr val="accent3">
                    <a:lumMod val="50000"/>
                  </a:schemeClr>
                </a:solidFill>
              </a:rPr>
              <a:t>Game</a:t>
            </a:r>
            <a:endParaRPr lang="en-US" sz="63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5000" dirty="0">
                <a:solidFill>
                  <a:schemeClr val="accent3">
                    <a:lumMod val="50000"/>
                  </a:schemeClr>
                </a:solidFill>
              </a:rPr>
              <a:t>Cloud Video </a:t>
            </a:r>
            <a:r>
              <a:rPr lang="en-US" sz="5000" dirty="0" smtClean="0">
                <a:solidFill>
                  <a:schemeClr val="accent3">
                    <a:lumMod val="50000"/>
                  </a:schemeClr>
                </a:solidFill>
              </a:rPr>
              <a:t>Services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Browser </a:t>
            </a:r>
            <a:r>
              <a:rPr lang="en-US" sz="6500" dirty="0" smtClean="0"/>
              <a:t>Image</a:t>
            </a:r>
            <a:r>
              <a:rPr lang="en-US" dirty="0" smtClean="0"/>
              <a:t> </a:t>
            </a:r>
            <a:r>
              <a:rPr lang="en-US" sz="5000" dirty="0" smtClean="0">
                <a:solidFill>
                  <a:schemeClr val="accent3">
                    <a:lumMod val="50000"/>
                  </a:schemeClr>
                </a:solidFill>
              </a:rPr>
              <a:t>Forum </a:t>
            </a:r>
            <a:r>
              <a:rPr lang="en-US" sz="4200" dirty="0">
                <a:solidFill>
                  <a:schemeClr val="accent3">
                    <a:lumMod val="50000"/>
                  </a:schemeClr>
                </a:solidFill>
                <a:cs typeface="Times New Roman"/>
              </a:rPr>
              <a:t>New/RSS Reader</a:t>
            </a:r>
          </a:p>
          <a:p>
            <a:pPr marL="0" indent="0" algn="ctr">
              <a:buNone/>
            </a:pPr>
            <a:r>
              <a:rPr lang="en-US" sz="7500" dirty="0">
                <a:solidFill>
                  <a:srgbClr val="FF0000"/>
                </a:solidFill>
              </a:rPr>
              <a:t>Cloud </a:t>
            </a:r>
            <a:r>
              <a:rPr lang="en-US" sz="7500" dirty="0" smtClean="0">
                <a:solidFill>
                  <a:srgbClr val="FF0000"/>
                </a:solidFill>
              </a:rPr>
              <a:t>Storage</a:t>
            </a:r>
            <a:r>
              <a:rPr lang="en-US" sz="7500" dirty="0" smtClean="0"/>
              <a:t> </a:t>
            </a:r>
            <a:r>
              <a:rPr lang="en-US" sz="10800" dirty="0" smtClean="0">
                <a:solidFill>
                  <a:schemeClr val="tx2">
                    <a:lumMod val="75000"/>
                  </a:schemeClr>
                </a:solidFill>
              </a:rPr>
              <a:t>Email</a:t>
            </a:r>
            <a:r>
              <a:rPr lang="en-US" sz="10800" dirty="0" smtClean="0"/>
              <a:t> </a:t>
            </a:r>
            <a:r>
              <a:rPr lang="en-US" sz="7700" dirty="0" smtClean="0">
                <a:solidFill>
                  <a:srgbClr val="FF0000"/>
                </a:solidFill>
              </a:rPr>
              <a:t>Search </a:t>
            </a:r>
            <a:r>
              <a:rPr lang="en-US" sz="7000" dirty="0" err="1" smtClean="0">
                <a:solidFill>
                  <a:srgbClr val="FF0000"/>
                </a:solidFill>
              </a:rPr>
              <a:t>eReader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4800" dirty="0" smtClean="0">
                <a:solidFill>
                  <a:schemeClr val="accent3">
                    <a:lumMod val="50000"/>
                  </a:schemeClr>
                </a:solidFill>
              </a:rPr>
              <a:t>Dating</a:t>
            </a:r>
            <a:endParaRPr lang="en-US" sz="48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9200" dirty="0" smtClean="0">
                <a:solidFill>
                  <a:schemeClr val="tx2">
                    <a:lumMod val="75000"/>
                  </a:schemeClr>
                </a:solidFill>
              </a:rPr>
              <a:t>Navigation</a:t>
            </a:r>
            <a:r>
              <a:rPr lang="en-US" sz="9200" dirty="0" smtClean="0"/>
              <a:t> </a:t>
            </a:r>
            <a:r>
              <a:rPr lang="en-US" dirty="0" smtClean="0"/>
              <a:t>Media Player | Finance Health | Programming | Productivity | Personalization | Antivirus</a:t>
            </a:r>
            <a:r>
              <a:rPr lang="en-US" dirty="0"/>
              <a:t> </a:t>
            </a:r>
            <a:r>
              <a:rPr lang="en-US" dirty="0" smtClean="0"/>
              <a:t>| Miscellaneous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52" y="179104"/>
            <a:ext cx="8468436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Observations from ‘Pocket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Data: The Need for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TPC-MOBILE’ paper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970" y="4679173"/>
            <a:ext cx="8229600" cy="1105796"/>
          </a:xfrm>
        </p:spPr>
        <p:txBody>
          <a:bodyPr>
            <a:normAutofit fontScale="62500" lnSpcReduction="20000"/>
          </a:bodyPr>
          <a:lstStyle/>
          <a:p>
            <a:pPr lvl="1">
              <a:buFont typeface="Wingdings" charset="2"/>
              <a:buChar char="v"/>
            </a:pPr>
            <a:r>
              <a:rPr lang="en-US" dirty="0" smtClean="0"/>
              <a:t>74% Select | 71% of INSERT/UPDATE statements are UPSERTS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~10% Select has Order By | Unions seldom used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Deletes are complex (</a:t>
            </a:r>
            <a:r>
              <a:rPr lang="en-US" dirty="0"/>
              <a:t>Cache Invalidation: </a:t>
            </a:r>
            <a:r>
              <a:rPr lang="en-US" dirty="0" smtClean="0"/>
              <a:t>Invalidating </a:t>
            </a:r>
            <a:r>
              <a:rPr lang="en-US" dirty="0"/>
              <a:t>the offline cache data as soon as it connects to internet?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297"/>
            <a:ext cx="9002381" cy="3000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14448"/>
            <a:ext cx="9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</a:t>
            </a:r>
            <a:r>
              <a:rPr lang="en-US" sz="1400" dirty="0"/>
              <a:t>: http://odin.cse.buffalo.edu/wp-content/uploads/2015/06/2015-TPCTC-SQLite-submitted.pdf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758" y="1025965"/>
            <a:ext cx="80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Types and numbers of SQL statements executed during the one-month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40392"/>
            <a:ext cx="8229600" cy="102007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33% queries from a single service</a:t>
            </a:r>
          </a:p>
          <a:p>
            <a:pPr marL="457200" lvl="1" indent="0">
              <a:buNone/>
            </a:pPr>
            <a:r>
              <a:rPr lang="en-US" dirty="0" smtClean="0"/>
              <a:t>63% queries summing up top two services</a:t>
            </a:r>
            <a:endParaRPr lang="en-US" dirty="0"/>
          </a:p>
        </p:txBody>
      </p:sp>
      <p:pic>
        <p:nvPicPr>
          <p:cNvPr id="5" name="Picture 4" descr="Screen Shot 2015-09-24 at 10.45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30" y="1152352"/>
            <a:ext cx="5597338" cy="418804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40129" y="1417638"/>
            <a:ext cx="1760048" cy="450033"/>
          </a:xfrm>
          <a:prstGeom prst="ellipse">
            <a:avLst/>
          </a:prstGeom>
          <a:solidFill>
            <a:schemeClr val="accent6">
              <a:lumMod val="75000"/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2552" y="179104"/>
            <a:ext cx="84684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Observations from ‘Pocket Data: The Need for TPC-MOBILE’ paper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14448"/>
            <a:ext cx="9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</a:t>
            </a:r>
            <a:r>
              <a:rPr lang="en-US" sz="1400" dirty="0"/>
              <a:t>: http://odin.cse.buffalo.edu/wp-content/uploads/2015/06/2015-TPCTC-SQLite-submitted.pdf</a:t>
            </a:r>
          </a:p>
        </p:txBody>
      </p:sp>
    </p:spTree>
    <p:extLst>
      <p:ext uri="{BB962C8B-B14F-4D97-AF65-F5344CB8AC3E}">
        <p14:creationId xmlns:p14="http://schemas.microsoft.com/office/powerpoint/2010/main" val="5634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07" y="4390320"/>
            <a:ext cx="8700238" cy="1735843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86</a:t>
            </a:r>
            <a:r>
              <a:rPr lang="en-US" sz="2400" dirty="0"/>
              <a:t>% of all queries </a:t>
            </a:r>
            <a:r>
              <a:rPr lang="en-US" sz="2400" dirty="0" smtClean="0"/>
              <a:t>are simple single </a:t>
            </a:r>
            <a:r>
              <a:rPr lang="en-US" sz="2400" dirty="0"/>
              <a:t>table </a:t>
            </a:r>
            <a:r>
              <a:rPr lang="en-US" sz="2400" dirty="0" smtClean="0"/>
              <a:t>scans/look-ups.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Extreme – ‘Google Play Services’ queries accessing 8 distinct tables. </a:t>
            </a:r>
          </a:p>
        </p:txBody>
      </p:sp>
      <p:pic>
        <p:nvPicPr>
          <p:cNvPr id="5" name="Picture 4" descr="Screen Shot 2015-09-24 at 10.5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4" y="1246821"/>
            <a:ext cx="8980246" cy="287347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2552" y="179104"/>
            <a:ext cx="84684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Observations from ‘Pocket Data: The Need for TPC-MOBILE’ paper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14448"/>
            <a:ext cx="9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</a:t>
            </a:r>
            <a:r>
              <a:rPr lang="en-US" sz="1400" dirty="0"/>
              <a:t>: http://odin.cse.buffalo.edu/wp-content/uploads/2015/06/2015-TPCTC-SQLite-submitted.pdf</a:t>
            </a:r>
          </a:p>
        </p:txBody>
      </p:sp>
    </p:spTree>
    <p:extLst>
      <p:ext uri="{BB962C8B-B14F-4D97-AF65-F5344CB8AC3E}">
        <p14:creationId xmlns:p14="http://schemas.microsoft.com/office/powerpoint/2010/main" val="5634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9-24 at 10.58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926"/>
            <a:ext cx="9144000" cy="430248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110058" y="2197695"/>
            <a:ext cx="1310036" cy="302411"/>
          </a:xfrm>
          <a:prstGeom prst="ellipse">
            <a:avLst/>
          </a:prstGeom>
          <a:solidFill>
            <a:schemeClr val="tx2">
              <a:lumMod val="75000"/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10058" y="1895284"/>
            <a:ext cx="1310036" cy="302411"/>
          </a:xfrm>
          <a:prstGeom prst="ellipse">
            <a:avLst/>
          </a:prstGeom>
          <a:solidFill>
            <a:schemeClr val="accent6">
              <a:lumMod val="75000"/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80094" y="2447638"/>
            <a:ext cx="1150033" cy="302411"/>
          </a:xfrm>
          <a:prstGeom prst="ellipse">
            <a:avLst/>
          </a:prstGeom>
          <a:solidFill>
            <a:schemeClr val="accent4">
              <a:lumMod val="50000"/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32552" y="179104"/>
            <a:ext cx="84684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Observations from ‘Pocket Data: The Need for TPC-MOBILE’ paper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414448"/>
            <a:ext cx="9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</a:t>
            </a:r>
            <a:r>
              <a:rPr lang="en-US" sz="1400" dirty="0"/>
              <a:t>: http://odin.cse.buffalo.edu/wp-content/uploads/2015/06/2015-TPCTC-SQLite-submitted.pdf</a:t>
            </a:r>
          </a:p>
        </p:txBody>
      </p:sp>
    </p:spTree>
    <p:extLst>
      <p:ext uri="{BB962C8B-B14F-4D97-AF65-F5344CB8AC3E}">
        <p14:creationId xmlns:p14="http://schemas.microsoft.com/office/powerpoint/2010/main" val="6294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9-24 at 11.08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06" y="1225224"/>
            <a:ext cx="7443641" cy="454273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941911" y="3435398"/>
            <a:ext cx="1310036" cy="302411"/>
          </a:xfrm>
          <a:prstGeom prst="ellipse">
            <a:avLst/>
          </a:prstGeom>
          <a:solidFill>
            <a:schemeClr val="accent6">
              <a:lumMod val="75000"/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1911" y="2897748"/>
            <a:ext cx="1310036" cy="302411"/>
          </a:xfrm>
          <a:prstGeom prst="ellipse">
            <a:avLst/>
          </a:prstGeom>
          <a:solidFill>
            <a:schemeClr val="accent6">
              <a:lumMod val="75000"/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414448"/>
            <a:ext cx="9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</a:t>
            </a:r>
            <a:r>
              <a:rPr lang="en-US" sz="1400" dirty="0"/>
              <a:t>: http://odin.cse.buffalo.edu/wp-content/uploads/2015/06/2015-TPCTC-SQLite-submitted.pdf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3168"/>
            <a:ext cx="9144000" cy="51435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32552" y="179104"/>
            <a:ext cx="84684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Observations from ‘Pocket Data: The Need for TPC-MOBILE’ paper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79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9-24 at 11.19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843"/>
            <a:ext cx="9144000" cy="344274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470040" y="1487644"/>
            <a:ext cx="640018" cy="431722"/>
          </a:xfrm>
          <a:prstGeom prst="ellipse">
            <a:avLst/>
          </a:prstGeom>
          <a:solidFill>
            <a:schemeClr val="accent6">
              <a:lumMod val="75000"/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0103" y="1437639"/>
            <a:ext cx="780021" cy="1852600"/>
          </a:xfrm>
          <a:prstGeom prst="ellipse">
            <a:avLst/>
          </a:prstGeom>
          <a:solidFill>
            <a:schemeClr val="accent6">
              <a:lumMod val="75000"/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910348"/>
            <a:ext cx="8229600" cy="1320105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charset="2"/>
              <a:buChar char="v"/>
            </a:pPr>
            <a:r>
              <a:rPr lang="en-US" dirty="0" smtClean="0"/>
              <a:t>20% queries periodic (File </a:t>
            </a:r>
            <a:r>
              <a:rPr lang="en-US" dirty="0"/>
              <a:t>L</a:t>
            </a:r>
            <a:r>
              <a:rPr lang="en-US" dirty="0" smtClean="0"/>
              <a:t>ocks?)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85% queries run in 0.1ms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80% queries returned single row (key-value lookup)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32552" y="179104"/>
            <a:ext cx="84684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Observations from ‘Pocket Data: The Need for TPC-MOBILE’ paper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14448"/>
            <a:ext cx="9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</a:t>
            </a:r>
            <a:r>
              <a:rPr lang="en-US" sz="1400" dirty="0"/>
              <a:t>: http://odin.cse.buffalo.edu/wp-content/uploads/2015/06/2015-TPCTC-SQLite-submitted.pdf</a:t>
            </a:r>
          </a:p>
        </p:txBody>
      </p:sp>
    </p:spTree>
    <p:extLst>
      <p:ext uri="{BB962C8B-B14F-4D97-AF65-F5344CB8AC3E}">
        <p14:creationId xmlns:p14="http://schemas.microsoft.com/office/powerpoint/2010/main" val="29461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443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PocketData Benchmark</vt:lpstr>
      <vt:lpstr>Progress</vt:lpstr>
      <vt:lpstr>26 Clusters</vt:lpstr>
      <vt:lpstr>Observations from ‘Pocket Data: The Need for TPC-MOBILE’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Ideation</vt:lpstr>
      <vt:lpstr>Ideation</vt:lpstr>
      <vt:lpstr>Steps ahead</vt:lpstr>
    </vt:vector>
  </TitlesOfParts>
  <Company>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Kumar  Deivasigamani</dc:creator>
  <cp:lastModifiedBy>Naveen Kumar Ramamurthy</cp:lastModifiedBy>
  <cp:revision>48</cp:revision>
  <dcterms:created xsi:type="dcterms:W3CDTF">2015-09-25T01:19:42Z</dcterms:created>
  <dcterms:modified xsi:type="dcterms:W3CDTF">2015-09-25T04:46:09Z</dcterms:modified>
</cp:coreProperties>
</file>