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29"/>
  </p:notesMasterIdLst>
  <p:sldIdLst>
    <p:sldId id="256" r:id="rId2"/>
    <p:sldId id="257" r:id="rId3"/>
    <p:sldId id="258" r:id="rId4"/>
    <p:sldId id="10833" r:id="rId5"/>
    <p:sldId id="10809" r:id="rId6"/>
    <p:sldId id="10834" r:id="rId7"/>
    <p:sldId id="10819" r:id="rId8"/>
    <p:sldId id="10820" r:id="rId9"/>
    <p:sldId id="10813" r:id="rId10"/>
    <p:sldId id="10821" r:id="rId11"/>
    <p:sldId id="10814" r:id="rId12"/>
    <p:sldId id="10822" r:id="rId13"/>
    <p:sldId id="10816" r:id="rId14"/>
    <p:sldId id="10823" r:id="rId15"/>
    <p:sldId id="10817" r:id="rId16"/>
    <p:sldId id="10824" r:id="rId17"/>
    <p:sldId id="10818" r:id="rId18"/>
    <p:sldId id="10811" r:id="rId19"/>
    <p:sldId id="10825" r:id="rId20"/>
    <p:sldId id="10826" r:id="rId21"/>
    <p:sldId id="10827" r:id="rId22"/>
    <p:sldId id="10828" r:id="rId23"/>
    <p:sldId id="10829" r:id="rId24"/>
    <p:sldId id="10830" r:id="rId25"/>
    <p:sldId id="10831" r:id="rId26"/>
    <p:sldId id="10832" r:id="rId27"/>
    <p:sldId id="1081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1A314-EB36-C041-A880-320F3D1DB76A}" v="115" dt="2022-01-05T13:58:55.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3"/>
    <p:restoredTop sz="94656"/>
  </p:normalViewPr>
  <p:slideViewPr>
    <p:cSldViewPr snapToGrid="0" snapToObjects="1">
      <p:cViewPr varScale="1">
        <p:scale>
          <a:sx n="130" d="100"/>
          <a:sy n="130" d="100"/>
        </p:scale>
        <p:origin x="18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samy, Sathish Kumar" userId="5da51eb1-4c14-41db-b995-4611419d1190" providerId="ADAL" clId="{5AB1A314-EB36-C041-A880-320F3D1DB76A}"/>
    <pc:docChg chg="undo custSel addSld delSld modSld">
      <pc:chgData name="Ramasamy, Sathish Kumar" userId="5da51eb1-4c14-41db-b995-4611419d1190" providerId="ADAL" clId="{5AB1A314-EB36-C041-A880-320F3D1DB76A}" dt="2022-01-05T14:13:49.486" v="496" actId="20577"/>
      <pc:docMkLst>
        <pc:docMk/>
      </pc:docMkLst>
      <pc:sldChg chg="del">
        <pc:chgData name="Ramasamy, Sathish Kumar" userId="5da51eb1-4c14-41db-b995-4611419d1190" providerId="ADAL" clId="{5AB1A314-EB36-C041-A880-320F3D1DB76A}" dt="2022-01-05T13:27:01.416" v="4" actId="2696"/>
        <pc:sldMkLst>
          <pc:docMk/>
          <pc:sldMk cId="2152113646" sldId="10810"/>
        </pc:sldMkLst>
      </pc:sldChg>
      <pc:sldChg chg="modSp mod">
        <pc:chgData name="Ramasamy, Sathish Kumar" userId="5da51eb1-4c14-41db-b995-4611419d1190" providerId="ADAL" clId="{5AB1A314-EB36-C041-A880-320F3D1DB76A}" dt="2022-01-05T14:07:45.134" v="495" actId="948"/>
        <pc:sldMkLst>
          <pc:docMk/>
          <pc:sldMk cId="2136417534" sldId="10812"/>
        </pc:sldMkLst>
        <pc:spChg chg="mod">
          <ac:chgData name="Ramasamy, Sathish Kumar" userId="5da51eb1-4c14-41db-b995-4611419d1190" providerId="ADAL" clId="{5AB1A314-EB36-C041-A880-320F3D1DB76A}" dt="2022-01-05T13:50:07.786" v="142" actId="1076"/>
          <ac:spMkLst>
            <pc:docMk/>
            <pc:sldMk cId="2136417534" sldId="10812"/>
            <ac:spMk id="2" creationId="{7960BC16-D6FB-8743-8758-7402E2881808}"/>
          </ac:spMkLst>
        </pc:spChg>
        <pc:spChg chg="mod">
          <ac:chgData name="Ramasamy, Sathish Kumar" userId="5da51eb1-4c14-41db-b995-4611419d1190" providerId="ADAL" clId="{5AB1A314-EB36-C041-A880-320F3D1DB76A}" dt="2022-01-05T14:07:45.134" v="495" actId="948"/>
          <ac:spMkLst>
            <pc:docMk/>
            <pc:sldMk cId="2136417534" sldId="10812"/>
            <ac:spMk id="3" creationId="{97DAB1AF-9892-364C-8AE9-1C38EAE3A61A}"/>
          </ac:spMkLst>
        </pc:spChg>
      </pc:sldChg>
      <pc:sldChg chg="addSp delSp modSp mod">
        <pc:chgData name="Ramasamy, Sathish Kumar" userId="5da51eb1-4c14-41db-b995-4611419d1190" providerId="ADAL" clId="{5AB1A314-EB36-C041-A880-320F3D1DB76A}" dt="2022-01-05T13:44:49.050" v="50" actId="1076"/>
        <pc:sldMkLst>
          <pc:docMk/>
          <pc:sldMk cId="3431243602" sldId="10813"/>
        </pc:sldMkLst>
        <pc:picChg chg="add mod">
          <ac:chgData name="Ramasamy, Sathish Kumar" userId="5da51eb1-4c14-41db-b995-4611419d1190" providerId="ADAL" clId="{5AB1A314-EB36-C041-A880-320F3D1DB76A}" dt="2022-01-05T13:44:49.050" v="50" actId="1076"/>
          <ac:picMkLst>
            <pc:docMk/>
            <pc:sldMk cId="3431243602" sldId="10813"/>
            <ac:picMk id="3" creationId="{EE423E98-BB2C-2E4D-88E1-5D30313F0073}"/>
          </ac:picMkLst>
        </pc:picChg>
        <pc:picChg chg="del">
          <ac:chgData name="Ramasamy, Sathish Kumar" userId="5da51eb1-4c14-41db-b995-4611419d1190" providerId="ADAL" clId="{5AB1A314-EB36-C041-A880-320F3D1DB76A}" dt="2022-01-05T13:44:27.081" v="44" actId="478"/>
          <ac:picMkLst>
            <pc:docMk/>
            <pc:sldMk cId="3431243602" sldId="10813"/>
            <ac:picMk id="6" creationId="{B554DB53-CD0B-7A4F-8BB7-5AC9E39F47DF}"/>
          </ac:picMkLst>
        </pc:picChg>
      </pc:sldChg>
      <pc:sldChg chg="modSp mod">
        <pc:chgData name="Ramasamy, Sathish Kumar" userId="5da51eb1-4c14-41db-b995-4611419d1190" providerId="ADAL" clId="{5AB1A314-EB36-C041-A880-320F3D1DB76A}" dt="2022-01-05T14:13:49.486" v="496" actId="20577"/>
        <pc:sldMkLst>
          <pc:docMk/>
          <pc:sldMk cId="1362094320" sldId="10814"/>
        </pc:sldMkLst>
        <pc:spChg chg="mod">
          <ac:chgData name="Ramasamy, Sathish Kumar" userId="5da51eb1-4c14-41db-b995-4611419d1190" providerId="ADAL" clId="{5AB1A314-EB36-C041-A880-320F3D1DB76A}" dt="2022-01-05T14:13:49.486" v="496" actId="20577"/>
          <ac:spMkLst>
            <pc:docMk/>
            <pc:sldMk cId="1362094320" sldId="10814"/>
            <ac:spMk id="9" creationId="{E76B9008-55D4-2C4F-8D21-65A300FD2E27}"/>
          </ac:spMkLst>
        </pc:spChg>
      </pc:sldChg>
      <pc:sldChg chg="del">
        <pc:chgData name="Ramasamy, Sathish Kumar" userId="5da51eb1-4c14-41db-b995-4611419d1190" providerId="ADAL" clId="{5AB1A314-EB36-C041-A880-320F3D1DB76A}" dt="2022-01-05T13:36:55.882" v="14" actId="2696"/>
        <pc:sldMkLst>
          <pc:docMk/>
          <pc:sldMk cId="3319757063" sldId="10815"/>
        </pc:sldMkLst>
      </pc:sldChg>
      <pc:sldChg chg="addSp delSp modSp mod">
        <pc:chgData name="Ramasamy, Sathish Kumar" userId="5da51eb1-4c14-41db-b995-4611419d1190" providerId="ADAL" clId="{5AB1A314-EB36-C041-A880-320F3D1DB76A}" dt="2022-01-05T13:28:50.946" v="10" actId="1076"/>
        <pc:sldMkLst>
          <pc:docMk/>
          <pc:sldMk cId="3034020961" sldId="10817"/>
        </pc:sldMkLst>
        <pc:picChg chg="add mod">
          <ac:chgData name="Ramasamy, Sathish Kumar" userId="5da51eb1-4c14-41db-b995-4611419d1190" providerId="ADAL" clId="{5AB1A314-EB36-C041-A880-320F3D1DB76A}" dt="2022-01-05T13:28:50.946" v="10" actId="1076"/>
          <ac:picMkLst>
            <pc:docMk/>
            <pc:sldMk cId="3034020961" sldId="10817"/>
            <ac:picMk id="3" creationId="{24C4FDE2-7AFC-804A-9798-2C130039F48C}"/>
          </ac:picMkLst>
        </pc:picChg>
        <pc:picChg chg="del">
          <ac:chgData name="Ramasamy, Sathish Kumar" userId="5da51eb1-4c14-41db-b995-4611419d1190" providerId="ADAL" clId="{5AB1A314-EB36-C041-A880-320F3D1DB76A}" dt="2022-01-05T13:28:42.602" v="8" actId="478"/>
          <ac:picMkLst>
            <pc:docMk/>
            <pc:sldMk cId="3034020961" sldId="10817"/>
            <ac:picMk id="6" creationId="{1B841A87-C2DC-564A-8162-B51768812EAA}"/>
          </ac:picMkLst>
        </pc:picChg>
      </pc:sldChg>
      <pc:sldChg chg="addSp delSp modSp mod">
        <pc:chgData name="Ramasamy, Sathish Kumar" userId="5da51eb1-4c14-41db-b995-4611419d1190" providerId="ADAL" clId="{5AB1A314-EB36-C041-A880-320F3D1DB76A}" dt="2022-01-05T13:47:23.006" v="56" actId="1076"/>
        <pc:sldMkLst>
          <pc:docMk/>
          <pc:sldMk cId="3159821242" sldId="10818"/>
        </pc:sldMkLst>
        <pc:picChg chg="add mod">
          <ac:chgData name="Ramasamy, Sathish Kumar" userId="5da51eb1-4c14-41db-b995-4611419d1190" providerId="ADAL" clId="{5AB1A314-EB36-C041-A880-320F3D1DB76A}" dt="2022-01-05T13:47:23.006" v="56" actId="1076"/>
          <ac:picMkLst>
            <pc:docMk/>
            <pc:sldMk cId="3159821242" sldId="10818"/>
            <ac:picMk id="3" creationId="{AD4FC498-C86B-644B-83B0-3DEB2CA54E1C}"/>
          </ac:picMkLst>
        </pc:picChg>
        <pc:picChg chg="del">
          <ac:chgData name="Ramasamy, Sathish Kumar" userId="5da51eb1-4c14-41db-b995-4611419d1190" providerId="ADAL" clId="{5AB1A314-EB36-C041-A880-320F3D1DB76A}" dt="2022-01-05T13:47:15.117" v="54" actId="478"/>
          <ac:picMkLst>
            <pc:docMk/>
            <pc:sldMk cId="3159821242" sldId="10818"/>
            <ac:picMk id="6" creationId="{DBC51BF3-0527-E14F-ABC2-899B48971400}"/>
          </ac:picMkLst>
        </pc:picChg>
      </pc:sldChg>
      <pc:sldChg chg="addSp delSp modSp add del mod modShow">
        <pc:chgData name="Ramasamy, Sathish Kumar" userId="5da51eb1-4c14-41db-b995-4611419d1190" providerId="ADAL" clId="{5AB1A314-EB36-C041-A880-320F3D1DB76A}" dt="2022-01-05T13:27:48.346" v="7" actId="1076"/>
        <pc:sldMkLst>
          <pc:docMk/>
          <pc:sldMk cId="3617943556" sldId="10819"/>
        </pc:sldMkLst>
        <pc:picChg chg="add mod">
          <ac:chgData name="Ramasamy, Sathish Kumar" userId="5da51eb1-4c14-41db-b995-4611419d1190" providerId="ADAL" clId="{5AB1A314-EB36-C041-A880-320F3D1DB76A}" dt="2022-01-05T13:27:48.346" v="7" actId="1076"/>
          <ac:picMkLst>
            <pc:docMk/>
            <pc:sldMk cId="3617943556" sldId="10819"/>
            <ac:picMk id="3" creationId="{86E8671A-5857-C047-9F89-B03C3B6B596C}"/>
          </ac:picMkLst>
        </pc:picChg>
        <pc:picChg chg="del">
          <ac:chgData name="Ramasamy, Sathish Kumar" userId="5da51eb1-4c14-41db-b995-4611419d1190" providerId="ADAL" clId="{5AB1A314-EB36-C041-A880-320F3D1DB76A}" dt="2022-01-05T13:27:40.265" v="5" actId="478"/>
          <ac:picMkLst>
            <pc:docMk/>
            <pc:sldMk cId="3617943556" sldId="10819"/>
            <ac:picMk id="6" creationId="{81E61C1D-6E5B-EE4B-AF7C-B7CCD05148A9}"/>
          </ac:picMkLst>
        </pc:picChg>
      </pc:sldChg>
      <pc:sldChg chg="addSp delSp modSp mod">
        <pc:chgData name="Ramasamy, Sathish Kumar" userId="5da51eb1-4c14-41db-b995-4611419d1190" providerId="ADAL" clId="{5AB1A314-EB36-C041-A880-320F3D1DB76A}" dt="2022-01-05T13:46:20.455" v="53" actId="1076"/>
        <pc:sldMkLst>
          <pc:docMk/>
          <pc:sldMk cId="201984335" sldId="10822"/>
        </pc:sldMkLst>
        <pc:picChg chg="add mod">
          <ac:chgData name="Ramasamy, Sathish Kumar" userId="5da51eb1-4c14-41db-b995-4611419d1190" providerId="ADAL" clId="{5AB1A314-EB36-C041-A880-320F3D1DB76A}" dt="2022-01-05T13:46:20.455" v="53" actId="1076"/>
          <ac:picMkLst>
            <pc:docMk/>
            <pc:sldMk cId="201984335" sldId="10822"/>
            <ac:picMk id="3" creationId="{DB696ABB-EABA-6046-B6A7-60A7EAA66696}"/>
          </ac:picMkLst>
        </pc:picChg>
        <pc:picChg chg="del">
          <ac:chgData name="Ramasamy, Sathish Kumar" userId="5da51eb1-4c14-41db-b995-4611419d1190" providerId="ADAL" clId="{5AB1A314-EB36-C041-A880-320F3D1DB76A}" dt="2022-01-05T13:46:11.483" v="51" actId="478"/>
          <ac:picMkLst>
            <pc:docMk/>
            <pc:sldMk cId="201984335" sldId="10822"/>
            <ac:picMk id="6" creationId="{7A76EBE8-9A25-1249-A296-2C866532FEC7}"/>
          </ac:picMkLst>
        </pc:picChg>
      </pc:sldChg>
      <pc:sldChg chg="addSp delSp modSp mod">
        <pc:chgData name="Ramasamy, Sathish Kumar" userId="5da51eb1-4c14-41db-b995-4611419d1190" providerId="ADAL" clId="{5AB1A314-EB36-C041-A880-320F3D1DB76A}" dt="2022-01-05T13:29:40.332" v="13" actId="1076"/>
        <pc:sldMkLst>
          <pc:docMk/>
          <pc:sldMk cId="2164259897" sldId="10824"/>
        </pc:sldMkLst>
        <pc:picChg chg="add mod">
          <ac:chgData name="Ramasamy, Sathish Kumar" userId="5da51eb1-4c14-41db-b995-4611419d1190" providerId="ADAL" clId="{5AB1A314-EB36-C041-A880-320F3D1DB76A}" dt="2022-01-05T13:29:40.332" v="13" actId="1076"/>
          <ac:picMkLst>
            <pc:docMk/>
            <pc:sldMk cId="2164259897" sldId="10824"/>
            <ac:picMk id="3" creationId="{8322B5CF-436D-6B41-A2A7-8D720136255F}"/>
          </ac:picMkLst>
        </pc:picChg>
        <pc:picChg chg="del">
          <ac:chgData name="Ramasamy, Sathish Kumar" userId="5da51eb1-4c14-41db-b995-4611419d1190" providerId="ADAL" clId="{5AB1A314-EB36-C041-A880-320F3D1DB76A}" dt="2022-01-05T13:29:14.058" v="11" actId="478"/>
          <ac:picMkLst>
            <pc:docMk/>
            <pc:sldMk cId="2164259897" sldId="10824"/>
            <ac:picMk id="6" creationId="{C46ACAD5-352A-C246-AAC5-1BCB4A87C059}"/>
          </ac:picMkLst>
        </pc:picChg>
      </pc:sldChg>
      <pc:sldChg chg="addSp delSp modSp mod">
        <pc:chgData name="Ramasamy, Sathish Kumar" userId="5da51eb1-4c14-41db-b995-4611419d1190" providerId="ADAL" clId="{5AB1A314-EB36-C041-A880-320F3D1DB76A}" dt="2022-01-05T13:43:07.841" v="43" actId="14100"/>
        <pc:sldMkLst>
          <pc:docMk/>
          <pc:sldMk cId="511994705" sldId="10833"/>
        </pc:sldMkLst>
        <pc:picChg chg="add del mod">
          <ac:chgData name="Ramasamy, Sathish Kumar" userId="5da51eb1-4c14-41db-b995-4611419d1190" providerId="ADAL" clId="{5AB1A314-EB36-C041-A880-320F3D1DB76A}" dt="2022-01-05T13:42:28.434" v="34" actId="478"/>
          <ac:picMkLst>
            <pc:docMk/>
            <pc:sldMk cId="511994705" sldId="10833"/>
            <ac:picMk id="3" creationId="{D45A804B-CBA7-A64D-BE9A-6000854EA1E6}"/>
          </ac:picMkLst>
        </pc:picChg>
        <pc:picChg chg="del">
          <ac:chgData name="Ramasamy, Sathish Kumar" userId="5da51eb1-4c14-41db-b995-4611419d1190" providerId="ADAL" clId="{5AB1A314-EB36-C041-A880-320F3D1DB76A}" dt="2022-01-05T13:40:58.277" v="15" actId="478"/>
          <ac:picMkLst>
            <pc:docMk/>
            <pc:sldMk cId="511994705" sldId="10833"/>
            <ac:picMk id="11" creationId="{D29F6B22-799D-C34D-9C89-0710227A310B}"/>
          </ac:picMkLst>
        </pc:picChg>
        <pc:picChg chg="add mod">
          <ac:chgData name="Ramasamy, Sathish Kumar" userId="5da51eb1-4c14-41db-b995-4611419d1190" providerId="ADAL" clId="{5AB1A314-EB36-C041-A880-320F3D1DB76A}" dt="2022-01-05T13:43:07.841" v="43" actId="14100"/>
          <ac:picMkLst>
            <pc:docMk/>
            <pc:sldMk cId="511994705" sldId="10833"/>
            <ac:picMk id="13" creationId="{45909A52-5DB2-6B44-BB2F-07919CCFDC57}"/>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6E92B-970C-454B-9A9A-2230BA497866}" type="datetimeFigureOut">
              <a:rPr lang="en-US" smtClean="0"/>
              <a:t>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F5E2-A1FB-B144-B95E-F7D433D00BFE}" type="slidenum">
              <a:rPr lang="en-US" smtClean="0"/>
              <a:t>‹#›</a:t>
            </a:fld>
            <a:endParaRPr lang="en-US"/>
          </a:p>
        </p:txBody>
      </p:sp>
    </p:spTree>
    <p:extLst>
      <p:ext uri="{BB962C8B-B14F-4D97-AF65-F5344CB8AC3E}">
        <p14:creationId xmlns:p14="http://schemas.microsoft.com/office/powerpoint/2010/main" val="3012167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4F5E2-A1FB-B144-B95E-F7D433D00BFE}" type="slidenum">
              <a:rPr lang="en-US" smtClean="0"/>
              <a:t>6</a:t>
            </a:fld>
            <a:endParaRPr lang="en-US"/>
          </a:p>
        </p:txBody>
      </p:sp>
    </p:spTree>
    <p:extLst>
      <p:ext uri="{BB962C8B-B14F-4D97-AF65-F5344CB8AC3E}">
        <p14:creationId xmlns:p14="http://schemas.microsoft.com/office/powerpoint/2010/main" val="2214682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CEE92-A162-664A-A76E-2ADCA522DA5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D982056-665C-7D47-8E98-9C99AFDA27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E1455E2-3964-7B42-B9C5-019A1E3D2805}"/>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565408E2-3D41-8A4D-A494-6DD97E1E5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298F5-9A38-C341-8A6C-F9C98F9CBA9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81332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B2573-0F9B-2547-B8E2-7F13CBF12E4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47D7F9-F5F5-D942-A0B6-BF04DB038AC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661342-8DCF-2043-A41A-FC5032710A47}"/>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E0D89D60-A3C5-E348-875D-6C4EA2CA5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9BD7F-CCAA-5B49-A38B-44BB718A70E5}"/>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35151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8CDAA-47D1-CC40-A975-50EDF6DFBDF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28A21D-E7C0-4145-99B4-988204B20D7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FF071C-C286-3B44-A0C9-531A9C485B04}"/>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2A2BDB91-02F8-9C48-B515-E7DA9896F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42F8E-6B31-B64C-887B-1411A0AB41B5}"/>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4269618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913425167"/>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7EB0-E282-514B-B72D-C79901A5C68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BE71ED0-F349-E847-8F4E-0F7C468E83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0DCE8A-87F6-354E-8EA7-8078016DF603}"/>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3B95FB71-8E55-AE4E-B496-D5167A347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736B0-1381-9A41-8A2F-0D40DABE7B0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391223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C870-F2A9-C448-AC22-53A0B7A740B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DD21433-D4DA-E742-AA8B-CE2D9EFE2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697C5B1-1788-294A-8901-C5E07E06AC52}"/>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73EA2E71-E76A-E645-8426-934660CB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2A3E5-347E-2946-AC83-B6392B917BB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403896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8584-5657-CD42-A230-3671425F58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8D137C-67CC-DD42-8C47-4E3F8B5013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04041B9-F9A8-1C4E-B7E0-7C9C595FC85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07BDFCE-7D30-7E42-90EE-DDB882EE95FB}"/>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6" name="Footer Placeholder 5">
            <a:extLst>
              <a:ext uri="{FF2B5EF4-FFF2-40B4-BE49-F238E27FC236}">
                <a16:creationId xmlns:a16="http://schemas.microsoft.com/office/drawing/2014/main" id="{B0537D2A-D8B8-4D40-BFA6-04CF68ED9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879F9-1375-F54C-81B8-D1D489DB21C1}"/>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62189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2DD9-F79C-984F-A0D4-43EB06B957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A4566E-C5A3-3D4D-B0E2-64FA1C452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28A5D6B-0386-6441-AA99-5617A728B5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CDF3D85-03F2-6542-B37C-54318FEBA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18CA61-300D-AA44-AD88-ACA5076FDD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54132F4-7E6C-C846-89EA-21451E1671B8}"/>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8" name="Footer Placeholder 7">
            <a:extLst>
              <a:ext uri="{FF2B5EF4-FFF2-40B4-BE49-F238E27FC236}">
                <a16:creationId xmlns:a16="http://schemas.microsoft.com/office/drawing/2014/main" id="{64B4AF5A-2203-B346-85A2-370FA932B5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C994FC-B93D-2C42-B97C-8F6CCDC5949C}"/>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70557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6E63-4C9D-714B-959A-21F99738C4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C390654-24A0-CE48-80D5-6C1A34CEC56B}"/>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4" name="Footer Placeholder 3">
            <a:extLst>
              <a:ext uri="{FF2B5EF4-FFF2-40B4-BE49-F238E27FC236}">
                <a16:creationId xmlns:a16="http://schemas.microsoft.com/office/drawing/2014/main" id="{2E7E5B72-9ADF-D74D-BBD1-415D06BED7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868EF4-3145-5444-AEA2-E8E17B808B02}"/>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65977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C630C-1E46-3B4D-B396-9CEA9FDCC803}"/>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3" name="Footer Placeholder 2">
            <a:extLst>
              <a:ext uri="{FF2B5EF4-FFF2-40B4-BE49-F238E27FC236}">
                <a16:creationId xmlns:a16="http://schemas.microsoft.com/office/drawing/2014/main" id="{49AD122E-38E8-6747-B20A-3FBCB150CD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9361E3-54E0-EE49-863A-08B766C3DBDE}"/>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48583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91B0-F07B-D947-82FE-5E1853A54C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59C17F2-B9D4-FD41-BFA4-12C8AA820A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A3F6807-22D8-B04F-83DC-EE010411F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CE0DF9-3B10-E049-B568-AC599CFF9CEA}"/>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6" name="Footer Placeholder 5">
            <a:extLst>
              <a:ext uri="{FF2B5EF4-FFF2-40B4-BE49-F238E27FC236}">
                <a16:creationId xmlns:a16="http://schemas.microsoft.com/office/drawing/2014/main" id="{6041271A-9AB3-C143-9819-AC7D52687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65AED-0738-7842-984A-6076ABCD2DD4}"/>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53886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DF8C-AF1F-FC4C-9D1F-6D217C1C8A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9A40B33-D616-8349-9695-EB79290E4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02A734-47BD-2B4E-9DC1-30D0EAFA1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D43CB13-E24C-E842-A407-C4D6B256D053}"/>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6" name="Footer Placeholder 5">
            <a:extLst>
              <a:ext uri="{FF2B5EF4-FFF2-40B4-BE49-F238E27FC236}">
                <a16:creationId xmlns:a16="http://schemas.microsoft.com/office/drawing/2014/main" id="{5EDFEA1A-A357-3647-98D8-96FBAAA4D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863A5-FA35-8D4B-B7A7-15CFC5FE1A8F}"/>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79094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3F2B7-851E-854E-A5A5-83C7290B9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5413E4-9825-A742-9296-4A4AD6992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F6A72-F2CE-A449-AF46-38D51D546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60EA04D1-2DEE-1248-AA4B-D8AB6216D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00E617-C127-F345-A213-1EAF5B810F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93143-FFB3-D74C-8E26-03F9611BDF40}" type="slidenum">
              <a:rPr lang="en-US" smtClean="0"/>
              <a:t>‹#›</a:t>
            </a:fld>
            <a:endParaRPr lang="en-US"/>
          </a:p>
        </p:txBody>
      </p:sp>
    </p:spTree>
    <p:extLst>
      <p:ext uri="{BB962C8B-B14F-4D97-AF65-F5344CB8AC3E}">
        <p14:creationId xmlns:p14="http://schemas.microsoft.com/office/powerpoint/2010/main" val="379245738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2.png"/><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3.png"/><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4.png"/><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5.png"/><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6.png"/><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7.png"/><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8.png"/><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9.png"/><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0.png"/><Relationship Id="rId2" Type="http://schemas.openxmlformats.org/officeDocument/2006/relationships/tags" Target="../tags/tag29.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21.png"/><Relationship Id="rId2" Type="http://schemas.openxmlformats.org/officeDocument/2006/relationships/tags" Target="../tags/tag31.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22.png"/><Relationship Id="rId2" Type="http://schemas.openxmlformats.org/officeDocument/2006/relationships/tags" Target="../tags/tag33.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3.png"/><Relationship Id="rId2" Type="http://schemas.openxmlformats.org/officeDocument/2006/relationships/tags" Target="../tags/tag35.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24.png"/><Relationship Id="rId2" Type="http://schemas.openxmlformats.org/officeDocument/2006/relationships/tags" Target="../tags/tag37.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25.png"/><Relationship Id="rId2" Type="http://schemas.openxmlformats.org/officeDocument/2006/relationships/tags" Target="../tags/tag39.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6.png"/><Relationship Id="rId2" Type="http://schemas.openxmlformats.org/officeDocument/2006/relationships/tags" Target="../tags/tag41.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27.png"/><Relationship Id="rId2" Type="http://schemas.openxmlformats.org/officeDocument/2006/relationships/tags" Target="../tags/tag43.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28.png"/><Relationship Id="rId2" Type="http://schemas.openxmlformats.org/officeDocument/2006/relationships/tags" Target="../tags/tag45.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xml"/><Relationship Id="rId7" Type="http://schemas.openxmlformats.org/officeDocument/2006/relationships/image" Target="../media/image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8.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9.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2.xml"/><Relationship Id="rId7" Type="http://schemas.openxmlformats.org/officeDocument/2006/relationships/image" Target="../media/image10.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D210-3404-654B-A460-744B9F97194D}"/>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780CF866-48C4-C042-85E6-2AC9DA61D1DF}"/>
              </a:ext>
            </a:extLst>
          </p:cNvPr>
          <p:cNvSpPr>
            <a:spLocks noGrp="1"/>
          </p:cNvSpPr>
          <p:nvPr>
            <p:ph type="subTitle" idx="1"/>
          </p:nvPr>
        </p:nvSpPr>
        <p:spPr/>
        <p:txBody>
          <a:bodyPr/>
          <a:lstStyle/>
          <a:p>
            <a:r>
              <a:rPr lang="en-US" dirty="0"/>
              <a:t>Exploratory Data Analysis</a:t>
            </a:r>
          </a:p>
        </p:txBody>
      </p:sp>
      <p:sp>
        <p:nvSpPr>
          <p:cNvPr id="4" name="TextBox 3">
            <a:extLst>
              <a:ext uri="{FF2B5EF4-FFF2-40B4-BE49-F238E27FC236}">
                <a16:creationId xmlns:a16="http://schemas.microsoft.com/office/drawing/2014/main" id="{6F27F1D8-AB32-6743-A177-A62FF09888DD}"/>
              </a:ext>
            </a:extLst>
          </p:cNvPr>
          <p:cNvSpPr txBox="1"/>
          <p:nvPr/>
        </p:nvSpPr>
        <p:spPr>
          <a:xfrm>
            <a:off x="9370141" y="5735637"/>
            <a:ext cx="2654711" cy="923330"/>
          </a:xfrm>
          <a:prstGeom prst="rect">
            <a:avLst/>
          </a:prstGeom>
          <a:noFill/>
        </p:spPr>
        <p:txBody>
          <a:bodyPr wrap="square" rtlCol="0">
            <a:spAutoFit/>
          </a:bodyPr>
          <a:lstStyle/>
          <a:p>
            <a:r>
              <a:rPr lang="en-US" dirty="0"/>
              <a:t>Sathish Kumar Ramasamy </a:t>
            </a:r>
          </a:p>
          <a:p>
            <a:r>
              <a:rPr lang="en-US" dirty="0"/>
              <a:t>Sudheer </a:t>
            </a:r>
            <a:r>
              <a:rPr lang="en-US" dirty="0" err="1"/>
              <a:t>Balabadruni</a:t>
            </a:r>
            <a:endParaRPr lang="en-US" dirty="0"/>
          </a:p>
          <a:p>
            <a:endParaRPr lang="en-US" dirty="0"/>
          </a:p>
        </p:txBody>
      </p:sp>
    </p:spTree>
    <p:extLst>
      <p:ext uri="{BB962C8B-B14F-4D97-AF65-F5344CB8AC3E}">
        <p14:creationId xmlns:p14="http://schemas.microsoft.com/office/powerpoint/2010/main" val="27777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716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Employment Length</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Employment Length of 10+ years tend to default more than other durations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whose Employment Length is missing has higher factor of default rate(22%) than all others. This is substantial considering the univariate analysis of employment length where 10+years dominate the distribution </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1" name="Picture 10">
            <a:extLst>
              <a:ext uri="{FF2B5EF4-FFF2-40B4-BE49-F238E27FC236}">
                <a16:creationId xmlns:a16="http://schemas.microsoft.com/office/drawing/2014/main" id="{D88CC096-8C72-534C-A9A9-02AD017C0CD5}"/>
              </a:ext>
            </a:extLst>
          </p:cNvPr>
          <p:cNvPicPr>
            <a:picLocks noChangeAspect="1"/>
          </p:cNvPicPr>
          <p:nvPr/>
        </p:nvPicPr>
        <p:blipFill>
          <a:blip r:embed="rId7"/>
          <a:stretch>
            <a:fillRect/>
          </a:stretch>
        </p:blipFill>
        <p:spPr>
          <a:xfrm>
            <a:off x="2723323" y="2641549"/>
            <a:ext cx="6745353" cy="4232378"/>
          </a:xfrm>
          <a:prstGeom prst="rect">
            <a:avLst/>
          </a:prstGeom>
        </p:spPr>
      </p:pic>
    </p:spTree>
    <p:extLst>
      <p:ext uri="{BB962C8B-B14F-4D97-AF65-F5344CB8AC3E}">
        <p14:creationId xmlns:p14="http://schemas.microsoft.com/office/powerpoint/2010/main" val="9351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819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home ownership as “OTHER” tend to default more likely than rest of the categories. This is despite the fact that 92% of the applicants has either RENT or MORTGAGE as the home ownership.</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 to note that there are no defaulters in category “NONE”</a:t>
            </a: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F3BC0CFC-F4DE-3545-BBD8-76D61D0F5978}"/>
              </a:ext>
            </a:extLst>
          </p:cNvPr>
          <p:cNvPicPr>
            <a:picLocks noChangeAspect="1"/>
          </p:cNvPicPr>
          <p:nvPr/>
        </p:nvPicPr>
        <p:blipFill>
          <a:blip r:embed="rId7"/>
          <a:stretch>
            <a:fillRect/>
          </a:stretch>
        </p:blipFill>
        <p:spPr>
          <a:xfrm>
            <a:off x="2753152" y="2702207"/>
            <a:ext cx="6511413" cy="4043034"/>
          </a:xfrm>
          <a:prstGeom prst="rect">
            <a:avLst/>
          </a:prstGeom>
        </p:spPr>
      </p:pic>
    </p:spTree>
    <p:extLst>
      <p:ext uri="{BB962C8B-B14F-4D97-AF65-F5344CB8AC3E}">
        <p14:creationId xmlns:p14="http://schemas.microsoft.com/office/powerpoint/2010/main" val="136209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921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Annual Income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lesser Annual income tend to default more than those with higher levels of annual income</a:t>
            </a:r>
          </a:p>
          <a:p>
            <a:pPr>
              <a:spcBef>
                <a:spcPts val="300"/>
              </a:spcBef>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DB696ABB-EABA-6046-B6A7-60A7EAA66696}"/>
              </a:ext>
            </a:extLst>
          </p:cNvPr>
          <p:cNvPicPr>
            <a:picLocks noChangeAspect="1"/>
          </p:cNvPicPr>
          <p:nvPr/>
        </p:nvPicPr>
        <p:blipFill>
          <a:blip r:embed="rId7"/>
          <a:stretch>
            <a:fillRect/>
          </a:stretch>
        </p:blipFill>
        <p:spPr>
          <a:xfrm>
            <a:off x="1954601" y="2419384"/>
            <a:ext cx="8013700" cy="4229100"/>
          </a:xfrm>
          <a:prstGeom prst="rect">
            <a:avLst/>
          </a:prstGeom>
        </p:spPr>
      </p:pic>
    </p:spTree>
    <p:extLst>
      <p:ext uri="{BB962C8B-B14F-4D97-AF65-F5344CB8AC3E}">
        <p14:creationId xmlns:p14="http://schemas.microsoft.com/office/powerpoint/2010/main" val="20198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024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Income Verification Status</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5326" y="1462071"/>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Surprisingly, Loan Applications whose Income is verified defaults more than others by at least 2%. May be verification process needs to be revisited. </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This is substantial considering the fact that 43% of the applicants income were not verified.</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8483" y="1342023"/>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40ADCBB2-2D06-454C-AB86-33DA3FEC7DF9}"/>
              </a:ext>
            </a:extLst>
          </p:cNvPr>
          <p:cNvPicPr>
            <a:picLocks noChangeAspect="1"/>
          </p:cNvPicPr>
          <p:nvPr/>
        </p:nvPicPr>
        <p:blipFill>
          <a:blip r:embed="rId7"/>
          <a:stretch>
            <a:fillRect/>
          </a:stretch>
        </p:blipFill>
        <p:spPr>
          <a:xfrm>
            <a:off x="2209452" y="2582159"/>
            <a:ext cx="7772400" cy="4229100"/>
          </a:xfrm>
          <a:prstGeom prst="rect">
            <a:avLst/>
          </a:prstGeom>
        </p:spPr>
      </p:pic>
    </p:spTree>
    <p:extLst>
      <p:ext uri="{BB962C8B-B14F-4D97-AF65-F5344CB8AC3E}">
        <p14:creationId xmlns:p14="http://schemas.microsoft.com/office/powerpoint/2010/main" val="332863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126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1"/>
            <a:ext cx="11009283" cy="1141345"/>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whose purpose of loan is “educational” or “small business” tend to default more than other categories by huge difference between 8 % - 17 %.</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This is substantial considering the fact that purpose “debt consolidation” dominates the dataset (46% applicants)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00B23039-3DA1-4B42-80E9-9C7F54E44605}"/>
              </a:ext>
            </a:extLst>
          </p:cNvPr>
          <p:cNvPicPr>
            <a:picLocks noChangeAspect="1"/>
          </p:cNvPicPr>
          <p:nvPr/>
        </p:nvPicPr>
        <p:blipFill>
          <a:blip r:embed="rId7"/>
          <a:stretch>
            <a:fillRect/>
          </a:stretch>
        </p:blipFill>
        <p:spPr>
          <a:xfrm>
            <a:off x="3174771" y="2810107"/>
            <a:ext cx="5842458" cy="4028623"/>
          </a:xfrm>
          <a:prstGeom prst="rect">
            <a:avLst/>
          </a:prstGeom>
        </p:spPr>
      </p:pic>
    </p:spTree>
    <p:extLst>
      <p:ext uri="{BB962C8B-B14F-4D97-AF65-F5344CB8AC3E}">
        <p14:creationId xmlns:p14="http://schemas.microsoft.com/office/powerpoint/2010/main" val="91050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228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Debt to Income Ratio</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debt to income ratio tends to default more than those with lesser debt to income ratio. Although this is not a strong indicator as the difference in mean between them is merely 1</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24C4FDE2-7AFC-804A-9798-2C130039F48C}"/>
              </a:ext>
            </a:extLst>
          </p:cNvPr>
          <p:cNvPicPr>
            <a:picLocks noChangeAspect="1"/>
          </p:cNvPicPr>
          <p:nvPr/>
        </p:nvPicPr>
        <p:blipFill>
          <a:blip r:embed="rId7"/>
          <a:stretch>
            <a:fillRect/>
          </a:stretch>
        </p:blipFill>
        <p:spPr>
          <a:xfrm>
            <a:off x="2247552" y="2419384"/>
            <a:ext cx="7696200" cy="4229100"/>
          </a:xfrm>
          <a:prstGeom prst="rect">
            <a:avLst/>
          </a:prstGeom>
        </p:spPr>
      </p:pic>
    </p:spTree>
    <p:extLst>
      <p:ext uri="{BB962C8B-B14F-4D97-AF65-F5344CB8AC3E}">
        <p14:creationId xmlns:p14="http://schemas.microsoft.com/office/powerpoint/2010/main" val="303402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331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Revolving Balance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2274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credit revolving balance tend to default more than those with lesser credit revolving balance</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8322B5CF-436D-6B41-A2A7-8D720136255F}"/>
              </a:ext>
            </a:extLst>
          </p:cNvPr>
          <p:cNvPicPr>
            <a:picLocks noChangeAspect="1"/>
          </p:cNvPicPr>
          <p:nvPr/>
        </p:nvPicPr>
        <p:blipFill>
          <a:blip r:embed="rId7"/>
          <a:stretch>
            <a:fillRect/>
          </a:stretch>
        </p:blipFill>
        <p:spPr>
          <a:xfrm>
            <a:off x="2160759" y="2503654"/>
            <a:ext cx="7696200" cy="4229100"/>
          </a:xfrm>
          <a:prstGeom prst="rect">
            <a:avLst/>
          </a:prstGeom>
        </p:spPr>
      </p:pic>
    </p:spTree>
    <p:extLst>
      <p:ext uri="{BB962C8B-B14F-4D97-AF65-F5344CB8AC3E}">
        <p14:creationId xmlns:p14="http://schemas.microsoft.com/office/powerpoint/2010/main" val="216425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433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Revolving Utilization</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revolving credit utilization tend to default more than those with lesser credit utilization  </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AD4FC498-C86B-644B-83B0-3DEB2CA54E1C}"/>
              </a:ext>
            </a:extLst>
          </p:cNvPr>
          <p:cNvPicPr>
            <a:picLocks noChangeAspect="1"/>
          </p:cNvPicPr>
          <p:nvPr/>
        </p:nvPicPr>
        <p:blipFill>
          <a:blip r:embed="rId7"/>
          <a:stretch>
            <a:fillRect/>
          </a:stretch>
        </p:blipFill>
        <p:spPr>
          <a:xfrm>
            <a:off x="2209452" y="2444116"/>
            <a:ext cx="7772400" cy="4229100"/>
          </a:xfrm>
          <a:prstGeom prst="rect">
            <a:avLst/>
          </a:prstGeom>
        </p:spPr>
      </p:pic>
    </p:spTree>
    <p:extLst>
      <p:ext uri="{BB962C8B-B14F-4D97-AF65-F5344CB8AC3E}">
        <p14:creationId xmlns:p14="http://schemas.microsoft.com/office/powerpoint/2010/main" val="3159821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536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Loan Amount vs Funded Amount</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There are very less defaulters when funded amount is nearly same as that of requested loan amount (linear relation)</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72DE215C-1CC5-1544-B2AE-F1854A3E6FB1}"/>
              </a:ext>
            </a:extLst>
          </p:cNvPr>
          <p:cNvPicPr>
            <a:picLocks noChangeAspect="1"/>
          </p:cNvPicPr>
          <p:nvPr/>
        </p:nvPicPr>
        <p:blipFill>
          <a:blip r:embed="rId7"/>
          <a:stretch>
            <a:fillRect/>
          </a:stretch>
        </p:blipFill>
        <p:spPr>
          <a:xfrm>
            <a:off x="1345533" y="2444116"/>
            <a:ext cx="9347200" cy="4229100"/>
          </a:xfrm>
          <a:prstGeom prst="rect">
            <a:avLst/>
          </a:prstGeom>
        </p:spPr>
      </p:pic>
    </p:spTree>
    <p:extLst>
      <p:ext uri="{BB962C8B-B14F-4D97-AF65-F5344CB8AC3E}">
        <p14:creationId xmlns:p14="http://schemas.microsoft.com/office/powerpoint/2010/main" val="2714499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638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Employment Length</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employment length of 7 years tend to default more than others when the term is 60 months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 to note that applicants whose employment length is missing also shows similar pattern for 60 months</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D0024D03-A5FA-084C-89A9-BA2A46173CD6}"/>
              </a:ext>
            </a:extLst>
          </p:cNvPr>
          <p:cNvPicPr>
            <a:picLocks noChangeAspect="1"/>
          </p:cNvPicPr>
          <p:nvPr/>
        </p:nvPicPr>
        <p:blipFill>
          <a:blip r:embed="rId7"/>
          <a:stretch>
            <a:fillRect/>
          </a:stretch>
        </p:blipFill>
        <p:spPr>
          <a:xfrm>
            <a:off x="3146280" y="2775365"/>
            <a:ext cx="5899440" cy="3995388"/>
          </a:xfrm>
          <a:prstGeom prst="rect">
            <a:avLst/>
          </a:prstGeom>
        </p:spPr>
      </p:pic>
    </p:spTree>
    <p:extLst>
      <p:ext uri="{BB962C8B-B14F-4D97-AF65-F5344CB8AC3E}">
        <p14:creationId xmlns:p14="http://schemas.microsoft.com/office/powerpoint/2010/main" val="70958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0D24-F703-9C49-B47A-B65EBFBF443B}"/>
              </a:ext>
            </a:extLst>
          </p:cNvPr>
          <p:cNvSpPr>
            <a:spLocks noGrp="1"/>
          </p:cNvSpPr>
          <p:nvPr>
            <p:ph type="title"/>
          </p:nvPr>
        </p:nvSpPr>
        <p:spPr/>
        <p:txBody>
          <a:bodyPr/>
          <a:lstStyle/>
          <a:p>
            <a:r>
              <a:rPr lang="en-US" b="1" dirty="0"/>
              <a:t>Table of Contents</a:t>
            </a:r>
          </a:p>
        </p:txBody>
      </p:sp>
      <p:sp>
        <p:nvSpPr>
          <p:cNvPr id="3" name="Content Placeholder 2">
            <a:extLst>
              <a:ext uri="{FF2B5EF4-FFF2-40B4-BE49-F238E27FC236}">
                <a16:creationId xmlns:a16="http://schemas.microsoft.com/office/drawing/2014/main" id="{99869826-E1CA-2248-AB1B-3145A6685D59}"/>
              </a:ext>
            </a:extLst>
          </p:cNvPr>
          <p:cNvSpPr>
            <a:spLocks noGrp="1"/>
          </p:cNvSpPr>
          <p:nvPr>
            <p:ph idx="1"/>
          </p:nvPr>
        </p:nvSpPr>
        <p:spPr/>
        <p:txBody>
          <a:bodyPr/>
          <a:lstStyle/>
          <a:p>
            <a:r>
              <a:rPr lang="en-US" dirty="0"/>
              <a:t>Problem Statement</a:t>
            </a:r>
          </a:p>
          <a:p>
            <a:r>
              <a:rPr lang="en-US" dirty="0"/>
              <a:t>Univariate Analysis</a:t>
            </a:r>
          </a:p>
          <a:p>
            <a:r>
              <a:rPr lang="en-US" dirty="0"/>
              <a:t>Segmented Univariate Analysis</a:t>
            </a:r>
          </a:p>
          <a:p>
            <a:r>
              <a:rPr lang="en-US" dirty="0"/>
              <a:t>Bivariate Analysis</a:t>
            </a:r>
          </a:p>
          <a:p>
            <a:r>
              <a:rPr lang="en-US" dirty="0"/>
              <a:t>Conclusion</a:t>
            </a:r>
          </a:p>
        </p:txBody>
      </p:sp>
    </p:spTree>
    <p:extLst>
      <p:ext uri="{BB962C8B-B14F-4D97-AF65-F5344CB8AC3E}">
        <p14:creationId xmlns:p14="http://schemas.microsoft.com/office/powerpoint/2010/main" val="2740017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740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33016"/>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as term and Home ownership as OWN and RENT tend to default more likely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5C1A763A-DA1E-0B42-8D83-2DF08E197400}"/>
              </a:ext>
            </a:extLst>
          </p:cNvPr>
          <p:cNvPicPr>
            <a:picLocks noChangeAspect="1"/>
          </p:cNvPicPr>
          <p:nvPr/>
        </p:nvPicPr>
        <p:blipFill>
          <a:blip r:embed="rId7"/>
          <a:stretch>
            <a:fillRect/>
          </a:stretch>
        </p:blipFill>
        <p:spPr>
          <a:xfrm>
            <a:off x="2408409" y="2537717"/>
            <a:ext cx="7200900" cy="4229100"/>
          </a:xfrm>
          <a:prstGeom prst="rect">
            <a:avLst/>
          </a:prstGeom>
        </p:spPr>
      </p:pic>
    </p:spTree>
    <p:extLst>
      <p:ext uri="{BB962C8B-B14F-4D97-AF65-F5344CB8AC3E}">
        <p14:creationId xmlns:p14="http://schemas.microsoft.com/office/powerpoint/2010/main" val="1271807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843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Verification Status</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term and verification status as “Source Verified” and “Verified”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56AA228E-CCC5-2F4B-AA8B-4FDAC32C4066}"/>
              </a:ext>
            </a:extLst>
          </p:cNvPr>
          <p:cNvPicPr>
            <a:picLocks noChangeAspect="1"/>
          </p:cNvPicPr>
          <p:nvPr/>
        </p:nvPicPr>
        <p:blipFill>
          <a:blip r:embed="rId7"/>
          <a:stretch>
            <a:fillRect/>
          </a:stretch>
        </p:blipFill>
        <p:spPr>
          <a:xfrm>
            <a:off x="2495202" y="2657766"/>
            <a:ext cx="7200900" cy="4229100"/>
          </a:xfrm>
          <a:prstGeom prst="rect">
            <a:avLst/>
          </a:prstGeom>
        </p:spPr>
      </p:pic>
    </p:spTree>
    <p:extLst>
      <p:ext uri="{BB962C8B-B14F-4D97-AF65-F5344CB8AC3E}">
        <p14:creationId xmlns:p14="http://schemas.microsoft.com/office/powerpoint/2010/main" val="1081381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945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term and purpose as “educational” and “small business”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A251628E-C08D-ED49-B744-81B49DC6EE0B}"/>
              </a:ext>
            </a:extLst>
          </p:cNvPr>
          <p:cNvPicPr>
            <a:picLocks noChangeAspect="1"/>
          </p:cNvPicPr>
          <p:nvPr/>
        </p:nvPicPr>
        <p:blipFill>
          <a:blip r:embed="rId7"/>
          <a:stretch>
            <a:fillRect/>
          </a:stretch>
        </p:blipFill>
        <p:spPr>
          <a:xfrm>
            <a:off x="3337748" y="2657766"/>
            <a:ext cx="5515807" cy="4105239"/>
          </a:xfrm>
          <a:prstGeom prst="rect">
            <a:avLst/>
          </a:prstGeom>
        </p:spPr>
      </p:pic>
    </p:spTree>
    <p:extLst>
      <p:ext uri="{BB962C8B-B14F-4D97-AF65-F5344CB8AC3E}">
        <p14:creationId xmlns:p14="http://schemas.microsoft.com/office/powerpoint/2010/main" val="2580952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048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Revolving Balance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22741"/>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credit revolving balance tend to default likely only for 60 months term</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61A23500-D893-8F40-B8D0-0CE656AE27D2}"/>
              </a:ext>
            </a:extLst>
          </p:cNvPr>
          <p:cNvPicPr>
            <a:picLocks noChangeAspect="1"/>
          </p:cNvPicPr>
          <p:nvPr/>
        </p:nvPicPr>
        <p:blipFill>
          <a:blip r:embed="rId7"/>
          <a:stretch>
            <a:fillRect/>
          </a:stretch>
        </p:blipFill>
        <p:spPr>
          <a:xfrm>
            <a:off x="3667873" y="2616670"/>
            <a:ext cx="5373385" cy="3989613"/>
          </a:xfrm>
          <a:prstGeom prst="rect">
            <a:avLst/>
          </a:prstGeom>
        </p:spPr>
      </p:pic>
    </p:spTree>
    <p:extLst>
      <p:ext uri="{BB962C8B-B14F-4D97-AF65-F5344CB8AC3E}">
        <p14:creationId xmlns:p14="http://schemas.microsoft.com/office/powerpoint/2010/main" val="63761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150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Employment Length vs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7411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home ownership as “OTHER” and employment length as 7 years or 3 years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65E32FD5-9A97-C946-A6EE-027D5A052194}"/>
              </a:ext>
            </a:extLst>
          </p:cNvPr>
          <p:cNvPicPr>
            <a:picLocks noChangeAspect="1"/>
          </p:cNvPicPr>
          <p:nvPr/>
        </p:nvPicPr>
        <p:blipFill>
          <a:blip r:embed="rId7"/>
          <a:stretch>
            <a:fillRect/>
          </a:stretch>
        </p:blipFill>
        <p:spPr>
          <a:xfrm>
            <a:off x="2458784" y="2657766"/>
            <a:ext cx="7100150" cy="3825809"/>
          </a:xfrm>
          <a:prstGeom prst="rect">
            <a:avLst/>
          </a:prstGeom>
        </p:spPr>
      </p:pic>
    </p:spTree>
    <p:extLst>
      <p:ext uri="{BB962C8B-B14F-4D97-AF65-F5344CB8AC3E}">
        <p14:creationId xmlns:p14="http://schemas.microsoft.com/office/powerpoint/2010/main" val="1324246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252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36920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Employment Length vs Purpose</a:t>
            </a: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63838"/>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Loan Applicants for purpose as renewable energy tend to likely default when their employment length is 4 years or 8 years.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Interestingly, Loan Applicants with no employment length specified tend to default more for educational purpose</a:t>
            </a:r>
            <a:b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b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4FE0D669-6459-5646-AD78-84DBCB7C048B}"/>
              </a:ext>
            </a:extLst>
          </p:cNvPr>
          <p:cNvPicPr>
            <a:picLocks noChangeAspect="1"/>
          </p:cNvPicPr>
          <p:nvPr/>
        </p:nvPicPr>
        <p:blipFill>
          <a:blip r:embed="rId7"/>
          <a:stretch>
            <a:fillRect/>
          </a:stretch>
        </p:blipFill>
        <p:spPr>
          <a:xfrm>
            <a:off x="3099237" y="2537717"/>
            <a:ext cx="5992830" cy="4092191"/>
          </a:xfrm>
          <a:prstGeom prst="rect">
            <a:avLst/>
          </a:prstGeom>
        </p:spPr>
      </p:pic>
    </p:spTree>
    <p:extLst>
      <p:ext uri="{BB962C8B-B14F-4D97-AF65-F5344CB8AC3E}">
        <p14:creationId xmlns:p14="http://schemas.microsoft.com/office/powerpoint/2010/main" val="1110004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355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36920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Home Ownership vs Purpose</a:t>
            </a: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106932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the purpose of small business tend to default more likely when home ownership is “RENT”,”OWN” and “OTHER”</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the purpose of car tend to default with home ownership as “OTHER”</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929A74CA-A5A9-554B-9A0C-BECA38E40BB0}"/>
              </a:ext>
            </a:extLst>
          </p:cNvPr>
          <p:cNvPicPr>
            <a:picLocks noChangeAspect="1"/>
          </p:cNvPicPr>
          <p:nvPr/>
        </p:nvPicPr>
        <p:blipFill>
          <a:blip r:embed="rId7"/>
          <a:stretch>
            <a:fillRect/>
          </a:stretch>
        </p:blipFill>
        <p:spPr>
          <a:xfrm>
            <a:off x="3660321" y="2727644"/>
            <a:ext cx="4871357" cy="3625595"/>
          </a:xfrm>
          <a:prstGeom prst="rect">
            <a:avLst/>
          </a:prstGeom>
        </p:spPr>
      </p:pic>
    </p:spTree>
    <p:extLst>
      <p:ext uri="{BB962C8B-B14F-4D97-AF65-F5344CB8AC3E}">
        <p14:creationId xmlns:p14="http://schemas.microsoft.com/office/powerpoint/2010/main" val="3572000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BC16-D6FB-8743-8758-7402E2881808}"/>
              </a:ext>
            </a:extLst>
          </p:cNvPr>
          <p:cNvSpPr>
            <a:spLocks noGrp="1"/>
          </p:cNvSpPr>
          <p:nvPr>
            <p:ph type="title"/>
          </p:nvPr>
        </p:nvSpPr>
        <p:spPr>
          <a:xfrm>
            <a:off x="838200" y="175341"/>
            <a:ext cx="10515600" cy="1011391"/>
          </a:xfrm>
        </p:spPr>
        <p:txBody>
          <a:bodyPr/>
          <a:lstStyle/>
          <a:p>
            <a:r>
              <a:rPr lang="en-US" b="1" dirty="0"/>
              <a:t>Conclusion</a:t>
            </a:r>
          </a:p>
        </p:txBody>
      </p:sp>
      <p:sp>
        <p:nvSpPr>
          <p:cNvPr id="3" name="Content Placeholder 2">
            <a:extLst>
              <a:ext uri="{FF2B5EF4-FFF2-40B4-BE49-F238E27FC236}">
                <a16:creationId xmlns:a16="http://schemas.microsoft.com/office/drawing/2014/main" id="{97DAB1AF-9892-364C-8AE9-1C38EAE3A61A}"/>
              </a:ext>
            </a:extLst>
          </p:cNvPr>
          <p:cNvSpPr>
            <a:spLocks noGrp="1"/>
          </p:cNvSpPr>
          <p:nvPr>
            <p:ph idx="1"/>
          </p:nvPr>
        </p:nvSpPr>
        <p:spPr>
          <a:xfrm>
            <a:off x="838200" y="1386348"/>
            <a:ext cx="10515600" cy="4962013"/>
          </a:xfrm>
        </p:spPr>
        <p:txBody>
          <a:bodyPr anchor="ctr">
            <a:normAutofit/>
          </a:bodyPr>
          <a:lstStyle/>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Applicants who opted for higher term (60 months) tend to default more than others. </a:t>
            </a:r>
          </a:p>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Applicants who got loan for higher interest rate tend to default more than others.</a:t>
            </a:r>
          </a:p>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Applicants with home ownership as “OTHER” tend to default more likely than rest of the categories. Also, there are no defaulters in category “NONE”</a:t>
            </a:r>
          </a:p>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Surprisingly, Loan Applications whose Income is verified defaults more than others by at least 2%. May be verification process needs to be revisited. </a:t>
            </a:r>
          </a:p>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Applicants whose purpose of loan is “educational” or “small business” tend to default more than other categories by huge difference between 8 % - 17 %. </a:t>
            </a:r>
          </a:p>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Applicants whose employment length is </a:t>
            </a:r>
            <a:r>
              <a:rPr lang="en-US" sz="1900" u="sng" kern="0" dirty="0">
                <a:solidFill>
                  <a:srgbClr val="000000"/>
                </a:solidFill>
                <a:latin typeface="Calibri" panose="020F0502020204030204" pitchFamily="34" charset="0"/>
                <a:ea typeface="Arial Unicode MS" pitchFamily="34" charset="-128"/>
                <a:cs typeface="Calibri" panose="020F0502020204030204" pitchFamily="34" charset="0"/>
              </a:rPr>
              <a:t>missing</a:t>
            </a: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 also shows similar pattern for 60 months</a:t>
            </a:r>
          </a:p>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term and verification status as “Source Verified” and “Verified” tend to default more than other combinations</a:t>
            </a:r>
          </a:p>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Applicants with no employment length specified tend to default more for educational purpose</a:t>
            </a:r>
            <a:endParaRPr lang="en-US" dirty="0"/>
          </a:p>
        </p:txBody>
      </p:sp>
    </p:spTree>
    <p:extLst>
      <p:ext uri="{BB962C8B-B14F-4D97-AF65-F5344CB8AC3E}">
        <p14:creationId xmlns:p14="http://schemas.microsoft.com/office/powerpoint/2010/main" val="2136417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BC16-D6FB-8743-8758-7402E2881808}"/>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97DAB1AF-9892-364C-8AE9-1C38EAE3A61A}"/>
              </a:ext>
            </a:extLst>
          </p:cNvPr>
          <p:cNvSpPr>
            <a:spLocks noGrp="1"/>
          </p:cNvSpPr>
          <p:nvPr>
            <p:ph idx="1"/>
          </p:nvPr>
        </p:nvSpPr>
        <p:spPr/>
        <p:txBody>
          <a:bodyPr>
            <a:normAutofit/>
          </a:bodyPr>
          <a:lstStyle/>
          <a:p>
            <a:r>
              <a:rPr lang="en-US" dirty="0"/>
              <a:t>The company is the largest online loan marketplace lending borrowers loans for personal, business and medical needs. </a:t>
            </a:r>
          </a:p>
          <a:p>
            <a:r>
              <a:rPr lang="en-US" dirty="0"/>
              <a:t>Lending loans to risky applicants is what contributes to the largest financial loss(credit loss) for the company</a:t>
            </a:r>
          </a:p>
          <a:p>
            <a:r>
              <a:rPr lang="en-US" dirty="0"/>
              <a:t>The company wants to understand the driving factors(variables) behind loan default so that credit loss can be reduced</a:t>
            </a:r>
          </a:p>
        </p:txBody>
      </p:sp>
    </p:spTree>
    <p:extLst>
      <p:ext uri="{BB962C8B-B14F-4D97-AF65-F5344CB8AC3E}">
        <p14:creationId xmlns:p14="http://schemas.microsoft.com/office/powerpoint/2010/main" val="41449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02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Univariate Analysis – Loan Amount, Term, Employment Length</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243234"/>
            <a:ext cx="11009283" cy="1322986"/>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75% of the loan amount requested is within 15000</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75% of the loan is requested/granted for the term of 36 months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Majority of the loan applicants have employment length of 10+ years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123185"/>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9CCC2D11-EE9E-3142-A2D1-9A4BA8B805C6}"/>
              </a:ext>
            </a:extLst>
          </p:cNvPr>
          <p:cNvPicPr>
            <a:picLocks noChangeAspect="1"/>
          </p:cNvPicPr>
          <p:nvPr/>
        </p:nvPicPr>
        <p:blipFill>
          <a:blip r:embed="rId7"/>
          <a:stretch>
            <a:fillRect/>
          </a:stretch>
        </p:blipFill>
        <p:spPr>
          <a:xfrm>
            <a:off x="4057980" y="3060197"/>
            <a:ext cx="3692981" cy="2431289"/>
          </a:xfrm>
          <a:prstGeom prst="rect">
            <a:avLst/>
          </a:prstGeom>
        </p:spPr>
      </p:pic>
      <p:pic>
        <p:nvPicPr>
          <p:cNvPr id="12" name="Picture 11">
            <a:extLst>
              <a:ext uri="{FF2B5EF4-FFF2-40B4-BE49-F238E27FC236}">
                <a16:creationId xmlns:a16="http://schemas.microsoft.com/office/drawing/2014/main" id="{39700231-C82C-B24B-AE92-06CEF80FEB9B}"/>
              </a:ext>
            </a:extLst>
          </p:cNvPr>
          <p:cNvPicPr>
            <a:picLocks noChangeAspect="1"/>
          </p:cNvPicPr>
          <p:nvPr/>
        </p:nvPicPr>
        <p:blipFill>
          <a:blip r:embed="rId8"/>
          <a:stretch>
            <a:fillRect/>
          </a:stretch>
        </p:blipFill>
        <p:spPr>
          <a:xfrm>
            <a:off x="8115960" y="3060197"/>
            <a:ext cx="3397541" cy="2431289"/>
          </a:xfrm>
          <a:prstGeom prst="rect">
            <a:avLst/>
          </a:prstGeom>
        </p:spPr>
      </p:pic>
      <p:pic>
        <p:nvPicPr>
          <p:cNvPr id="13" name="Picture 12">
            <a:extLst>
              <a:ext uri="{FF2B5EF4-FFF2-40B4-BE49-F238E27FC236}">
                <a16:creationId xmlns:a16="http://schemas.microsoft.com/office/drawing/2014/main" id="{45909A52-5DB2-6B44-BB2F-07919CCFDC57}"/>
              </a:ext>
            </a:extLst>
          </p:cNvPr>
          <p:cNvPicPr>
            <a:picLocks noChangeAspect="1"/>
          </p:cNvPicPr>
          <p:nvPr/>
        </p:nvPicPr>
        <p:blipFill>
          <a:blip r:embed="rId9"/>
          <a:stretch>
            <a:fillRect/>
          </a:stretch>
        </p:blipFill>
        <p:spPr>
          <a:xfrm>
            <a:off x="7813" y="3136489"/>
            <a:ext cx="4072606" cy="2271253"/>
          </a:xfrm>
          <a:prstGeom prst="rect">
            <a:avLst/>
          </a:prstGeom>
        </p:spPr>
      </p:pic>
    </p:spTree>
    <p:extLst>
      <p:ext uri="{BB962C8B-B14F-4D97-AF65-F5344CB8AC3E}">
        <p14:creationId xmlns:p14="http://schemas.microsoft.com/office/powerpoint/2010/main" val="51199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04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Univariate Analysis – Home Ownership, Verification Status,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243234"/>
            <a:ext cx="11009283" cy="115583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48% and 44% of the loan applicants have respectively RENT and MORTGAGE as their home ownership</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43% of the loan applicants income were not verified</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123185"/>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4" name="Picture 13">
            <a:extLst>
              <a:ext uri="{FF2B5EF4-FFF2-40B4-BE49-F238E27FC236}">
                <a16:creationId xmlns:a16="http://schemas.microsoft.com/office/drawing/2014/main" id="{0ED03D95-8D98-4F4B-9F85-8448DC9A7A22}"/>
              </a:ext>
            </a:extLst>
          </p:cNvPr>
          <p:cNvPicPr>
            <a:picLocks noChangeAspect="1"/>
          </p:cNvPicPr>
          <p:nvPr/>
        </p:nvPicPr>
        <p:blipFill>
          <a:blip r:embed="rId7"/>
          <a:stretch>
            <a:fillRect/>
          </a:stretch>
        </p:blipFill>
        <p:spPr>
          <a:xfrm>
            <a:off x="853182" y="3103693"/>
            <a:ext cx="4441955" cy="3079460"/>
          </a:xfrm>
          <a:prstGeom prst="rect">
            <a:avLst/>
          </a:prstGeom>
        </p:spPr>
      </p:pic>
      <p:pic>
        <p:nvPicPr>
          <p:cNvPr id="16" name="Picture 15">
            <a:extLst>
              <a:ext uri="{FF2B5EF4-FFF2-40B4-BE49-F238E27FC236}">
                <a16:creationId xmlns:a16="http://schemas.microsoft.com/office/drawing/2014/main" id="{A7BD7AEE-3B89-3B46-8D98-EE3FB75BCBC0}"/>
              </a:ext>
            </a:extLst>
          </p:cNvPr>
          <p:cNvPicPr>
            <a:picLocks noChangeAspect="1"/>
          </p:cNvPicPr>
          <p:nvPr/>
        </p:nvPicPr>
        <p:blipFill>
          <a:blip r:embed="rId8"/>
          <a:stretch>
            <a:fillRect/>
          </a:stretch>
        </p:blipFill>
        <p:spPr>
          <a:xfrm>
            <a:off x="6383360" y="3103693"/>
            <a:ext cx="4441956" cy="3079460"/>
          </a:xfrm>
          <a:prstGeom prst="rect">
            <a:avLst/>
          </a:prstGeom>
        </p:spPr>
      </p:pic>
    </p:spTree>
    <p:extLst>
      <p:ext uri="{BB962C8B-B14F-4D97-AF65-F5344CB8AC3E}">
        <p14:creationId xmlns:p14="http://schemas.microsoft.com/office/powerpoint/2010/main" val="112675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3073" name="think-cell Slide" r:id="rId6" imgW="393" imgH="392" progId="TCLayout.ActiveDocument.1">
                  <p:embed/>
                </p:oleObj>
              </mc:Choice>
              <mc:Fallback>
                <p:oleObj name="think-cell Slide" r:id="rId6"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7"/>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Univariate Analysis –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243235"/>
            <a:ext cx="11009283" cy="775301"/>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46% of the loan applicants have specified purpose of loan as debt consolidation</a:t>
            </a: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123185"/>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8" name="Picture 7">
            <a:extLst>
              <a:ext uri="{FF2B5EF4-FFF2-40B4-BE49-F238E27FC236}">
                <a16:creationId xmlns:a16="http://schemas.microsoft.com/office/drawing/2014/main" id="{9FCF5079-62D7-B141-998A-E4A536DD87D1}"/>
              </a:ext>
            </a:extLst>
          </p:cNvPr>
          <p:cNvPicPr>
            <a:picLocks noChangeAspect="1"/>
          </p:cNvPicPr>
          <p:nvPr/>
        </p:nvPicPr>
        <p:blipFill>
          <a:blip r:embed="rId8"/>
          <a:stretch>
            <a:fillRect/>
          </a:stretch>
        </p:blipFill>
        <p:spPr>
          <a:xfrm>
            <a:off x="2769140" y="2399071"/>
            <a:ext cx="6653720" cy="4492592"/>
          </a:xfrm>
          <a:prstGeom prst="rect">
            <a:avLst/>
          </a:prstGeom>
        </p:spPr>
      </p:pic>
    </p:spTree>
    <p:extLst>
      <p:ext uri="{BB962C8B-B14F-4D97-AF65-F5344CB8AC3E}">
        <p14:creationId xmlns:p14="http://schemas.microsoft.com/office/powerpoint/2010/main" val="50080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409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Funded Amount</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1854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granted with higher funded amount tend to default more than those who got lesser funded amount</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86E8671A-5857-C047-9F89-B03C3B6B596C}"/>
              </a:ext>
            </a:extLst>
          </p:cNvPr>
          <p:cNvPicPr>
            <a:picLocks noChangeAspect="1"/>
          </p:cNvPicPr>
          <p:nvPr/>
        </p:nvPicPr>
        <p:blipFill>
          <a:blip r:embed="rId7"/>
          <a:stretch>
            <a:fillRect/>
          </a:stretch>
        </p:blipFill>
        <p:spPr>
          <a:xfrm>
            <a:off x="2046459" y="2499456"/>
            <a:ext cx="7924800" cy="4229100"/>
          </a:xfrm>
          <a:prstGeom prst="rect">
            <a:avLst/>
          </a:prstGeom>
        </p:spPr>
      </p:pic>
    </p:spTree>
    <p:extLst>
      <p:ext uri="{BB962C8B-B14F-4D97-AF65-F5344CB8AC3E}">
        <p14:creationId xmlns:p14="http://schemas.microsoft.com/office/powerpoint/2010/main" val="361794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512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Loan Term</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1854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 opted for higher term (60 months) tend to default more than those who opted for 36 months term. This is substantial considering the univariate analysis of term where 75% of the loan was requested/granted for 36months. </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738E8BE2-1477-DB4B-AF28-6A06D7798583}"/>
              </a:ext>
            </a:extLst>
          </p:cNvPr>
          <p:cNvPicPr>
            <a:picLocks noChangeAspect="1"/>
          </p:cNvPicPr>
          <p:nvPr/>
        </p:nvPicPr>
        <p:blipFill>
          <a:blip r:embed="rId7"/>
          <a:stretch>
            <a:fillRect/>
          </a:stretch>
        </p:blipFill>
        <p:spPr>
          <a:xfrm>
            <a:off x="2122659" y="2582159"/>
            <a:ext cx="7772400" cy="4229100"/>
          </a:xfrm>
          <a:prstGeom prst="rect">
            <a:avLst/>
          </a:prstGeom>
        </p:spPr>
      </p:pic>
    </p:spTree>
    <p:extLst>
      <p:ext uri="{BB962C8B-B14F-4D97-AF65-F5344CB8AC3E}">
        <p14:creationId xmlns:p14="http://schemas.microsoft.com/office/powerpoint/2010/main" val="166862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614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Interest Rate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 got loan for higher interest rate tend to default more than those who got it for lower interest rates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Same behavior is observed for grades and sub grades where alphanumerically higher order grades and subgrades has more default rate. Business wises, grades and sub grades are correlated to interest rate. Hence, this observation is justified</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1" name="Picture 10">
            <a:extLst>
              <a:ext uri="{FF2B5EF4-FFF2-40B4-BE49-F238E27FC236}">
                <a16:creationId xmlns:a16="http://schemas.microsoft.com/office/drawing/2014/main" id="{3AA7FA59-4736-0C45-A0E0-81F1686DFF03}"/>
              </a:ext>
            </a:extLst>
          </p:cNvPr>
          <p:cNvPicPr>
            <a:picLocks noChangeAspect="1"/>
          </p:cNvPicPr>
          <p:nvPr/>
        </p:nvPicPr>
        <p:blipFill>
          <a:blip r:embed="rId7"/>
          <a:stretch>
            <a:fillRect/>
          </a:stretch>
        </p:blipFill>
        <p:spPr>
          <a:xfrm>
            <a:off x="6291573" y="3123586"/>
            <a:ext cx="5221928" cy="3080569"/>
          </a:xfrm>
          <a:prstGeom prst="rect">
            <a:avLst/>
          </a:prstGeom>
        </p:spPr>
      </p:pic>
      <p:pic>
        <p:nvPicPr>
          <p:cNvPr id="3" name="Picture 2">
            <a:extLst>
              <a:ext uri="{FF2B5EF4-FFF2-40B4-BE49-F238E27FC236}">
                <a16:creationId xmlns:a16="http://schemas.microsoft.com/office/drawing/2014/main" id="{EE423E98-BB2C-2E4D-88E1-5D30313F0073}"/>
              </a:ext>
            </a:extLst>
          </p:cNvPr>
          <p:cNvPicPr>
            <a:picLocks noChangeAspect="1"/>
          </p:cNvPicPr>
          <p:nvPr/>
        </p:nvPicPr>
        <p:blipFill>
          <a:blip r:embed="rId8"/>
          <a:stretch>
            <a:fillRect/>
          </a:stretch>
        </p:blipFill>
        <p:spPr>
          <a:xfrm>
            <a:off x="406312" y="3123586"/>
            <a:ext cx="5689340" cy="3080569"/>
          </a:xfrm>
          <a:prstGeom prst="rect">
            <a:avLst/>
          </a:prstGeom>
        </p:spPr>
      </p:pic>
    </p:spTree>
    <p:extLst>
      <p:ext uri="{BB962C8B-B14F-4D97-AF65-F5344CB8AC3E}">
        <p14:creationId xmlns:p14="http://schemas.microsoft.com/office/powerpoint/2010/main" val="34312436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1191</Words>
  <Application>Microsoft Macintosh PowerPoint</Application>
  <PresentationFormat>Widescreen</PresentationFormat>
  <Paragraphs>104</Paragraphs>
  <Slides>27</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Calibri Light</vt:lpstr>
      <vt:lpstr>Wingdings</vt:lpstr>
      <vt:lpstr>Office Theme</vt:lpstr>
      <vt:lpstr>think-cell Slide</vt:lpstr>
      <vt:lpstr>Lending Club Case Study</vt:lpstr>
      <vt:lpstr>Table of Contents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Ramasamy, Sathish Kumar</dc:creator>
  <cp:lastModifiedBy>Ramasamy, Sathish Kumar</cp:lastModifiedBy>
  <cp:revision>2</cp:revision>
  <dcterms:created xsi:type="dcterms:W3CDTF">2022-01-04T14:28:12Z</dcterms:created>
  <dcterms:modified xsi:type="dcterms:W3CDTF">2022-01-05T14:14:09Z</dcterms:modified>
</cp:coreProperties>
</file>