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31"/>
  </p:notesMasterIdLst>
  <p:sldIdLst>
    <p:sldId id="256" r:id="rId2"/>
    <p:sldId id="257" r:id="rId3"/>
    <p:sldId id="258" r:id="rId4"/>
    <p:sldId id="10833" r:id="rId5"/>
    <p:sldId id="10809" r:id="rId6"/>
    <p:sldId id="10834" r:id="rId7"/>
    <p:sldId id="10810" r:id="rId8"/>
    <p:sldId id="10819" r:id="rId9"/>
    <p:sldId id="10820" r:id="rId10"/>
    <p:sldId id="10813" r:id="rId11"/>
    <p:sldId id="10821" r:id="rId12"/>
    <p:sldId id="10814" r:id="rId13"/>
    <p:sldId id="10822" r:id="rId14"/>
    <p:sldId id="10816" r:id="rId15"/>
    <p:sldId id="10823" r:id="rId16"/>
    <p:sldId id="10817" r:id="rId17"/>
    <p:sldId id="10824" r:id="rId18"/>
    <p:sldId id="10818" r:id="rId19"/>
    <p:sldId id="10811" r:id="rId20"/>
    <p:sldId id="10825" r:id="rId21"/>
    <p:sldId id="10826" r:id="rId22"/>
    <p:sldId id="10827" r:id="rId23"/>
    <p:sldId id="10828" r:id="rId24"/>
    <p:sldId id="10829" r:id="rId25"/>
    <p:sldId id="10830" r:id="rId26"/>
    <p:sldId id="10831" r:id="rId27"/>
    <p:sldId id="10832" r:id="rId28"/>
    <p:sldId id="10812" r:id="rId29"/>
    <p:sldId id="108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1A314-EB36-C041-A880-320F3D1DB76A}" v="91" dt="2022-01-04T17:30:39.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3"/>
    <p:restoredTop sz="94656"/>
  </p:normalViewPr>
  <p:slideViewPr>
    <p:cSldViewPr snapToGrid="0" snapToObjects="1">
      <p:cViewPr varScale="1">
        <p:scale>
          <a:sx n="130" d="100"/>
          <a:sy n="130" d="100"/>
        </p:scale>
        <p:origin x="1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6E92B-970C-454B-9A9A-2230BA497866}" type="datetimeFigureOut">
              <a:rPr lang="en-US" smtClean="0"/>
              <a:t>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F5E2-A1FB-B144-B95E-F7D433D00BFE}" type="slidenum">
              <a:rPr lang="en-US" smtClean="0"/>
              <a:t>‹#›</a:t>
            </a:fld>
            <a:endParaRPr lang="en-US"/>
          </a:p>
        </p:txBody>
      </p:sp>
    </p:spTree>
    <p:extLst>
      <p:ext uri="{BB962C8B-B14F-4D97-AF65-F5344CB8AC3E}">
        <p14:creationId xmlns:p14="http://schemas.microsoft.com/office/powerpoint/2010/main" val="30121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4F5E2-A1FB-B144-B95E-F7D433D00BFE}" type="slidenum">
              <a:rPr lang="en-US" smtClean="0"/>
              <a:t>6</a:t>
            </a:fld>
            <a:endParaRPr lang="en-US"/>
          </a:p>
        </p:txBody>
      </p:sp>
    </p:spTree>
    <p:extLst>
      <p:ext uri="{BB962C8B-B14F-4D97-AF65-F5344CB8AC3E}">
        <p14:creationId xmlns:p14="http://schemas.microsoft.com/office/powerpoint/2010/main" val="221468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EE92-A162-664A-A76E-2ADCA522DA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982056-665C-7D47-8E98-9C99AFDA2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1455E2-3964-7B42-B9C5-019A1E3D2805}"/>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565408E2-3D41-8A4D-A494-6DD97E1E5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98F5-9A38-C341-8A6C-F9C98F9CBA9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813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2573-0F9B-2547-B8E2-7F13CBF12E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47D7F9-F5F5-D942-A0B6-BF04DB038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661342-8DCF-2043-A41A-FC5032710A47}"/>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E0D89D60-A3C5-E348-875D-6C4EA2CA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9BD7F-CCAA-5B49-A38B-44BB718A70E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5151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8CDAA-47D1-CC40-A975-50EDF6DFBD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8A21D-E7C0-4145-99B4-988204B20D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F071C-C286-3B44-A0C9-531A9C485B04}"/>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2A2BDB91-02F8-9C48-B515-E7DA9896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42F8E-6B31-B64C-887B-1411A0AB41B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26961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91342516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7EB0-E282-514B-B72D-C79901A5C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E71ED0-F349-E847-8F4E-0F7C468E83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0DCE8A-87F6-354E-8EA7-8078016DF6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3B95FB71-8E55-AE4E-B496-D5167A347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736B0-1381-9A41-8A2F-0D40DABE7B0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9122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C870-F2A9-C448-AC22-53A0B7A740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D21433-D4DA-E742-AA8B-CE2D9EFE2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97C5B1-1788-294A-8901-C5E07E06AC52}"/>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73EA2E71-E76A-E645-8426-934660C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2A3E5-347E-2946-AC83-B6392B917BB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03896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8584-5657-CD42-A230-3671425F58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8D137C-67CC-DD42-8C47-4E3F8B5013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4041B9-F9A8-1C4E-B7E0-7C9C595FC8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7BDFCE-7D30-7E42-90EE-DDB882EE95F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B0537D2A-D8B8-4D40-BFA6-04CF68ED9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879F9-1375-F54C-81B8-D1D489DB21C1}"/>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6218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2DD9-F79C-984F-A0D4-43EB06B957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A4566E-C5A3-3D4D-B0E2-64FA1C452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8A5D6B-0386-6441-AA99-5617A728B5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DF3D85-03F2-6542-B37C-54318FEBA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18CA61-300D-AA44-AD88-ACA5076FD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4132F4-7E6C-C846-89EA-21451E1671B8}"/>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8" name="Footer Placeholder 7">
            <a:extLst>
              <a:ext uri="{FF2B5EF4-FFF2-40B4-BE49-F238E27FC236}">
                <a16:creationId xmlns:a16="http://schemas.microsoft.com/office/drawing/2014/main" id="{64B4AF5A-2203-B346-85A2-370FA932B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994FC-B93D-2C42-B97C-8F6CCDC5949C}"/>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055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6E63-4C9D-714B-959A-21F99738C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390654-24A0-CE48-80D5-6C1A34CEC56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4" name="Footer Placeholder 3">
            <a:extLst>
              <a:ext uri="{FF2B5EF4-FFF2-40B4-BE49-F238E27FC236}">
                <a16:creationId xmlns:a16="http://schemas.microsoft.com/office/drawing/2014/main" id="{2E7E5B72-9ADF-D74D-BBD1-415D06BED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68EF4-3145-5444-AEA2-E8E17B808B02}"/>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65977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C630C-1E46-3B4D-B396-9CEA9FDCC8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3" name="Footer Placeholder 2">
            <a:extLst>
              <a:ext uri="{FF2B5EF4-FFF2-40B4-BE49-F238E27FC236}">
                <a16:creationId xmlns:a16="http://schemas.microsoft.com/office/drawing/2014/main" id="{49AD122E-38E8-6747-B20A-3FBCB150C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361E3-54E0-EE49-863A-08B766C3DBDE}"/>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48583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1B0-F07B-D947-82FE-5E1853A54C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9C17F2-B9D4-FD41-BFA4-12C8AA82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3F6807-22D8-B04F-83DC-EE010411F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CE0DF9-3B10-E049-B568-AC599CFF9CEA}"/>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6041271A-9AB3-C143-9819-AC7D526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5AED-0738-7842-984A-6076ABCD2DD4}"/>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53886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DF8C-AF1F-FC4C-9D1F-6D217C1C8A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A40B33-D616-8349-9695-EB79290E4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2A734-47BD-2B4E-9DC1-30D0EAFA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43CB13-E24C-E842-A407-C4D6B256D05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5EDFEA1A-A357-3647-98D8-96FBAAA4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863A5-FA35-8D4B-B7A7-15CFC5FE1A8F}"/>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9094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F2B7-851E-854E-A5A5-83C7290B9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5413E4-9825-A742-9296-4A4AD6992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F6A72-F2CE-A449-AF46-38D51D546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60EA04D1-2DEE-1248-AA4B-D8AB6216D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0E617-C127-F345-A213-1EAF5B81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93143-FFB3-D74C-8E26-03F9611BDF40}" type="slidenum">
              <a:rPr lang="en-US" smtClean="0"/>
              <a:t>‹#›</a:t>
            </a:fld>
            <a:endParaRPr lang="en-US"/>
          </a:p>
        </p:txBody>
      </p:sp>
    </p:spTree>
    <p:extLst>
      <p:ext uri="{BB962C8B-B14F-4D97-AF65-F5344CB8AC3E}">
        <p14:creationId xmlns:p14="http://schemas.microsoft.com/office/powerpoint/2010/main" val="379245738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4.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6.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8.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9.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0.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1.png"/><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22.png"/><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3.png"/><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24.png"/><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5.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27.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28.png"/><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9.png"/><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210-3404-654B-A460-744B9F97194D}"/>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780CF866-48C4-C042-85E6-2AC9DA61D1DF}"/>
              </a:ext>
            </a:extLst>
          </p:cNvPr>
          <p:cNvSpPr>
            <a:spLocks noGrp="1"/>
          </p:cNvSpPr>
          <p:nvPr>
            <p:ph type="subTitle" idx="1"/>
          </p:nvPr>
        </p:nvSpPr>
        <p:spPr/>
        <p:txBody>
          <a:bodyPr/>
          <a:lstStyle/>
          <a:p>
            <a:r>
              <a:rPr lang="en-US" dirty="0"/>
              <a:t>Exploratory Data Analysis</a:t>
            </a:r>
          </a:p>
        </p:txBody>
      </p:sp>
      <p:sp>
        <p:nvSpPr>
          <p:cNvPr id="4" name="TextBox 3">
            <a:extLst>
              <a:ext uri="{FF2B5EF4-FFF2-40B4-BE49-F238E27FC236}">
                <a16:creationId xmlns:a16="http://schemas.microsoft.com/office/drawing/2014/main" id="{6F27F1D8-AB32-6743-A177-A62FF09888DD}"/>
              </a:ext>
            </a:extLst>
          </p:cNvPr>
          <p:cNvSpPr txBox="1"/>
          <p:nvPr/>
        </p:nvSpPr>
        <p:spPr>
          <a:xfrm>
            <a:off x="9370141" y="5735637"/>
            <a:ext cx="2654711" cy="923330"/>
          </a:xfrm>
          <a:prstGeom prst="rect">
            <a:avLst/>
          </a:prstGeom>
          <a:noFill/>
        </p:spPr>
        <p:txBody>
          <a:bodyPr wrap="square" rtlCol="0">
            <a:spAutoFit/>
          </a:bodyPr>
          <a:lstStyle/>
          <a:p>
            <a:r>
              <a:rPr lang="en-US" dirty="0"/>
              <a:t>Sathish Kumar Ramasamy </a:t>
            </a:r>
          </a:p>
          <a:p>
            <a:r>
              <a:rPr lang="en-US" dirty="0"/>
              <a:t>Sudheer </a:t>
            </a:r>
            <a:r>
              <a:rPr lang="en-US" dirty="0" err="1"/>
              <a:t>Balabadruni</a:t>
            </a:r>
            <a:endParaRPr lang="en-US" dirty="0"/>
          </a:p>
          <a:p>
            <a:endParaRPr lang="en-US" dirty="0"/>
          </a:p>
        </p:txBody>
      </p:sp>
    </p:spTree>
    <p:extLst>
      <p:ext uri="{BB962C8B-B14F-4D97-AF65-F5344CB8AC3E}">
        <p14:creationId xmlns:p14="http://schemas.microsoft.com/office/powerpoint/2010/main" val="27777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Interest Rate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those who got it for lower interest rates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Same behavior is observed for grades and sub grades where alphanumerically higher order grades and subgrades has more default rate. Business wises, grades and sub grades are correlated to interest rate. Hence, this observation is justified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B554DB53-CD0B-7A4F-8BB7-5AC9E39F47DF}"/>
              </a:ext>
            </a:extLst>
          </p:cNvPr>
          <p:cNvPicPr>
            <a:picLocks noChangeAspect="1"/>
          </p:cNvPicPr>
          <p:nvPr/>
        </p:nvPicPr>
        <p:blipFill>
          <a:blip r:embed="rId7"/>
          <a:stretch>
            <a:fillRect/>
          </a:stretch>
        </p:blipFill>
        <p:spPr>
          <a:xfrm>
            <a:off x="319520" y="3123586"/>
            <a:ext cx="5689339" cy="3080569"/>
          </a:xfrm>
          <a:prstGeom prst="rect">
            <a:avLst/>
          </a:prstGeom>
        </p:spPr>
      </p:pic>
      <p:pic>
        <p:nvPicPr>
          <p:cNvPr id="11" name="Picture 10">
            <a:extLst>
              <a:ext uri="{FF2B5EF4-FFF2-40B4-BE49-F238E27FC236}">
                <a16:creationId xmlns:a16="http://schemas.microsoft.com/office/drawing/2014/main" id="{3AA7FA59-4736-0C45-A0E0-81F1686DFF03}"/>
              </a:ext>
            </a:extLst>
          </p:cNvPr>
          <p:cNvPicPr>
            <a:picLocks noChangeAspect="1"/>
          </p:cNvPicPr>
          <p:nvPr/>
        </p:nvPicPr>
        <p:blipFill>
          <a:blip r:embed="rId8"/>
          <a:stretch>
            <a:fillRect/>
          </a:stretch>
        </p:blipFill>
        <p:spPr>
          <a:xfrm>
            <a:off x="6291573" y="3123586"/>
            <a:ext cx="5221928" cy="3080569"/>
          </a:xfrm>
          <a:prstGeom prst="rect">
            <a:avLst/>
          </a:prstGeom>
        </p:spPr>
      </p:pic>
    </p:spTree>
    <p:extLst>
      <p:ext uri="{BB962C8B-B14F-4D97-AF65-F5344CB8AC3E}">
        <p14:creationId xmlns:p14="http://schemas.microsoft.com/office/powerpoint/2010/main" val="343124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10+ years tend to default more than other durations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missing has higher factor of default rate(22%) than all others. This is substantial considering the univariate analysis of employment length where 10+years dominate the distribution </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88CC096-8C72-534C-A9A9-02AD017C0CD5}"/>
              </a:ext>
            </a:extLst>
          </p:cNvPr>
          <p:cNvPicPr>
            <a:picLocks noChangeAspect="1"/>
          </p:cNvPicPr>
          <p:nvPr/>
        </p:nvPicPr>
        <p:blipFill>
          <a:blip r:embed="rId7"/>
          <a:stretch>
            <a:fillRect/>
          </a:stretch>
        </p:blipFill>
        <p:spPr>
          <a:xfrm>
            <a:off x="2723323" y="2641549"/>
            <a:ext cx="6745353" cy="4232378"/>
          </a:xfrm>
          <a:prstGeom prst="rect">
            <a:avLst/>
          </a:prstGeom>
        </p:spPr>
      </p:pic>
    </p:spTree>
    <p:extLst>
      <p:ext uri="{BB962C8B-B14F-4D97-AF65-F5344CB8AC3E}">
        <p14:creationId xmlns:p14="http://schemas.microsoft.com/office/powerpoint/2010/main" val="9351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 This is despite the fact that 92% of the applicants has either RENT or MORTAGE as the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there are no defaulters in category “NONE”</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F3BC0CFC-F4DE-3545-BBD8-76D61D0F5978}"/>
              </a:ext>
            </a:extLst>
          </p:cNvPr>
          <p:cNvPicPr>
            <a:picLocks noChangeAspect="1"/>
          </p:cNvPicPr>
          <p:nvPr/>
        </p:nvPicPr>
        <p:blipFill>
          <a:blip r:embed="rId7"/>
          <a:stretch>
            <a:fillRect/>
          </a:stretch>
        </p:blipFill>
        <p:spPr>
          <a:xfrm>
            <a:off x="2753152" y="2702207"/>
            <a:ext cx="6511413" cy="4043034"/>
          </a:xfrm>
          <a:prstGeom prst="rect">
            <a:avLst/>
          </a:prstGeom>
        </p:spPr>
      </p:pic>
    </p:spTree>
    <p:extLst>
      <p:ext uri="{BB962C8B-B14F-4D97-AF65-F5344CB8AC3E}">
        <p14:creationId xmlns:p14="http://schemas.microsoft.com/office/powerpoint/2010/main" val="136209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Annual Income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lesser Annual income tend to default more than those with higher levels of annual income</a:t>
            </a:r>
          </a:p>
          <a:p>
            <a:pPr>
              <a:spcBef>
                <a:spcPts val="300"/>
              </a:spcBef>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A76EBE8-9A25-1249-A296-2C866532FEC7}"/>
              </a:ext>
            </a:extLst>
          </p:cNvPr>
          <p:cNvPicPr>
            <a:picLocks noChangeAspect="1"/>
          </p:cNvPicPr>
          <p:nvPr/>
        </p:nvPicPr>
        <p:blipFill>
          <a:blip r:embed="rId7"/>
          <a:stretch>
            <a:fillRect/>
          </a:stretch>
        </p:blipFill>
        <p:spPr>
          <a:xfrm>
            <a:off x="2088802" y="2628900"/>
            <a:ext cx="8013700" cy="4229100"/>
          </a:xfrm>
          <a:prstGeom prst="rect">
            <a:avLst/>
          </a:prstGeom>
        </p:spPr>
      </p:pic>
    </p:spTree>
    <p:extLst>
      <p:ext uri="{BB962C8B-B14F-4D97-AF65-F5344CB8AC3E}">
        <p14:creationId xmlns:p14="http://schemas.microsoft.com/office/powerpoint/2010/main" val="20198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Income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5326" y="1462071"/>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43% of the applicants income were not verified.</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8483" y="1342023"/>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40ADCBB2-2D06-454C-AB86-33DA3FEC7DF9}"/>
              </a:ext>
            </a:extLst>
          </p:cNvPr>
          <p:cNvPicPr>
            <a:picLocks noChangeAspect="1"/>
          </p:cNvPicPr>
          <p:nvPr/>
        </p:nvPicPr>
        <p:blipFill>
          <a:blip r:embed="rId7"/>
          <a:stretch>
            <a:fillRect/>
          </a:stretch>
        </p:blipFill>
        <p:spPr>
          <a:xfrm>
            <a:off x="2209452" y="2582159"/>
            <a:ext cx="7772400" cy="4229100"/>
          </a:xfrm>
          <a:prstGeom prst="rect">
            <a:avLst/>
          </a:prstGeom>
        </p:spPr>
      </p:pic>
    </p:spTree>
    <p:extLst>
      <p:ext uri="{BB962C8B-B14F-4D97-AF65-F5344CB8AC3E}">
        <p14:creationId xmlns:p14="http://schemas.microsoft.com/office/powerpoint/2010/main" val="332863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1"/>
            <a:ext cx="11009283" cy="1141345"/>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purpose “debt consolidation” dominates the dataset (46% applicants)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00B23039-3DA1-4B42-80E9-9C7F54E44605}"/>
              </a:ext>
            </a:extLst>
          </p:cNvPr>
          <p:cNvPicPr>
            <a:picLocks noChangeAspect="1"/>
          </p:cNvPicPr>
          <p:nvPr/>
        </p:nvPicPr>
        <p:blipFill>
          <a:blip r:embed="rId7"/>
          <a:stretch>
            <a:fillRect/>
          </a:stretch>
        </p:blipFill>
        <p:spPr>
          <a:xfrm>
            <a:off x="3174771" y="2810107"/>
            <a:ext cx="5842458" cy="4028623"/>
          </a:xfrm>
          <a:prstGeom prst="rect">
            <a:avLst/>
          </a:prstGeom>
        </p:spPr>
      </p:pic>
    </p:spTree>
    <p:extLst>
      <p:ext uri="{BB962C8B-B14F-4D97-AF65-F5344CB8AC3E}">
        <p14:creationId xmlns:p14="http://schemas.microsoft.com/office/powerpoint/2010/main" val="91050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Debt to Income Ratio</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debt to income ratio tends to default more than those with lesser debt to income ratio. Although this is not a strong indicator as the difference in mean between them is merely 1</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1B841A87-C2DC-564A-8162-B51768812EAA}"/>
              </a:ext>
            </a:extLst>
          </p:cNvPr>
          <p:cNvPicPr>
            <a:picLocks noChangeAspect="1"/>
          </p:cNvPicPr>
          <p:nvPr/>
        </p:nvPicPr>
        <p:blipFill>
          <a:blip r:embed="rId7"/>
          <a:stretch>
            <a:fillRect/>
          </a:stretch>
        </p:blipFill>
        <p:spPr>
          <a:xfrm>
            <a:off x="2083514" y="2582159"/>
            <a:ext cx="7696200" cy="4229100"/>
          </a:xfrm>
          <a:prstGeom prst="rect">
            <a:avLst/>
          </a:prstGeom>
        </p:spPr>
      </p:pic>
    </p:spTree>
    <p:extLst>
      <p:ext uri="{BB962C8B-B14F-4D97-AF65-F5344CB8AC3E}">
        <p14:creationId xmlns:p14="http://schemas.microsoft.com/office/powerpoint/2010/main" val="303402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more than those with lesser credit revolving balance</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C46ACAD5-352A-C246-AAC5-1BCB4A87C059}"/>
              </a:ext>
            </a:extLst>
          </p:cNvPr>
          <p:cNvPicPr>
            <a:picLocks noChangeAspect="1"/>
          </p:cNvPicPr>
          <p:nvPr/>
        </p:nvPicPr>
        <p:blipFill>
          <a:blip r:embed="rId7"/>
          <a:stretch>
            <a:fillRect/>
          </a:stretch>
        </p:blipFill>
        <p:spPr>
          <a:xfrm>
            <a:off x="2133252" y="2503654"/>
            <a:ext cx="7924800" cy="4229100"/>
          </a:xfrm>
          <a:prstGeom prst="rect">
            <a:avLst/>
          </a:prstGeom>
        </p:spPr>
      </p:pic>
    </p:spTree>
    <p:extLst>
      <p:ext uri="{BB962C8B-B14F-4D97-AF65-F5344CB8AC3E}">
        <p14:creationId xmlns:p14="http://schemas.microsoft.com/office/powerpoint/2010/main" val="216425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Utilization</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revolving credit utilization tend to default more than those with lesser credit utilization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DBC51BF3-0527-E14F-ABC2-899B48971400}"/>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315982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Loan Amount vs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There are very less defaulters when funded amount is nearly same as that of requested loan amount (linear relation)</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2DE215C-1CC5-1544-B2AE-F1854A3E6FB1}"/>
              </a:ext>
            </a:extLst>
          </p:cNvPr>
          <p:cNvPicPr>
            <a:picLocks noChangeAspect="1"/>
          </p:cNvPicPr>
          <p:nvPr/>
        </p:nvPicPr>
        <p:blipFill>
          <a:blip r:embed="rId7"/>
          <a:stretch>
            <a:fillRect/>
          </a:stretch>
        </p:blipFill>
        <p:spPr>
          <a:xfrm>
            <a:off x="1345533" y="2444116"/>
            <a:ext cx="9347200" cy="4229100"/>
          </a:xfrm>
          <a:prstGeom prst="rect">
            <a:avLst/>
          </a:prstGeom>
        </p:spPr>
      </p:pic>
    </p:spTree>
    <p:extLst>
      <p:ext uri="{BB962C8B-B14F-4D97-AF65-F5344CB8AC3E}">
        <p14:creationId xmlns:p14="http://schemas.microsoft.com/office/powerpoint/2010/main" val="271449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D24-F703-9C49-B47A-B65EBFBF443B}"/>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99869826-E1CA-2248-AB1B-3145A6685D59}"/>
              </a:ext>
            </a:extLst>
          </p:cNvPr>
          <p:cNvSpPr>
            <a:spLocks noGrp="1"/>
          </p:cNvSpPr>
          <p:nvPr>
            <p:ph idx="1"/>
          </p:nvPr>
        </p:nvSpPr>
        <p:spPr/>
        <p:txBody>
          <a:bodyPr/>
          <a:lstStyle/>
          <a:p>
            <a:r>
              <a:rPr lang="en-US" dirty="0"/>
              <a:t>Problem Statement</a:t>
            </a:r>
          </a:p>
          <a:p>
            <a:r>
              <a:rPr lang="en-US" dirty="0"/>
              <a:t>Univariate Analysis</a:t>
            </a:r>
          </a:p>
          <a:p>
            <a:r>
              <a:rPr lang="en-US" dirty="0"/>
              <a:t>Segmented Univariate Analysis</a:t>
            </a:r>
          </a:p>
          <a:p>
            <a:r>
              <a:rPr lang="en-US" dirty="0"/>
              <a:t>Bivariate Analysis</a:t>
            </a:r>
          </a:p>
          <a:p>
            <a:r>
              <a:rPr lang="en-US" dirty="0"/>
              <a:t>Conclusion</a:t>
            </a:r>
          </a:p>
        </p:txBody>
      </p:sp>
    </p:spTree>
    <p:extLst>
      <p:ext uri="{BB962C8B-B14F-4D97-AF65-F5344CB8AC3E}">
        <p14:creationId xmlns:p14="http://schemas.microsoft.com/office/powerpoint/2010/main" val="2740017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7 years tend to default more than others when the term is 60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applicants whose employment length is missing also shows similar pattern for 60 months</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0024D03-A5FA-084C-89A9-BA2A46173CD6}"/>
              </a:ext>
            </a:extLst>
          </p:cNvPr>
          <p:cNvPicPr>
            <a:picLocks noChangeAspect="1"/>
          </p:cNvPicPr>
          <p:nvPr/>
        </p:nvPicPr>
        <p:blipFill>
          <a:blip r:embed="rId7"/>
          <a:stretch>
            <a:fillRect/>
          </a:stretch>
        </p:blipFill>
        <p:spPr>
          <a:xfrm>
            <a:off x="3146280" y="2775365"/>
            <a:ext cx="5899440" cy="3995388"/>
          </a:xfrm>
          <a:prstGeom prst="rect">
            <a:avLst/>
          </a:prstGeom>
        </p:spPr>
      </p:pic>
    </p:spTree>
    <p:extLst>
      <p:ext uri="{BB962C8B-B14F-4D97-AF65-F5344CB8AC3E}">
        <p14:creationId xmlns:p14="http://schemas.microsoft.com/office/powerpoint/2010/main" val="70958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3301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as term and Home ownership as OWN and RENT tend to default more likely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5C1A763A-DA1E-0B42-8D83-2DF08E197400}"/>
              </a:ext>
            </a:extLst>
          </p:cNvPr>
          <p:cNvPicPr>
            <a:picLocks noChangeAspect="1"/>
          </p:cNvPicPr>
          <p:nvPr/>
        </p:nvPicPr>
        <p:blipFill>
          <a:blip r:embed="rId7"/>
          <a:stretch>
            <a:fillRect/>
          </a:stretch>
        </p:blipFill>
        <p:spPr>
          <a:xfrm>
            <a:off x="2408409" y="2537717"/>
            <a:ext cx="7200900" cy="4229100"/>
          </a:xfrm>
          <a:prstGeom prst="rect">
            <a:avLst/>
          </a:prstGeom>
        </p:spPr>
      </p:pic>
    </p:spTree>
    <p:extLst>
      <p:ext uri="{BB962C8B-B14F-4D97-AF65-F5344CB8AC3E}">
        <p14:creationId xmlns:p14="http://schemas.microsoft.com/office/powerpoint/2010/main" val="127180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741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56AA228E-CCC5-2F4B-AA8B-4FDAC32C4066}"/>
              </a:ext>
            </a:extLst>
          </p:cNvPr>
          <p:cNvPicPr>
            <a:picLocks noChangeAspect="1"/>
          </p:cNvPicPr>
          <p:nvPr/>
        </p:nvPicPr>
        <p:blipFill>
          <a:blip r:embed="rId7"/>
          <a:stretch>
            <a:fillRect/>
          </a:stretch>
        </p:blipFill>
        <p:spPr>
          <a:xfrm>
            <a:off x="2495202" y="2657766"/>
            <a:ext cx="7200900" cy="4229100"/>
          </a:xfrm>
          <a:prstGeom prst="rect">
            <a:avLst/>
          </a:prstGeom>
        </p:spPr>
      </p:pic>
    </p:spTree>
    <p:extLst>
      <p:ext uri="{BB962C8B-B14F-4D97-AF65-F5344CB8AC3E}">
        <p14:creationId xmlns:p14="http://schemas.microsoft.com/office/powerpoint/2010/main" val="108138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843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purpose as “educational” and “small business”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251628E-C08D-ED49-B744-81B49DC6EE0B}"/>
              </a:ext>
            </a:extLst>
          </p:cNvPr>
          <p:cNvPicPr>
            <a:picLocks noChangeAspect="1"/>
          </p:cNvPicPr>
          <p:nvPr/>
        </p:nvPicPr>
        <p:blipFill>
          <a:blip r:embed="rId7"/>
          <a:stretch>
            <a:fillRect/>
          </a:stretch>
        </p:blipFill>
        <p:spPr>
          <a:xfrm>
            <a:off x="3337748" y="2657766"/>
            <a:ext cx="5515807" cy="4105239"/>
          </a:xfrm>
          <a:prstGeom prst="rect">
            <a:avLst/>
          </a:prstGeom>
        </p:spPr>
      </p:pic>
    </p:spTree>
    <p:extLst>
      <p:ext uri="{BB962C8B-B14F-4D97-AF65-F5344CB8AC3E}">
        <p14:creationId xmlns:p14="http://schemas.microsoft.com/office/powerpoint/2010/main" val="258095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945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likely only for 60 months term</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1A23500-D893-8F40-B8D0-0CE656AE27D2}"/>
              </a:ext>
            </a:extLst>
          </p:cNvPr>
          <p:cNvPicPr>
            <a:picLocks noChangeAspect="1"/>
          </p:cNvPicPr>
          <p:nvPr/>
        </p:nvPicPr>
        <p:blipFill>
          <a:blip r:embed="rId7"/>
          <a:stretch>
            <a:fillRect/>
          </a:stretch>
        </p:blipFill>
        <p:spPr>
          <a:xfrm>
            <a:off x="3667873" y="2616670"/>
            <a:ext cx="5373385" cy="3989613"/>
          </a:xfrm>
          <a:prstGeom prst="rect">
            <a:avLst/>
          </a:prstGeom>
        </p:spPr>
      </p:pic>
    </p:spTree>
    <p:extLst>
      <p:ext uri="{BB962C8B-B14F-4D97-AF65-F5344CB8AC3E}">
        <p14:creationId xmlns:p14="http://schemas.microsoft.com/office/powerpoint/2010/main" val="63761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8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7411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and employment length as 7 years or 3 years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5E32FD5-9A97-C946-A6EE-027D5A052194}"/>
              </a:ext>
            </a:extLst>
          </p:cNvPr>
          <p:cNvPicPr>
            <a:picLocks noChangeAspect="1"/>
          </p:cNvPicPr>
          <p:nvPr/>
        </p:nvPicPr>
        <p:blipFill>
          <a:blip r:embed="rId7"/>
          <a:stretch>
            <a:fillRect/>
          </a:stretch>
        </p:blipFill>
        <p:spPr>
          <a:xfrm>
            <a:off x="2458784" y="2657766"/>
            <a:ext cx="7100150" cy="3825809"/>
          </a:xfrm>
          <a:prstGeom prst="rect">
            <a:avLst/>
          </a:prstGeom>
        </p:spPr>
      </p:pic>
    </p:spTree>
    <p:extLst>
      <p:ext uri="{BB962C8B-B14F-4D97-AF65-F5344CB8AC3E}">
        <p14:creationId xmlns:p14="http://schemas.microsoft.com/office/powerpoint/2010/main" val="1324246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150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63838"/>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Loan Applicants for purpose as renewable energy tend to likely default when their employment length is 4 years or 8 years.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Interestingly, Loan Applicants with no employment length specified tend to default more for educational purpose</a:t>
            </a:r>
            <a:b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b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4FE0D669-6459-5646-AD78-84DBCB7C048B}"/>
              </a:ext>
            </a:extLst>
          </p:cNvPr>
          <p:cNvPicPr>
            <a:picLocks noChangeAspect="1"/>
          </p:cNvPicPr>
          <p:nvPr/>
        </p:nvPicPr>
        <p:blipFill>
          <a:blip r:embed="rId7"/>
          <a:stretch>
            <a:fillRect/>
          </a:stretch>
        </p:blipFill>
        <p:spPr>
          <a:xfrm>
            <a:off x="3099237" y="2537717"/>
            <a:ext cx="5992830" cy="4092191"/>
          </a:xfrm>
          <a:prstGeom prst="rect">
            <a:avLst/>
          </a:prstGeom>
        </p:spPr>
      </p:pic>
    </p:spTree>
    <p:extLst>
      <p:ext uri="{BB962C8B-B14F-4D97-AF65-F5344CB8AC3E}">
        <p14:creationId xmlns:p14="http://schemas.microsoft.com/office/powerpoint/2010/main" val="1110004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253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Home Ownership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106932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small business tend to default more likely when home ownership is “RENT”,”OWN” and “OTHER”</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car tend to default with home ownership as “OTHER”</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929A74CA-A5A9-554B-9A0C-BECA38E40BB0}"/>
              </a:ext>
            </a:extLst>
          </p:cNvPr>
          <p:cNvPicPr>
            <a:picLocks noChangeAspect="1"/>
          </p:cNvPicPr>
          <p:nvPr/>
        </p:nvPicPr>
        <p:blipFill>
          <a:blip r:embed="rId7"/>
          <a:stretch>
            <a:fillRect/>
          </a:stretch>
        </p:blipFill>
        <p:spPr>
          <a:xfrm>
            <a:off x="3660321" y="2727644"/>
            <a:ext cx="4871357" cy="3625595"/>
          </a:xfrm>
          <a:prstGeom prst="rect">
            <a:avLst/>
          </a:prstGeom>
        </p:spPr>
      </p:pic>
    </p:spTree>
    <p:extLst>
      <p:ext uri="{BB962C8B-B14F-4D97-AF65-F5344CB8AC3E}">
        <p14:creationId xmlns:p14="http://schemas.microsoft.com/office/powerpoint/2010/main" val="3572000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Strong Driving Variables</a:t>
            </a:r>
          </a:p>
          <a:p>
            <a:endParaRPr lang="en-US" dirty="0"/>
          </a:p>
        </p:txBody>
      </p:sp>
    </p:spTree>
    <p:extLst>
      <p:ext uri="{BB962C8B-B14F-4D97-AF65-F5344CB8AC3E}">
        <p14:creationId xmlns:p14="http://schemas.microsoft.com/office/powerpoint/2010/main" val="2136417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355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7E337200-931B-4E92-8F8D-F240ED1AF166}"/>
              </a:ext>
            </a:extLst>
          </p:cNvPr>
          <p:cNvSpPr txBox="1"/>
          <p:nvPr/>
        </p:nvSpPr>
        <p:spPr>
          <a:xfrm>
            <a:off x="503869" y="5652974"/>
            <a:ext cx="11009631" cy="184666"/>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US" sz="1200" i="1" kern="0" dirty="0">
                <a:solidFill>
                  <a:srgbClr val="000000"/>
                </a:solidFill>
                <a:latin typeface="Calibri" panose="020F0502020204030204" pitchFamily="34" charset="0"/>
                <a:ea typeface="Arial Unicode MS" pitchFamily="34" charset="-128"/>
                <a:cs typeface="Calibri" panose="020F0502020204030204" pitchFamily="34" charset="0"/>
              </a:rPr>
              <a:t>1111</a:t>
            </a: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Template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1</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2</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spTree>
    <p:extLst>
      <p:ext uri="{BB962C8B-B14F-4D97-AF65-F5344CB8AC3E}">
        <p14:creationId xmlns:p14="http://schemas.microsoft.com/office/powerpoint/2010/main" val="331975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The company is the largest online loan marketplace lending borrowers loans for personal, business and medical needs. </a:t>
            </a:r>
          </a:p>
          <a:p>
            <a:r>
              <a:rPr lang="en-US" dirty="0"/>
              <a:t>Lending loans to risky applicants is what contributes to the largest financial loss(credit loss) for the company</a:t>
            </a:r>
          </a:p>
          <a:p>
            <a:r>
              <a:rPr lang="en-US" dirty="0"/>
              <a:t>The company wants to understand the driving factors(variables) behind loan default so that credit loss can be reduced</a:t>
            </a:r>
          </a:p>
        </p:txBody>
      </p:sp>
    </p:spTree>
    <p:extLst>
      <p:ext uri="{BB962C8B-B14F-4D97-AF65-F5344CB8AC3E}">
        <p14:creationId xmlns:p14="http://schemas.microsoft.com/office/powerpoint/2010/main" val="41449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Loan Amount, Term,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32298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75% of the loan amount requested is within 15000</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75% of the loan is requested/granted for the term of 36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Majority of the loan applicants have employment length of 10+ years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29F6B22-799D-C34D-9C89-0710227A310B}"/>
              </a:ext>
            </a:extLst>
          </p:cNvPr>
          <p:cNvPicPr>
            <a:picLocks noChangeAspect="1"/>
          </p:cNvPicPr>
          <p:nvPr/>
        </p:nvPicPr>
        <p:blipFill>
          <a:blip r:embed="rId7"/>
          <a:stretch>
            <a:fillRect/>
          </a:stretch>
        </p:blipFill>
        <p:spPr>
          <a:xfrm>
            <a:off x="0" y="3060197"/>
            <a:ext cx="3692981" cy="2431289"/>
          </a:xfrm>
          <a:prstGeom prst="rect">
            <a:avLst/>
          </a:prstGeom>
        </p:spPr>
      </p:pic>
      <p:pic>
        <p:nvPicPr>
          <p:cNvPr id="6" name="Picture 5">
            <a:extLst>
              <a:ext uri="{FF2B5EF4-FFF2-40B4-BE49-F238E27FC236}">
                <a16:creationId xmlns:a16="http://schemas.microsoft.com/office/drawing/2014/main" id="{9CCC2D11-EE9E-3142-A2D1-9A4BA8B805C6}"/>
              </a:ext>
            </a:extLst>
          </p:cNvPr>
          <p:cNvPicPr>
            <a:picLocks noChangeAspect="1"/>
          </p:cNvPicPr>
          <p:nvPr/>
        </p:nvPicPr>
        <p:blipFill>
          <a:blip r:embed="rId8"/>
          <a:stretch>
            <a:fillRect/>
          </a:stretch>
        </p:blipFill>
        <p:spPr>
          <a:xfrm>
            <a:off x="4057980" y="3060197"/>
            <a:ext cx="3692981" cy="2431289"/>
          </a:xfrm>
          <a:prstGeom prst="rect">
            <a:avLst/>
          </a:prstGeom>
        </p:spPr>
      </p:pic>
      <p:pic>
        <p:nvPicPr>
          <p:cNvPr id="12" name="Picture 11">
            <a:extLst>
              <a:ext uri="{FF2B5EF4-FFF2-40B4-BE49-F238E27FC236}">
                <a16:creationId xmlns:a16="http://schemas.microsoft.com/office/drawing/2014/main" id="{39700231-C82C-B24B-AE92-06CEF80FEB9B}"/>
              </a:ext>
            </a:extLst>
          </p:cNvPr>
          <p:cNvPicPr>
            <a:picLocks noChangeAspect="1"/>
          </p:cNvPicPr>
          <p:nvPr/>
        </p:nvPicPr>
        <p:blipFill>
          <a:blip r:embed="rId9"/>
          <a:stretch>
            <a:fillRect/>
          </a:stretch>
        </p:blipFill>
        <p:spPr>
          <a:xfrm>
            <a:off x="8115960" y="3060197"/>
            <a:ext cx="3397541" cy="2431289"/>
          </a:xfrm>
          <a:prstGeom prst="rect">
            <a:avLst/>
          </a:prstGeom>
        </p:spPr>
      </p:pic>
    </p:spTree>
    <p:extLst>
      <p:ext uri="{BB962C8B-B14F-4D97-AF65-F5344CB8AC3E}">
        <p14:creationId xmlns:p14="http://schemas.microsoft.com/office/powerpoint/2010/main" val="511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Home Ownership, Verification Status,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15583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48% and 44% of the loan applicants have respectively RENT and MORTGAGE as their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43% of the loan applicants income were not verified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4" name="Picture 13">
            <a:extLst>
              <a:ext uri="{FF2B5EF4-FFF2-40B4-BE49-F238E27FC236}">
                <a16:creationId xmlns:a16="http://schemas.microsoft.com/office/drawing/2014/main" id="{0ED03D95-8D98-4F4B-9F85-8448DC9A7A22}"/>
              </a:ext>
            </a:extLst>
          </p:cNvPr>
          <p:cNvPicPr>
            <a:picLocks noChangeAspect="1"/>
          </p:cNvPicPr>
          <p:nvPr/>
        </p:nvPicPr>
        <p:blipFill>
          <a:blip r:embed="rId7"/>
          <a:stretch>
            <a:fillRect/>
          </a:stretch>
        </p:blipFill>
        <p:spPr>
          <a:xfrm>
            <a:off x="853182" y="3103693"/>
            <a:ext cx="4441955" cy="3079460"/>
          </a:xfrm>
          <a:prstGeom prst="rect">
            <a:avLst/>
          </a:prstGeom>
        </p:spPr>
      </p:pic>
      <p:pic>
        <p:nvPicPr>
          <p:cNvPr id="16" name="Picture 15">
            <a:extLst>
              <a:ext uri="{FF2B5EF4-FFF2-40B4-BE49-F238E27FC236}">
                <a16:creationId xmlns:a16="http://schemas.microsoft.com/office/drawing/2014/main" id="{A7BD7AEE-3B89-3B46-8D98-EE3FB75BCBC0}"/>
              </a:ext>
            </a:extLst>
          </p:cNvPr>
          <p:cNvPicPr>
            <a:picLocks noChangeAspect="1"/>
          </p:cNvPicPr>
          <p:nvPr/>
        </p:nvPicPr>
        <p:blipFill>
          <a:blip r:embed="rId8"/>
          <a:stretch>
            <a:fillRect/>
          </a:stretch>
        </p:blipFill>
        <p:spPr>
          <a:xfrm>
            <a:off x="6383360" y="3103693"/>
            <a:ext cx="4441956" cy="3079460"/>
          </a:xfrm>
          <a:prstGeom prst="rect">
            <a:avLst/>
          </a:prstGeom>
        </p:spPr>
      </p:pic>
    </p:spTree>
    <p:extLst>
      <p:ext uri="{BB962C8B-B14F-4D97-AF65-F5344CB8AC3E}">
        <p14:creationId xmlns:p14="http://schemas.microsoft.com/office/powerpoint/2010/main" val="112675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1746" name="think-cell Slide" r:id="rId6" imgW="393" imgH="392" progId="TCLayout.ActiveDocument.1">
                  <p:embed/>
                </p:oleObj>
              </mc:Choice>
              <mc:Fallback>
                <p:oleObj name="think-cell Slide" r:id="rId6"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7"/>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5"/>
            <a:ext cx="11009283" cy="77530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46% of the loan applicants have specified purpose of loan as debt consolidation</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8" name="Picture 7">
            <a:extLst>
              <a:ext uri="{FF2B5EF4-FFF2-40B4-BE49-F238E27FC236}">
                <a16:creationId xmlns:a16="http://schemas.microsoft.com/office/drawing/2014/main" id="{9FCF5079-62D7-B141-998A-E4A536DD87D1}"/>
              </a:ext>
            </a:extLst>
          </p:cNvPr>
          <p:cNvPicPr>
            <a:picLocks noChangeAspect="1"/>
          </p:cNvPicPr>
          <p:nvPr/>
        </p:nvPicPr>
        <p:blipFill>
          <a:blip r:embed="rId8"/>
          <a:stretch>
            <a:fillRect/>
          </a:stretch>
        </p:blipFill>
        <p:spPr>
          <a:xfrm>
            <a:off x="2769140" y="2399071"/>
            <a:ext cx="6653720" cy="4492592"/>
          </a:xfrm>
          <a:prstGeom prst="rect">
            <a:avLst/>
          </a:prstGeom>
        </p:spPr>
      </p:pic>
    </p:spTree>
    <p:extLst>
      <p:ext uri="{BB962C8B-B14F-4D97-AF65-F5344CB8AC3E}">
        <p14:creationId xmlns:p14="http://schemas.microsoft.com/office/powerpoint/2010/main" val="50080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82837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requesting for higher loan amount tend to default more than those who are requesting lesser loan amount</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3" name="Picture 12">
            <a:extLst>
              <a:ext uri="{FF2B5EF4-FFF2-40B4-BE49-F238E27FC236}">
                <a16:creationId xmlns:a16="http://schemas.microsoft.com/office/drawing/2014/main" id="{632A6595-8355-A149-867D-E33744E9C413}"/>
              </a:ext>
            </a:extLst>
          </p:cNvPr>
          <p:cNvPicPr>
            <a:picLocks noChangeAspect="1"/>
          </p:cNvPicPr>
          <p:nvPr/>
        </p:nvPicPr>
        <p:blipFill>
          <a:blip r:embed="rId7"/>
          <a:stretch>
            <a:fillRect/>
          </a:stretch>
        </p:blipFill>
        <p:spPr>
          <a:xfrm>
            <a:off x="2133252" y="2582159"/>
            <a:ext cx="7924800" cy="4229100"/>
          </a:xfrm>
          <a:prstGeom prst="rect">
            <a:avLst/>
          </a:prstGeom>
        </p:spPr>
      </p:pic>
    </p:spTree>
    <p:extLst>
      <p:ext uri="{BB962C8B-B14F-4D97-AF65-F5344CB8AC3E}">
        <p14:creationId xmlns:p14="http://schemas.microsoft.com/office/powerpoint/2010/main" val="215211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granted with higher funded amount tend to default more than those who got lesser funded amount</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81E61C1D-6E5B-EE4B-AF7C-B7CCD05148A9}"/>
              </a:ext>
            </a:extLst>
          </p:cNvPr>
          <p:cNvPicPr>
            <a:picLocks noChangeAspect="1"/>
          </p:cNvPicPr>
          <p:nvPr/>
        </p:nvPicPr>
        <p:blipFill>
          <a:blip r:embed="rId7"/>
          <a:stretch>
            <a:fillRect/>
          </a:stretch>
        </p:blipFill>
        <p:spPr>
          <a:xfrm>
            <a:off x="2133600" y="2499456"/>
            <a:ext cx="7924800" cy="4229100"/>
          </a:xfrm>
          <a:prstGeom prst="rect">
            <a:avLst/>
          </a:prstGeom>
        </p:spPr>
      </p:pic>
    </p:spTree>
    <p:extLst>
      <p:ext uri="{BB962C8B-B14F-4D97-AF65-F5344CB8AC3E}">
        <p14:creationId xmlns:p14="http://schemas.microsoft.com/office/powerpoint/2010/main" val="361794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Term</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those who opted for 36 months term. This is substantial considering the univariate analysis of term where 75% of the loan was requested/granted for 36months.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38E8BE2-1477-DB4B-AF28-6A06D7798583}"/>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1668626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1057</Words>
  <Application>Microsoft Macintosh PowerPoint</Application>
  <PresentationFormat>Widescreen</PresentationFormat>
  <Paragraphs>105</Paragraphs>
  <Slides>29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Wingdings</vt:lpstr>
      <vt:lpstr>Office Theme</vt:lpstr>
      <vt:lpstr>think-cell Slide</vt:lpstr>
      <vt:lpstr>Lending Club Case Study</vt:lpstr>
      <vt:lpstr>Table of Contents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 Sathish Kumar</dc:creator>
  <cp:lastModifiedBy>Ramasamy, Sathish Kumar</cp:lastModifiedBy>
  <cp:revision>2</cp:revision>
  <dcterms:created xsi:type="dcterms:W3CDTF">2022-01-04T14:28:12Z</dcterms:created>
  <dcterms:modified xsi:type="dcterms:W3CDTF">2022-01-05T05:03:49Z</dcterms:modified>
</cp:coreProperties>
</file>