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6" r:id="rId1"/>
  </p:sldMasterIdLst>
  <p:sldIdLst>
    <p:sldId id="256" r:id="rId2"/>
    <p:sldId id="257" r:id="rId3"/>
    <p:sldId id="258" r:id="rId4"/>
    <p:sldId id="10809" r:id="rId5"/>
    <p:sldId id="10810" r:id="rId6"/>
    <p:sldId id="10819" r:id="rId7"/>
    <p:sldId id="10820" r:id="rId8"/>
    <p:sldId id="10813" r:id="rId9"/>
    <p:sldId id="10821" r:id="rId10"/>
    <p:sldId id="10814" r:id="rId11"/>
    <p:sldId id="10822" r:id="rId12"/>
    <p:sldId id="10816" r:id="rId13"/>
    <p:sldId id="10823" r:id="rId14"/>
    <p:sldId id="10817" r:id="rId15"/>
    <p:sldId id="10824" r:id="rId16"/>
    <p:sldId id="10818" r:id="rId17"/>
    <p:sldId id="10811" r:id="rId18"/>
    <p:sldId id="10825" r:id="rId19"/>
    <p:sldId id="10826" r:id="rId20"/>
    <p:sldId id="10827" r:id="rId21"/>
    <p:sldId id="10828" r:id="rId22"/>
    <p:sldId id="10829" r:id="rId23"/>
    <p:sldId id="10830" r:id="rId24"/>
    <p:sldId id="10831" r:id="rId25"/>
    <p:sldId id="10832" r:id="rId26"/>
    <p:sldId id="10812" r:id="rId27"/>
    <p:sldId id="1081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B1A314-EB36-C041-A880-320F3D1DB76A}" v="91" dt="2022-01-04T17:30:39.5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56"/>
    <p:restoredTop sz="94656"/>
  </p:normalViewPr>
  <p:slideViewPr>
    <p:cSldViewPr snapToGrid="0" snapToObjects="1">
      <p:cViewPr varScale="1">
        <p:scale>
          <a:sx n="124" d="100"/>
          <a:sy n="124"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CEE92-A162-664A-A76E-2ADCA522DA5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D982056-665C-7D47-8E98-9C99AFDA27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E1455E2-3964-7B42-B9C5-019A1E3D2805}"/>
              </a:ext>
            </a:extLst>
          </p:cNvPr>
          <p:cNvSpPr>
            <a:spLocks noGrp="1"/>
          </p:cNvSpPr>
          <p:nvPr>
            <p:ph type="dt" sz="half" idx="10"/>
          </p:nvPr>
        </p:nvSpPr>
        <p:spPr/>
        <p:txBody>
          <a:bodyPr/>
          <a:lstStyle/>
          <a:p>
            <a:fld id="{6ADE4AC4-4F0C-3B4D-B422-A359168C6F97}" type="datetimeFigureOut">
              <a:rPr lang="en-US" smtClean="0"/>
              <a:t>1/4/22</a:t>
            </a:fld>
            <a:endParaRPr lang="en-US"/>
          </a:p>
        </p:txBody>
      </p:sp>
      <p:sp>
        <p:nvSpPr>
          <p:cNvPr id="5" name="Footer Placeholder 4">
            <a:extLst>
              <a:ext uri="{FF2B5EF4-FFF2-40B4-BE49-F238E27FC236}">
                <a16:creationId xmlns:a16="http://schemas.microsoft.com/office/drawing/2014/main" id="{565408E2-3D41-8A4D-A494-6DD97E1E5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298F5-9A38-C341-8A6C-F9C98F9CBA9B}"/>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1813324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B2573-0F9B-2547-B8E2-7F13CBF12E4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247D7F9-F5F5-D942-A0B6-BF04DB038AC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C661342-8DCF-2043-A41A-FC5032710A47}"/>
              </a:ext>
            </a:extLst>
          </p:cNvPr>
          <p:cNvSpPr>
            <a:spLocks noGrp="1"/>
          </p:cNvSpPr>
          <p:nvPr>
            <p:ph type="dt" sz="half" idx="10"/>
          </p:nvPr>
        </p:nvSpPr>
        <p:spPr/>
        <p:txBody>
          <a:bodyPr/>
          <a:lstStyle/>
          <a:p>
            <a:fld id="{6ADE4AC4-4F0C-3B4D-B422-A359168C6F97}" type="datetimeFigureOut">
              <a:rPr lang="en-US" smtClean="0"/>
              <a:t>1/4/22</a:t>
            </a:fld>
            <a:endParaRPr lang="en-US"/>
          </a:p>
        </p:txBody>
      </p:sp>
      <p:sp>
        <p:nvSpPr>
          <p:cNvPr id="5" name="Footer Placeholder 4">
            <a:extLst>
              <a:ext uri="{FF2B5EF4-FFF2-40B4-BE49-F238E27FC236}">
                <a16:creationId xmlns:a16="http://schemas.microsoft.com/office/drawing/2014/main" id="{E0D89D60-A3C5-E348-875D-6C4EA2CA54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89BD7F-CCAA-5B49-A38B-44BB718A70E5}"/>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351517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F8CDAA-47D1-CC40-A975-50EDF6DFBDF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B28A21D-E7C0-4145-99B4-988204B20D7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2FF071C-C286-3B44-A0C9-531A9C485B04}"/>
              </a:ext>
            </a:extLst>
          </p:cNvPr>
          <p:cNvSpPr>
            <a:spLocks noGrp="1"/>
          </p:cNvSpPr>
          <p:nvPr>
            <p:ph type="dt" sz="half" idx="10"/>
          </p:nvPr>
        </p:nvSpPr>
        <p:spPr/>
        <p:txBody>
          <a:bodyPr/>
          <a:lstStyle/>
          <a:p>
            <a:fld id="{6ADE4AC4-4F0C-3B4D-B422-A359168C6F97}" type="datetimeFigureOut">
              <a:rPr lang="en-US" smtClean="0"/>
              <a:t>1/4/22</a:t>
            </a:fld>
            <a:endParaRPr lang="en-US"/>
          </a:p>
        </p:txBody>
      </p:sp>
      <p:sp>
        <p:nvSpPr>
          <p:cNvPr id="5" name="Footer Placeholder 4">
            <a:extLst>
              <a:ext uri="{FF2B5EF4-FFF2-40B4-BE49-F238E27FC236}">
                <a16:creationId xmlns:a16="http://schemas.microsoft.com/office/drawing/2014/main" id="{2A2BDB91-02F8-9C48-B515-E7DA9896F4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042F8E-6B31-B64C-887B-1411A0AB41B5}"/>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4269618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868" y="1620000"/>
            <a:ext cx="11183565"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3870" y="504000"/>
            <a:ext cx="11183564"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913425167"/>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D7EB0-E282-514B-B72D-C79901A5C68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BE71ED0-F349-E847-8F4E-0F7C468E830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C0DCE8A-87F6-354E-8EA7-8078016DF603}"/>
              </a:ext>
            </a:extLst>
          </p:cNvPr>
          <p:cNvSpPr>
            <a:spLocks noGrp="1"/>
          </p:cNvSpPr>
          <p:nvPr>
            <p:ph type="dt" sz="half" idx="10"/>
          </p:nvPr>
        </p:nvSpPr>
        <p:spPr/>
        <p:txBody>
          <a:bodyPr/>
          <a:lstStyle/>
          <a:p>
            <a:fld id="{6ADE4AC4-4F0C-3B4D-B422-A359168C6F97}" type="datetimeFigureOut">
              <a:rPr lang="en-US" smtClean="0"/>
              <a:t>1/4/22</a:t>
            </a:fld>
            <a:endParaRPr lang="en-US"/>
          </a:p>
        </p:txBody>
      </p:sp>
      <p:sp>
        <p:nvSpPr>
          <p:cNvPr id="5" name="Footer Placeholder 4">
            <a:extLst>
              <a:ext uri="{FF2B5EF4-FFF2-40B4-BE49-F238E27FC236}">
                <a16:creationId xmlns:a16="http://schemas.microsoft.com/office/drawing/2014/main" id="{3B95FB71-8E55-AE4E-B496-D5167A347F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4736B0-1381-9A41-8A2F-0D40DABE7B0B}"/>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3912238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EC870-F2A9-C448-AC22-53A0B7A740B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DD21433-D4DA-E742-AA8B-CE2D9EFE25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697C5B1-1788-294A-8901-C5E07E06AC52}"/>
              </a:ext>
            </a:extLst>
          </p:cNvPr>
          <p:cNvSpPr>
            <a:spLocks noGrp="1"/>
          </p:cNvSpPr>
          <p:nvPr>
            <p:ph type="dt" sz="half" idx="10"/>
          </p:nvPr>
        </p:nvSpPr>
        <p:spPr/>
        <p:txBody>
          <a:bodyPr/>
          <a:lstStyle/>
          <a:p>
            <a:fld id="{6ADE4AC4-4F0C-3B4D-B422-A359168C6F97}" type="datetimeFigureOut">
              <a:rPr lang="en-US" smtClean="0"/>
              <a:t>1/4/22</a:t>
            </a:fld>
            <a:endParaRPr lang="en-US"/>
          </a:p>
        </p:txBody>
      </p:sp>
      <p:sp>
        <p:nvSpPr>
          <p:cNvPr id="5" name="Footer Placeholder 4">
            <a:extLst>
              <a:ext uri="{FF2B5EF4-FFF2-40B4-BE49-F238E27FC236}">
                <a16:creationId xmlns:a16="http://schemas.microsoft.com/office/drawing/2014/main" id="{73EA2E71-E76A-E645-8426-934660CB35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82A3E5-347E-2946-AC83-B6392B917BBB}"/>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4038967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88584-5657-CD42-A230-3671425F58E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98D137C-67CC-DD42-8C47-4E3F8B50138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04041B9-F9A8-1C4E-B7E0-7C9C595FC85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07BDFCE-7D30-7E42-90EE-DDB882EE95FB}"/>
              </a:ext>
            </a:extLst>
          </p:cNvPr>
          <p:cNvSpPr>
            <a:spLocks noGrp="1"/>
          </p:cNvSpPr>
          <p:nvPr>
            <p:ph type="dt" sz="half" idx="10"/>
          </p:nvPr>
        </p:nvSpPr>
        <p:spPr/>
        <p:txBody>
          <a:bodyPr/>
          <a:lstStyle/>
          <a:p>
            <a:fld id="{6ADE4AC4-4F0C-3B4D-B422-A359168C6F97}" type="datetimeFigureOut">
              <a:rPr lang="en-US" smtClean="0"/>
              <a:t>1/4/22</a:t>
            </a:fld>
            <a:endParaRPr lang="en-US"/>
          </a:p>
        </p:txBody>
      </p:sp>
      <p:sp>
        <p:nvSpPr>
          <p:cNvPr id="6" name="Footer Placeholder 5">
            <a:extLst>
              <a:ext uri="{FF2B5EF4-FFF2-40B4-BE49-F238E27FC236}">
                <a16:creationId xmlns:a16="http://schemas.microsoft.com/office/drawing/2014/main" id="{B0537D2A-D8B8-4D40-BFA6-04CF68ED9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4879F9-1375-F54C-81B8-D1D489DB21C1}"/>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1621891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82DD9-F79C-984F-A0D4-43EB06B9571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6A4566E-C5A3-3D4D-B0E2-64FA1C4525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28A5D6B-0386-6441-AA99-5617A728B5C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CDF3D85-03F2-6542-B37C-54318FEBA4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318CA61-300D-AA44-AD88-ACA5076FDD7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54132F4-7E6C-C846-89EA-21451E1671B8}"/>
              </a:ext>
            </a:extLst>
          </p:cNvPr>
          <p:cNvSpPr>
            <a:spLocks noGrp="1"/>
          </p:cNvSpPr>
          <p:nvPr>
            <p:ph type="dt" sz="half" idx="10"/>
          </p:nvPr>
        </p:nvSpPr>
        <p:spPr/>
        <p:txBody>
          <a:bodyPr/>
          <a:lstStyle/>
          <a:p>
            <a:fld id="{6ADE4AC4-4F0C-3B4D-B422-A359168C6F97}" type="datetimeFigureOut">
              <a:rPr lang="en-US" smtClean="0"/>
              <a:t>1/4/22</a:t>
            </a:fld>
            <a:endParaRPr lang="en-US"/>
          </a:p>
        </p:txBody>
      </p:sp>
      <p:sp>
        <p:nvSpPr>
          <p:cNvPr id="8" name="Footer Placeholder 7">
            <a:extLst>
              <a:ext uri="{FF2B5EF4-FFF2-40B4-BE49-F238E27FC236}">
                <a16:creationId xmlns:a16="http://schemas.microsoft.com/office/drawing/2014/main" id="{64B4AF5A-2203-B346-85A2-370FA932B5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C994FC-B93D-2C42-B97C-8F6CCDC5949C}"/>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705574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6E63-4C9D-714B-959A-21F99738C4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C390654-24A0-CE48-80D5-6C1A34CEC56B}"/>
              </a:ext>
            </a:extLst>
          </p:cNvPr>
          <p:cNvSpPr>
            <a:spLocks noGrp="1"/>
          </p:cNvSpPr>
          <p:nvPr>
            <p:ph type="dt" sz="half" idx="10"/>
          </p:nvPr>
        </p:nvSpPr>
        <p:spPr/>
        <p:txBody>
          <a:bodyPr/>
          <a:lstStyle/>
          <a:p>
            <a:fld id="{6ADE4AC4-4F0C-3B4D-B422-A359168C6F97}" type="datetimeFigureOut">
              <a:rPr lang="en-US" smtClean="0"/>
              <a:t>1/4/22</a:t>
            </a:fld>
            <a:endParaRPr lang="en-US"/>
          </a:p>
        </p:txBody>
      </p:sp>
      <p:sp>
        <p:nvSpPr>
          <p:cNvPr id="4" name="Footer Placeholder 3">
            <a:extLst>
              <a:ext uri="{FF2B5EF4-FFF2-40B4-BE49-F238E27FC236}">
                <a16:creationId xmlns:a16="http://schemas.microsoft.com/office/drawing/2014/main" id="{2E7E5B72-9ADF-D74D-BBD1-415D06BED7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868EF4-3145-5444-AEA2-E8E17B808B02}"/>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659775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5C630C-1E46-3B4D-B396-9CEA9FDCC803}"/>
              </a:ext>
            </a:extLst>
          </p:cNvPr>
          <p:cNvSpPr>
            <a:spLocks noGrp="1"/>
          </p:cNvSpPr>
          <p:nvPr>
            <p:ph type="dt" sz="half" idx="10"/>
          </p:nvPr>
        </p:nvSpPr>
        <p:spPr/>
        <p:txBody>
          <a:bodyPr/>
          <a:lstStyle/>
          <a:p>
            <a:fld id="{6ADE4AC4-4F0C-3B4D-B422-A359168C6F97}" type="datetimeFigureOut">
              <a:rPr lang="en-US" smtClean="0"/>
              <a:t>1/4/22</a:t>
            </a:fld>
            <a:endParaRPr lang="en-US"/>
          </a:p>
        </p:txBody>
      </p:sp>
      <p:sp>
        <p:nvSpPr>
          <p:cNvPr id="3" name="Footer Placeholder 2">
            <a:extLst>
              <a:ext uri="{FF2B5EF4-FFF2-40B4-BE49-F238E27FC236}">
                <a16:creationId xmlns:a16="http://schemas.microsoft.com/office/drawing/2014/main" id="{49AD122E-38E8-6747-B20A-3FBCB150CD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9361E3-54E0-EE49-863A-08B766C3DBDE}"/>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1485833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691B0-F07B-D947-82FE-5E1853A54C3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59C17F2-B9D4-FD41-BFA4-12C8AA820A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A3F6807-22D8-B04F-83DC-EE010411FC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6CE0DF9-3B10-E049-B568-AC599CFF9CEA}"/>
              </a:ext>
            </a:extLst>
          </p:cNvPr>
          <p:cNvSpPr>
            <a:spLocks noGrp="1"/>
          </p:cNvSpPr>
          <p:nvPr>
            <p:ph type="dt" sz="half" idx="10"/>
          </p:nvPr>
        </p:nvSpPr>
        <p:spPr/>
        <p:txBody>
          <a:bodyPr/>
          <a:lstStyle/>
          <a:p>
            <a:fld id="{6ADE4AC4-4F0C-3B4D-B422-A359168C6F97}" type="datetimeFigureOut">
              <a:rPr lang="en-US" smtClean="0"/>
              <a:t>1/4/22</a:t>
            </a:fld>
            <a:endParaRPr lang="en-US"/>
          </a:p>
        </p:txBody>
      </p:sp>
      <p:sp>
        <p:nvSpPr>
          <p:cNvPr id="6" name="Footer Placeholder 5">
            <a:extLst>
              <a:ext uri="{FF2B5EF4-FFF2-40B4-BE49-F238E27FC236}">
                <a16:creationId xmlns:a16="http://schemas.microsoft.com/office/drawing/2014/main" id="{6041271A-9AB3-C143-9819-AC7D526876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265AED-0738-7842-984A-6076ABCD2DD4}"/>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538860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DDF8C-AF1F-FC4C-9D1F-6D217C1C8A7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9A40B33-D616-8349-9695-EB79290E4F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02A734-47BD-2B4E-9DC1-30D0EAFA1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D43CB13-E24C-E842-A407-C4D6B256D053}"/>
              </a:ext>
            </a:extLst>
          </p:cNvPr>
          <p:cNvSpPr>
            <a:spLocks noGrp="1"/>
          </p:cNvSpPr>
          <p:nvPr>
            <p:ph type="dt" sz="half" idx="10"/>
          </p:nvPr>
        </p:nvSpPr>
        <p:spPr/>
        <p:txBody>
          <a:bodyPr/>
          <a:lstStyle/>
          <a:p>
            <a:fld id="{6ADE4AC4-4F0C-3B4D-B422-A359168C6F97}" type="datetimeFigureOut">
              <a:rPr lang="en-US" smtClean="0"/>
              <a:t>1/4/22</a:t>
            </a:fld>
            <a:endParaRPr lang="en-US"/>
          </a:p>
        </p:txBody>
      </p:sp>
      <p:sp>
        <p:nvSpPr>
          <p:cNvPr id="6" name="Footer Placeholder 5">
            <a:extLst>
              <a:ext uri="{FF2B5EF4-FFF2-40B4-BE49-F238E27FC236}">
                <a16:creationId xmlns:a16="http://schemas.microsoft.com/office/drawing/2014/main" id="{5EDFEA1A-A357-3647-98D8-96FBAAA4D1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2863A5-FA35-8D4B-B7A7-15CFC5FE1A8F}"/>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790947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E3F2B7-851E-854E-A5A5-83C7290B96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85413E4-9825-A742-9296-4A4AD6992E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F6F6A72-F2CE-A449-AF46-38D51D546D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DE4AC4-4F0C-3B4D-B422-A359168C6F97}" type="datetimeFigureOut">
              <a:rPr lang="en-US" smtClean="0"/>
              <a:t>1/4/22</a:t>
            </a:fld>
            <a:endParaRPr lang="en-US"/>
          </a:p>
        </p:txBody>
      </p:sp>
      <p:sp>
        <p:nvSpPr>
          <p:cNvPr id="5" name="Footer Placeholder 4">
            <a:extLst>
              <a:ext uri="{FF2B5EF4-FFF2-40B4-BE49-F238E27FC236}">
                <a16:creationId xmlns:a16="http://schemas.microsoft.com/office/drawing/2014/main" id="{60EA04D1-2DEE-1248-AA4B-D8AB6216DF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00E617-C127-F345-A213-1EAF5B810F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E93143-FFB3-D74C-8E26-03F9611BDF40}" type="slidenum">
              <a:rPr lang="en-US" smtClean="0"/>
              <a:t>‹#›</a:t>
            </a:fld>
            <a:endParaRPr lang="en-US"/>
          </a:p>
        </p:txBody>
      </p:sp>
    </p:spTree>
    <p:extLst>
      <p:ext uri="{BB962C8B-B14F-4D97-AF65-F5344CB8AC3E}">
        <p14:creationId xmlns:p14="http://schemas.microsoft.com/office/powerpoint/2010/main" val="3792457385"/>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9.png"/><Relationship Id="rId2" Type="http://schemas.openxmlformats.org/officeDocument/2006/relationships/tags" Target="../tags/tag13.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10.png"/><Relationship Id="rId2" Type="http://schemas.openxmlformats.org/officeDocument/2006/relationships/tags" Target="../tags/tag15.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11.png"/><Relationship Id="rId2" Type="http://schemas.openxmlformats.org/officeDocument/2006/relationships/tags" Target="../tags/tag17.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12.png"/><Relationship Id="rId2" Type="http://schemas.openxmlformats.org/officeDocument/2006/relationships/tags" Target="../tags/tag1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13.png"/><Relationship Id="rId2" Type="http://schemas.openxmlformats.org/officeDocument/2006/relationships/tags" Target="../tags/tag21.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14.png"/><Relationship Id="rId2" Type="http://schemas.openxmlformats.org/officeDocument/2006/relationships/tags" Target="../tags/tag23.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5.png"/><Relationship Id="rId2" Type="http://schemas.openxmlformats.org/officeDocument/2006/relationships/tags" Target="../tags/tag25.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16.png"/><Relationship Id="rId2" Type="http://schemas.openxmlformats.org/officeDocument/2006/relationships/tags" Target="../tags/tag27.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17.png"/><Relationship Id="rId2" Type="http://schemas.openxmlformats.org/officeDocument/2006/relationships/tags" Target="../tags/tag29.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18.png"/><Relationship Id="rId2" Type="http://schemas.openxmlformats.org/officeDocument/2006/relationships/tags" Target="../tags/tag31.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image" Target="../media/image19.png"/><Relationship Id="rId2" Type="http://schemas.openxmlformats.org/officeDocument/2006/relationships/tags" Target="../tags/tag33.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20.png"/><Relationship Id="rId2" Type="http://schemas.openxmlformats.org/officeDocument/2006/relationships/tags" Target="../tags/tag35.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image" Target="../media/image21.png"/><Relationship Id="rId2" Type="http://schemas.openxmlformats.org/officeDocument/2006/relationships/tags" Target="../tags/tag37.xml"/><Relationship Id="rId1" Type="http://schemas.openxmlformats.org/officeDocument/2006/relationships/vmlDrawing" Target="../drawings/vmlDrawing19.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tags" Target="../tags/tag40.xml"/><Relationship Id="rId7" Type="http://schemas.openxmlformats.org/officeDocument/2006/relationships/image" Target="../media/image22.png"/><Relationship Id="rId2" Type="http://schemas.openxmlformats.org/officeDocument/2006/relationships/tags" Target="../tags/tag39.xml"/><Relationship Id="rId1" Type="http://schemas.openxmlformats.org/officeDocument/2006/relationships/vmlDrawing" Target="../drawings/vmlDrawing20.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23.png"/><Relationship Id="rId2" Type="http://schemas.openxmlformats.org/officeDocument/2006/relationships/tags" Target="../tags/tag41.xml"/><Relationship Id="rId1" Type="http://schemas.openxmlformats.org/officeDocument/2006/relationships/vmlDrawing" Target="../drawings/vmlDrawing21.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tags" Target="../tags/tag44.xml"/><Relationship Id="rId7" Type="http://schemas.openxmlformats.org/officeDocument/2006/relationships/image" Target="../media/image24.png"/><Relationship Id="rId2" Type="http://schemas.openxmlformats.org/officeDocument/2006/relationships/tags" Target="../tags/tag43.xml"/><Relationship Id="rId1" Type="http://schemas.openxmlformats.org/officeDocument/2006/relationships/vmlDrawing" Target="../drawings/vmlDrawing22.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vmlDrawing" Target="../drawings/vmlDrawing23.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2.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3.pn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4.png"/><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5.pn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0.xml"/><Relationship Id="rId7" Type="http://schemas.openxmlformats.org/officeDocument/2006/relationships/image" Target="../media/image6.png"/><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8.png"/><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AD210-3404-654B-A460-744B9F97194D}"/>
              </a:ext>
            </a:extLst>
          </p:cNvPr>
          <p:cNvSpPr>
            <a:spLocks noGrp="1"/>
          </p:cNvSpPr>
          <p:nvPr>
            <p:ph type="ctrTitle"/>
          </p:nvPr>
        </p:nvSpPr>
        <p:spPr/>
        <p:txBody>
          <a:bodyPr/>
          <a:lstStyle/>
          <a:p>
            <a:r>
              <a:rPr lang="en-US" dirty="0"/>
              <a:t>Lending Club Case Study</a:t>
            </a:r>
          </a:p>
        </p:txBody>
      </p:sp>
      <p:sp>
        <p:nvSpPr>
          <p:cNvPr id="3" name="Subtitle 2">
            <a:extLst>
              <a:ext uri="{FF2B5EF4-FFF2-40B4-BE49-F238E27FC236}">
                <a16:creationId xmlns:a16="http://schemas.microsoft.com/office/drawing/2014/main" id="{780CF866-48C4-C042-85E6-2AC9DA61D1DF}"/>
              </a:ext>
            </a:extLst>
          </p:cNvPr>
          <p:cNvSpPr>
            <a:spLocks noGrp="1"/>
          </p:cNvSpPr>
          <p:nvPr>
            <p:ph type="subTitle" idx="1"/>
          </p:nvPr>
        </p:nvSpPr>
        <p:spPr/>
        <p:txBody>
          <a:bodyPr/>
          <a:lstStyle/>
          <a:p>
            <a:r>
              <a:rPr lang="en-US" dirty="0"/>
              <a:t>Exploratory Data Analysis</a:t>
            </a:r>
          </a:p>
        </p:txBody>
      </p:sp>
      <p:sp>
        <p:nvSpPr>
          <p:cNvPr id="4" name="TextBox 3">
            <a:extLst>
              <a:ext uri="{FF2B5EF4-FFF2-40B4-BE49-F238E27FC236}">
                <a16:creationId xmlns:a16="http://schemas.microsoft.com/office/drawing/2014/main" id="{6F27F1D8-AB32-6743-A177-A62FF09888DD}"/>
              </a:ext>
            </a:extLst>
          </p:cNvPr>
          <p:cNvSpPr txBox="1"/>
          <p:nvPr/>
        </p:nvSpPr>
        <p:spPr>
          <a:xfrm>
            <a:off x="9370141" y="5735637"/>
            <a:ext cx="2654711" cy="923330"/>
          </a:xfrm>
          <a:prstGeom prst="rect">
            <a:avLst/>
          </a:prstGeom>
          <a:noFill/>
        </p:spPr>
        <p:txBody>
          <a:bodyPr wrap="square" rtlCol="0">
            <a:spAutoFit/>
          </a:bodyPr>
          <a:lstStyle/>
          <a:p>
            <a:r>
              <a:rPr lang="en-US" dirty="0"/>
              <a:t>Sathish Kumar Ramasamy </a:t>
            </a:r>
          </a:p>
          <a:p>
            <a:r>
              <a:rPr lang="en-US" dirty="0"/>
              <a:t>Sudheer </a:t>
            </a:r>
            <a:r>
              <a:rPr lang="en-US" dirty="0" err="1"/>
              <a:t>Balabadruni</a:t>
            </a:r>
            <a:endParaRPr lang="en-US" dirty="0"/>
          </a:p>
          <a:p>
            <a:endParaRPr lang="en-US" dirty="0"/>
          </a:p>
        </p:txBody>
      </p:sp>
    </p:spTree>
    <p:extLst>
      <p:ext uri="{BB962C8B-B14F-4D97-AF65-F5344CB8AC3E}">
        <p14:creationId xmlns:p14="http://schemas.microsoft.com/office/powerpoint/2010/main" val="277777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7169"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Home Ownership</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2"/>
            <a:ext cx="11009283" cy="1021297"/>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home ownership as “OTHER” tend to default more likely than rest of the categories</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Interesting to note that there are no defaulters in category “NONE”</a:t>
            </a: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6" name="Picture 5">
            <a:extLst>
              <a:ext uri="{FF2B5EF4-FFF2-40B4-BE49-F238E27FC236}">
                <a16:creationId xmlns:a16="http://schemas.microsoft.com/office/drawing/2014/main" id="{F3BC0CFC-F4DE-3545-BBD8-76D61D0F5978}"/>
              </a:ext>
            </a:extLst>
          </p:cNvPr>
          <p:cNvPicPr>
            <a:picLocks noChangeAspect="1"/>
          </p:cNvPicPr>
          <p:nvPr/>
        </p:nvPicPr>
        <p:blipFill>
          <a:blip r:embed="rId7"/>
          <a:stretch>
            <a:fillRect/>
          </a:stretch>
        </p:blipFill>
        <p:spPr>
          <a:xfrm>
            <a:off x="2753152" y="2702207"/>
            <a:ext cx="6511413" cy="4043034"/>
          </a:xfrm>
          <a:prstGeom prst="rect">
            <a:avLst/>
          </a:prstGeom>
        </p:spPr>
      </p:pic>
    </p:spTree>
    <p:extLst>
      <p:ext uri="{BB962C8B-B14F-4D97-AF65-F5344CB8AC3E}">
        <p14:creationId xmlns:p14="http://schemas.microsoft.com/office/powerpoint/2010/main" val="1362094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8193"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Annual Income</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738472"/>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lesser Annual income tend to default more than those with higher levels of annual income</a:t>
            </a:r>
          </a:p>
          <a:p>
            <a:pPr>
              <a:spcBef>
                <a:spcPts val="300"/>
              </a:spcBef>
            </a:pPr>
            <a:endParaRPr lang="en-US" sz="1600" kern="0" dirty="0">
              <a:solidFill>
                <a:srgbClr val="000000"/>
              </a:solidFill>
              <a:latin typeface="Calibri" panose="020F0502020204030204" pitchFamily="34" charset="0"/>
              <a:ea typeface="Arial Unicode MS" pitchFamily="34" charset="-128"/>
              <a:cs typeface="Calibri" panose="020F0502020204030204" pitchFamily="34" charset="0"/>
            </a:endParaRP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6" name="Picture 5">
            <a:extLst>
              <a:ext uri="{FF2B5EF4-FFF2-40B4-BE49-F238E27FC236}">
                <a16:creationId xmlns:a16="http://schemas.microsoft.com/office/drawing/2014/main" id="{7A76EBE8-9A25-1249-A296-2C866532FEC7}"/>
              </a:ext>
            </a:extLst>
          </p:cNvPr>
          <p:cNvPicPr>
            <a:picLocks noChangeAspect="1"/>
          </p:cNvPicPr>
          <p:nvPr/>
        </p:nvPicPr>
        <p:blipFill>
          <a:blip r:embed="rId7"/>
          <a:stretch>
            <a:fillRect/>
          </a:stretch>
        </p:blipFill>
        <p:spPr>
          <a:xfrm>
            <a:off x="2088802" y="2628900"/>
            <a:ext cx="8013700" cy="4229100"/>
          </a:xfrm>
          <a:prstGeom prst="rect">
            <a:avLst/>
          </a:prstGeom>
        </p:spPr>
      </p:pic>
    </p:spTree>
    <p:extLst>
      <p:ext uri="{BB962C8B-B14F-4D97-AF65-F5344CB8AC3E}">
        <p14:creationId xmlns:p14="http://schemas.microsoft.com/office/powerpoint/2010/main" val="201984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9217"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Income Verification Status</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2"/>
            <a:ext cx="11009283" cy="1021297"/>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Surprisingly, Loan Applications whose Income is verified defaults more than others by at least 2%. May be verification process needs to be revisited</a:t>
            </a:r>
          </a:p>
          <a:p>
            <a:pPr marL="342797" indent="-342797">
              <a:spcBef>
                <a:spcPts val="300"/>
              </a:spcBef>
              <a:buFont typeface="Wingdings" panose="05000000000000000000" pitchFamily="2" charset="2"/>
              <a:buChar char="§"/>
            </a:pPr>
            <a:endParaRPr lang="en-US" sz="1600" kern="0" dirty="0">
              <a:solidFill>
                <a:srgbClr val="000000"/>
              </a:solidFill>
              <a:latin typeface="Calibri" panose="020F0502020204030204" pitchFamily="34" charset="0"/>
              <a:ea typeface="Arial Unicode MS" pitchFamily="34" charset="-128"/>
              <a:cs typeface="Calibri" panose="020F0502020204030204" pitchFamily="34" charset="0"/>
            </a:endParaRP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6" name="Picture 5">
            <a:extLst>
              <a:ext uri="{FF2B5EF4-FFF2-40B4-BE49-F238E27FC236}">
                <a16:creationId xmlns:a16="http://schemas.microsoft.com/office/drawing/2014/main" id="{40ADCBB2-2D06-454C-AB86-33DA3FEC7DF9}"/>
              </a:ext>
            </a:extLst>
          </p:cNvPr>
          <p:cNvPicPr>
            <a:picLocks noChangeAspect="1"/>
          </p:cNvPicPr>
          <p:nvPr/>
        </p:nvPicPr>
        <p:blipFill>
          <a:blip r:embed="rId7"/>
          <a:stretch>
            <a:fillRect/>
          </a:stretch>
        </p:blipFill>
        <p:spPr>
          <a:xfrm>
            <a:off x="2209452" y="2582159"/>
            <a:ext cx="7772400" cy="4229100"/>
          </a:xfrm>
          <a:prstGeom prst="rect">
            <a:avLst/>
          </a:prstGeom>
        </p:spPr>
      </p:pic>
    </p:spTree>
    <p:extLst>
      <p:ext uri="{BB962C8B-B14F-4D97-AF65-F5344CB8AC3E}">
        <p14:creationId xmlns:p14="http://schemas.microsoft.com/office/powerpoint/2010/main" val="3328637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0241"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Purpose</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2"/>
            <a:ext cx="11009283" cy="915210"/>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whose purpose of loan is “educational” or “small business” tend to default more than other categories by huge difference between 8 % - 17 %</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6" name="Picture 5">
            <a:extLst>
              <a:ext uri="{FF2B5EF4-FFF2-40B4-BE49-F238E27FC236}">
                <a16:creationId xmlns:a16="http://schemas.microsoft.com/office/drawing/2014/main" id="{00B23039-3DA1-4B42-80E9-9C7F54E44605}"/>
              </a:ext>
            </a:extLst>
          </p:cNvPr>
          <p:cNvPicPr>
            <a:picLocks noChangeAspect="1"/>
          </p:cNvPicPr>
          <p:nvPr/>
        </p:nvPicPr>
        <p:blipFill>
          <a:blip r:embed="rId7"/>
          <a:stretch>
            <a:fillRect/>
          </a:stretch>
        </p:blipFill>
        <p:spPr>
          <a:xfrm>
            <a:off x="3133698" y="2702207"/>
            <a:ext cx="5923908" cy="4084786"/>
          </a:xfrm>
          <a:prstGeom prst="rect">
            <a:avLst/>
          </a:prstGeom>
        </p:spPr>
      </p:pic>
    </p:spTree>
    <p:extLst>
      <p:ext uri="{BB962C8B-B14F-4D97-AF65-F5344CB8AC3E}">
        <p14:creationId xmlns:p14="http://schemas.microsoft.com/office/powerpoint/2010/main" val="910503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1265"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Debt to Income Ratio</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738472"/>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higher debt to income ratio tends to default more than those with lesser debt to income ratio. Although this is not a strong indicator as the difference in mean between them is merely 1</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6" name="Picture 5">
            <a:extLst>
              <a:ext uri="{FF2B5EF4-FFF2-40B4-BE49-F238E27FC236}">
                <a16:creationId xmlns:a16="http://schemas.microsoft.com/office/drawing/2014/main" id="{1B841A87-C2DC-564A-8162-B51768812EAA}"/>
              </a:ext>
            </a:extLst>
          </p:cNvPr>
          <p:cNvPicPr>
            <a:picLocks noChangeAspect="1"/>
          </p:cNvPicPr>
          <p:nvPr/>
        </p:nvPicPr>
        <p:blipFill>
          <a:blip r:embed="rId7"/>
          <a:stretch>
            <a:fillRect/>
          </a:stretch>
        </p:blipFill>
        <p:spPr>
          <a:xfrm>
            <a:off x="2083514" y="2582159"/>
            <a:ext cx="7696200" cy="4229100"/>
          </a:xfrm>
          <a:prstGeom prst="rect">
            <a:avLst/>
          </a:prstGeom>
        </p:spPr>
      </p:pic>
    </p:spTree>
    <p:extLst>
      <p:ext uri="{BB962C8B-B14F-4D97-AF65-F5344CB8AC3E}">
        <p14:creationId xmlns:p14="http://schemas.microsoft.com/office/powerpoint/2010/main" val="3034020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2289"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Revolving Balance</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822742"/>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higher credit revolving balance tend to default more than those with lesser credit revolving balance</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6" name="Picture 5">
            <a:extLst>
              <a:ext uri="{FF2B5EF4-FFF2-40B4-BE49-F238E27FC236}">
                <a16:creationId xmlns:a16="http://schemas.microsoft.com/office/drawing/2014/main" id="{C46ACAD5-352A-C246-AAC5-1BCB4A87C059}"/>
              </a:ext>
            </a:extLst>
          </p:cNvPr>
          <p:cNvPicPr>
            <a:picLocks noChangeAspect="1"/>
          </p:cNvPicPr>
          <p:nvPr/>
        </p:nvPicPr>
        <p:blipFill>
          <a:blip r:embed="rId7"/>
          <a:stretch>
            <a:fillRect/>
          </a:stretch>
        </p:blipFill>
        <p:spPr>
          <a:xfrm>
            <a:off x="2133252" y="2503654"/>
            <a:ext cx="7924800" cy="4229100"/>
          </a:xfrm>
          <a:prstGeom prst="rect">
            <a:avLst/>
          </a:prstGeom>
        </p:spPr>
      </p:pic>
    </p:spTree>
    <p:extLst>
      <p:ext uri="{BB962C8B-B14F-4D97-AF65-F5344CB8AC3E}">
        <p14:creationId xmlns:p14="http://schemas.microsoft.com/office/powerpoint/2010/main" val="2164259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3313"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Revolving Utilization</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738472"/>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higher revolving credit utilization tend to default more than those with lesser credit utilization  </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6" name="Picture 5">
            <a:extLst>
              <a:ext uri="{FF2B5EF4-FFF2-40B4-BE49-F238E27FC236}">
                <a16:creationId xmlns:a16="http://schemas.microsoft.com/office/drawing/2014/main" id="{DBC51BF3-0527-E14F-ABC2-899B48971400}"/>
              </a:ext>
            </a:extLst>
          </p:cNvPr>
          <p:cNvPicPr>
            <a:picLocks noChangeAspect="1"/>
          </p:cNvPicPr>
          <p:nvPr/>
        </p:nvPicPr>
        <p:blipFill>
          <a:blip r:embed="rId7"/>
          <a:stretch>
            <a:fillRect/>
          </a:stretch>
        </p:blipFill>
        <p:spPr>
          <a:xfrm>
            <a:off x="2122659" y="2582159"/>
            <a:ext cx="7772400" cy="4229100"/>
          </a:xfrm>
          <a:prstGeom prst="rect">
            <a:avLst/>
          </a:prstGeom>
        </p:spPr>
      </p:pic>
    </p:spTree>
    <p:extLst>
      <p:ext uri="{BB962C8B-B14F-4D97-AF65-F5344CB8AC3E}">
        <p14:creationId xmlns:p14="http://schemas.microsoft.com/office/powerpoint/2010/main" val="3159821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4337"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Bivariate Analysis – Loan Amount vs Funded Amount</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738472"/>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There are very less defaulters when funded amount is nearly same as that of requested loan amount (linear relation)</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6" name="Picture 5">
            <a:extLst>
              <a:ext uri="{FF2B5EF4-FFF2-40B4-BE49-F238E27FC236}">
                <a16:creationId xmlns:a16="http://schemas.microsoft.com/office/drawing/2014/main" id="{72DE215C-1CC5-1544-B2AE-F1854A3E6FB1}"/>
              </a:ext>
            </a:extLst>
          </p:cNvPr>
          <p:cNvPicPr>
            <a:picLocks noChangeAspect="1"/>
          </p:cNvPicPr>
          <p:nvPr/>
        </p:nvPicPr>
        <p:blipFill>
          <a:blip r:embed="rId7"/>
          <a:stretch>
            <a:fillRect/>
          </a:stretch>
        </p:blipFill>
        <p:spPr>
          <a:xfrm>
            <a:off x="1345533" y="2444116"/>
            <a:ext cx="9347200" cy="4229100"/>
          </a:xfrm>
          <a:prstGeom prst="rect">
            <a:avLst/>
          </a:prstGeom>
        </p:spPr>
      </p:pic>
    </p:spTree>
    <p:extLst>
      <p:ext uri="{BB962C8B-B14F-4D97-AF65-F5344CB8AC3E}">
        <p14:creationId xmlns:p14="http://schemas.microsoft.com/office/powerpoint/2010/main" val="2714499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5361"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Bivariate Analysis – Term vs Employment Length</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976854"/>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employment length of 7 years tend to default more than others when the term is 60 months</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Interesting to note that applicants whose employment length is missing also shows similar pattern for 60 months</a:t>
            </a:r>
          </a:p>
          <a:p>
            <a:pPr marL="342797" indent="-342797">
              <a:spcBef>
                <a:spcPts val="300"/>
              </a:spcBef>
              <a:buFont typeface="Wingdings" panose="05000000000000000000" pitchFamily="2" charset="2"/>
              <a:buChar char="§"/>
            </a:pPr>
            <a:endParaRPr lang="en-US" sz="1600" kern="0" dirty="0">
              <a:solidFill>
                <a:srgbClr val="000000"/>
              </a:solidFill>
              <a:latin typeface="Calibri" panose="020F0502020204030204" pitchFamily="34" charset="0"/>
              <a:ea typeface="Arial Unicode MS" pitchFamily="34" charset="-128"/>
              <a:cs typeface="Calibri" panose="020F0502020204030204" pitchFamily="34" charset="0"/>
            </a:endParaRP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D0024D03-A5FA-084C-89A9-BA2A46173CD6}"/>
              </a:ext>
            </a:extLst>
          </p:cNvPr>
          <p:cNvPicPr>
            <a:picLocks noChangeAspect="1"/>
          </p:cNvPicPr>
          <p:nvPr/>
        </p:nvPicPr>
        <p:blipFill>
          <a:blip r:embed="rId7"/>
          <a:stretch>
            <a:fillRect/>
          </a:stretch>
        </p:blipFill>
        <p:spPr>
          <a:xfrm>
            <a:off x="3146280" y="2775365"/>
            <a:ext cx="5899440" cy="3995388"/>
          </a:xfrm>
          <a:prstGeom prst="rect">
            <a:avLst/>
          </a:prstGeom>
        </p:spPr>
      </p:pic>
    </p:spTree>
    <p:extLst>
      <p:ext uri="{BB962C8B-B14F-4D97-AF65-F5344CB8AC3E}">
        <p14:creationId xmlns:p14="http://schemas.microsoft.com/office/powerpoint/2010/main" val="709586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6385"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07"/>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Bivariate Analysis – Term vs Home Ownership</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833016"/>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60 months as term and Home ownership as OWN and RENT tend to default more likely than other combinations</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6" name="Picture 5">
            <a:extLst>
              <a:ext uri="{FF2B5EF4-FFF2-40B4-BE49-F238E27FC236}">
                <a16:creationId xmlns:a16="http://schemas.microsoft.com/office/drawing/2014/main" id="{5C1A763A-DA1E-0B42-8D83-2DF08E197400}"/>
              </a:ext>
            </a:extLst>
          </p:cNvPr>
          <p:cNvPicPr>
            <a:picLocks noChangeAspect="1"/>
          </p:cNvPicPr>
          <p:nvPr/>
        </p:nvPicPr>
        <p:blipFill>
          <a:blip r:embed="rId7"/>
          <a:stretch>
            <a:fillRect/>
          </a:stretch>
        </p:blipFill>
        <p:spPr>
          <a:xfrm>
            <a:off x="2408409" y="2537717"/>
            <a:ext cx="7200900" cy="4229100"/>
          </a:xfrm>
          <a:prstGeom prst="rect">
            <a:avLst/>
          </a:prstGeom>
        </p:spPr>
      </p:pic>
    </p:spTree>
    <p:extLst>
      <p:ext uri="{BB962C8B-B14F-4D97-AF65-F5344CB8AC3E}">
        <p14:creationId xmlns:p14="http://schemas.microsoft.com/office/powerpoint/2010/main" val="1271807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60D24-F703-9C49-B47A-B65EBFBF443B}"/>
              </a:ext>
            </a:extLst>
          </p:cNvPr>
          <p:cNvSpPr>
            <a:spLocks noGrp="1"/>
          </p:cNvSpPr>
          <p:nvPr>
            <p:ph type="title"/>
          </p:nvPr>
        </p:nvSpPr>
        <p:spPr/>
        <p:txBody>
          <a:bodyPr/>
          <a:lstStyle/>
          <a:p>
            <a:r>
              <a:rPr lang="en-US" b="1" dirty="0"/>
              <a:t>Table of Contents</a:t>
            </a:r>
          </a:p>
        </p:txBody>
      </p:sp>
      <p:sp>
        <p:nvSpPr>
          <p:cNvPr id="3" name="Content Placeholder 2">
            <a:extLst>
              <a:ext uri="{FF2B5EF4-FFF2-40B4-BE49-F238E27FC236}">
                <a16:creationId xmlns:a16="http://schemas.microsoft.com/office/drawing/2014/main" id="{99869826-E1CA-2248-AB1B-3145A6685D59}"/>
              </a:ext>
            </a:extLst>
          </p:cNvPr>
          <p:cNvSpPr>
            <a:spLocks noGrp="1"/>
          </p:cNvSpPr>
          <p:nvPr>
            <p:ph idx="1"/>
          </p:nvPr>
        </p:nvSpPr>
        <p:spPr/>
        <p:txBody>
          <a:bodyPr/>
          <a:lstStyle/>
          <a:p>
            <a:r>
              <a:rPr lang="en-US" dirty="0"/>
              <a:t>Problem Statement</a:t>
            </a:r>
          </a:p>
          <a:p>
            <a:r>
              <a:rPr lang="en-US" dirty="0"/>
              <a:t>Univariate Analysis</a:t>
            </a:r>
          </a:p>
          <a:p>
            <a:r>
              <a:rPr lang="en-US" dirty="0"/>
              <a:t>Segmented Univariate Analysis</a:t>
            </a:r>
          </a:p>
          <a:p>
            <a:r>
              <a:rPr lang="en-US" dirty="0"/>
              <a:t>Bivariate Analysis</a:t>
            </a:r>
          </a:p>
          <a:p>
            <a:r>
              <a:rPr lang="en-US" dirty="0"/>
              <a:t>Conclusion</a:t>
            </a:r>
          </a:p>
        </p:txBody>
      </p:sp>
    </p:spTree>
    <p:extLst>
      <p:ext uri="{BB962C8B-B14F-4D97-AF65-F5344CB8AC3E}">
        <p14:creationId xmlns:p14="http://schemas.microsoft.com/office/powerpoint/2010/main" val="2740017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7409"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07"/>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Bivariate Analysis – Term vs Verification Status</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976854"/>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60 months term and verification status as “Source Verified” and “Verified” tend to default more than other combinations</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56AA228E-CCC5-2F4B-AA8B-4FDAC32C4066}"/>
              </a:ext>
            </a:extLst>
          </p:cNvPr>
          <p:cNvPicPr>
            <a:picLocks noChangeAspect="1"/>
          </p:cNvPicPr>
          <p:nvPr/>
        </p:nvPicPr>
        <p:blipFill>
          <a:blip r:embed="rId7"/>
          <a:stretch>
            <a:fillRect/>
          </a:stretch>
        </p:blipFill>
        <p:spPr>
          <a:xfrm>
            <a:off x="2495202" y="2657766"/>
            <a:ext cx="7200900" cy="4229100"/>
          </a:xfrm>
          <a:prstGeom prst="rect">
            <a:avLst/>
          </a:prstGeom>
        </p:spPr>
      </p:pic>
    </p:spTree>
    <p:extLst>
      <p:ext uri="{BB962C8B-B14F-4D97-AF65-F5344CB8AC3E}">
        <p14:creationId xmlns:p14="http://schemas.microsoft.com/office/powerpoint/2010/main" val="1081381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8433"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07"/>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Bivariate Analysis – Term vs Purpose</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976854"/>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60 months term and purpose as “educational” and “small business” tend to default more than other combinations</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A251628E-C08D-ED49-B744-81B49DC6EE0B}"/>
              </a:ext>
            </a:extLst>
          </p:cNvPr>
          <p:cNvPicPr>
            <a:picLocks noChangeAspect="1"/>
          </p:cNvPicPr>
          <p:nvPr/>
        </p:nvPicPr>
        <p:blipFill>
          <a:blip r:embed="rId7"/>
          <a:stretch>
            <a:fillRect/>
          </a:stretch>
        </p:blipFill>
        <p:spPr>
          <a:xfrm>
            <a:off x="3337748" y="2657766"/>
            <a:ext cx="5515807" cy="4105239"/>
          </a:xfrm>
          <a:prstGeom prst="rect">
            <a:avLst/>
          </a:prstGeom>
        </p:spPr>
      </p:pic>
    </p:spTree>
    <p:extLst>
      <p:ext uri="{BB962C8B-B14F-4D97-AF65-F5344CB8AC3E}">
        <p14:creationId xmlns:p14="http://schemas.microsoft.com/office/powerpoint/2010/main" val="2580952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9457"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07"/>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Bivariate Analysis – Term vs Revolving Balance</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822741"/>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higher credit revolving balance tend to default likely only for 60 months term</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61A23500-D893-8F40-B8D0-0CE656AE27D2}"/>
              </a:ext>
            </a:extLst>
          </p:cNvPr>
          <p:cNvPicPr>
            <a:picLocks noChangeAspect="1"/>
          </p:cNvPicPr>
          <p:nvPr/>
        </p:nvPicPr>
        <p:blipFill>
          <a:blip r:embed="rId7"/>
          <a:stretch>
            <a:fillRect/>
          </a:stretch>
        </p:blipFill>
        <p:spPr>
          <a:xfrm>
            <a:off x="3667873" y="2616670"/>
            <a:ext cx="5373385" cy="3989613"/>
          </a:xfrm>
          <a:prstGeom prst="rect">
            <a:avLst/>
          </a:prstGeom>
        </p:spPr>
      </p:pic>
    </p:spTree>
    <p:extLst>
      <p:ext uri="{BB962C8B-B14F-4D97-AF65-F5344CB8AC3E}">
        <p14:creationId xmlns:p14="http://schemas.microsoft.com/office/powerpoint/2010/main" val="637610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20481"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07"/>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Bivariate Analysis – Employment Length vs Home Ownership</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874112"/>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home ownership as “OTHER” and employment length as 7 years or 3 years tend to default more than other combinations</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65E32FD5-9A97-C946-A6EE-027D5A052194}"/>
              </a:ext>
            </a:extLst>
          </p:cNvPr>
          <p:cNvPicPr>
            <a:picLocks noChangeAspect="1"/>
          </p:cNvPicPr>
          <p:nvPr/>
        </p:nvPicPr>
        <p:blipFill>
          <a:blip r:embed="rId7"/>
          <a:stretch>
            <a:fillRect/>
          </a:stretch>
        </p:blipFill>
        <p:spPr>
          <a:xfrm>
            <a:off x="2458784" y="2657766"/>
            <a:ext cx="7100150" cy="3825809"/>
          </a:xfrm>
          <a:prstGeom prst="rect">
            <a:avLst/>
          </a:prstGeom>
        </p:spPr>
      </p:pic>
    </p:spTree>
    <p:extLst>
      <p:ext uri="{BB962C8B-B14F-4D97-AF65-F5344CB8AC3E}">
        <p14:creationId xmlns:p14="http://schemas.microsoft.com/office/powerpoint/2010/main" val="1324246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21505"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369204"/>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Bivariate Analysis – Employment Length vs Purpose</a:t>
            </a: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863838"/>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Loan Applicants for purpose as renewable energy tend to likely default when their employment length is 4 years or 8 years.</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Interestingly, Loan Applicants with no employment length specified tend to default more for educational purpose</a:t>
            </a:r>
            <a:b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br>
            <a:endParaRPr lang="en-US" sz="1600" kern="0" dirty="0">
              <a:solidFill>
                <a:srgbClr val="000000"/>
              </a:solidFill>
              <a:latin typeface="Calibri" panose="020F0502020204030204" pitchFamily="34" charset="0"/>
              <a:ea typeface="Arial Unicode MS" pitchFamily="34" charset="-128"/>
              <a:cs typeface="Calibri" panose="020F0502020204030204" pitchFamily="34" charset="0"/>
            </a:endParaRPr>
          </a:p>
          <a:p>
            <a:pPr marL="342797" indent="-342797">
              <a:spcBef>
                <a:spcPts val="300"/>
              </a:spcBef>
              <a:buFont typeface="Wingdings" panose="05000000000000000000" pitchFamily="2" charset="2"/>
              <a:buChar char="§"/>
            </a:pPr>
            <a:endParaRPr lang="en-US" sz="1600" kern="0" dirty="0">
              <a:solidFill>
                <a:srgbClr val="000000"/>
              </a:solidFill>
              <a:latin typeface="Calibri" panose="020F0502020204030204" pitchFamily="34" charset="0"/>
              <a:ea typeface="Arial Unicode MS" pitchFamily="34" charset="-128"/>
              <a:cs typeface="Calibri" panose="020F0502020204030204" pitchFamily="34" charset="0"/>
            </a:endParaRP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4FE0D669-6459-5646-AD78-84DBCB7C048B}"/>
              </a:ext>
            </a:extLst>
          </p:cNvPr>
          <p:cNvPicPr>
            <a:picLocks noChangeAspect="1"/>
          </p:cNvPicPr>
          <p:nvPr/>
        </p:nvPicPr>
        <p:blipFill>
          <a:blip r:embed="rId7"/>
          <a:stretch>
            <a:fillRect/>
          </a:stretch>
        </p:blipFill>
        <p:spPr>
          <a:xfrm>
            <a:off x="3099237" y="2537717"/>
            <a:ext cx="5992830" cy="4092191"/>
          </a:xfrm>
          <a:prstGeom prst="rect">
            <a:avLst/>
          </a:prstGeom>
        </p:spPr>
      </p:pic>
    </p:spTree>
    <p:extLst>
      <p:ext uri="{BB962C8B-B14F-4D97-AF65-F5344CB8AC3E}">
        <p14:creationId xmlns:p14="http://schemas.microsoft.com/office/powerpoint/2010/main" val="1110004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22529"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369204"/>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Bivariate Analysis – Home Ownership vs Purpose</a:t>
            </a: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1069322"/>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the purpose of small business tend to default more likely when home ownership is “RENT”,”OWN” and “OTHER”</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the purpose of car tend to default with home ownership as “OTHER”</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929A74CA-A5A9-554B-9A0C-BECA38E40BB0}"/>
              </a:ext>
            </a:extLst>
          </p:cNvPr>
          <p:cNvPicPr>
            <a:picLocks noChangeAspect="1"/>
          </p:cNvPicPr>
          <p:nvPr/>
        </p:nvPicPr>
        <p:blipFill>
          <a:blip r:embed="rId7"/>
          <a:stretch>
            <a:fillRect/>
          </a:stretch>
        </p:blipFill>
        <p:spPr>
          <a:xfrm>
            <a:off x="3660321" y="2727644"/>
            <a:ext cx="4871357" cy="3625595"/>
          </a:xfrm>
          <a:prstGeom prst="rect">
            <a:avLst/>
          </a:prstGeom>
        </p:spPr>
      </p:pic>
    </p:spTree>
    <p:extLst>
      <p:ext uri="{BB962C8B-B14F-4D97-AF65-F5344CB8AC3E}">
        <p14:creationId xmlns:p14="http://schemas.microsoft.com/office/powerpoint/2010/main" val="3572000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0BC16-D6FB-8743-8758-7402E2881808}"/>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97DAB1AF-9892-364C-8AE9-1C38EAE3A61A}"/>
              </a:ext>
            </a:extLst>
          </p:cNvPr>
          <p:cNvSpPr>
            <a:spLocks noGrp="1"/>
          </p:cNvSpPr>
          <p:nvPr>
            <p:ph idx="1"/>
          </p:nvPr>
        </p:nvSpPr>
        <p:spPr/>
        <p:txBody>
          <a:bodyPr>
            <a:normAutofit/>
          </a:bodyPr>
          <a:lstStyle/>
          <a:p>
            <a:r>
              <a:rPr lang="en-US" dirty="0"/>
              <a:t>Strong Driving Variables</a:t>
            </a:r>
          </a:p>
          <a:p>
            <a:endParaRPr lang="en-US" dirty="0"/>
          </a:p>
        </p:txBody>
      </p:sp>
    </p:spTree>
    <p:extLst>
      <p:ext uri="{BB962C8B-B14F-4D97-AF65-F5344CB8AC3E}">
        <p14:creationId xmlns:p14="http://schemas.microsoft.com/office/powerpoint/2010/main" val="2136417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23553"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2" name="TextBox 1">
            <a:extLst>
              <a:ext uri="{FF2B5EF4-FFF2-40B4-BE49-F238E27FC236}">
                <a16:creationId xmlns:a16="http://schemas.microsoft.com/office/drawing/2014/main" id="{7E337200-931B-4E92-8F8D-F240ED1AF166}"/>
              </a:ext>
            </a:extLst>
          </p:cNvPr>
          <p:cNvSpPr txBox="1"/>
          <p:nvPr/>
        </p:nvSpPr>
        <p:spPr>
          <a:xfrm>
            <a:off x="503869" y="5652974"/>
            <a:ext cx="11009631" cy="184666"/>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defRPr/>
            </a:pPr>
            <a:r>
              <a:rPr lang="en-US" sz="1200" i="1" kern="0" dirty="0">
                <a:solidFill>
                  <a:srgbClr val="000000"/>
                </a:solidFill>
                <a:latin typeface="Calibri" panose="020F0502020204030204" pitchFamily="34" charset="0"/>
                <a:ea typeface="Arial Unicode MS" pitchFamily="34" charset="-128"/>
                <a:cs typeface="Calibri" panose="020F0502020204030204" pitchFamily="34" charset="0"/>
              </a:rPr>
              <a:t>1111</a:t>
            </a: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369204"/>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Template</a:t>
            </a: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2"/>
            <a:ext cx="11009283" cy="1021297"/>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1</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2</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spTree>
    <p:extLst>
      <p:ext uri="{BB962C8B-B14F-4D97-AF65-F5344CB8AC3E}">
        <p14:creationId xmlns:p14="http://schemas.microsoft.com/office/powerpoint/2010/main" val="3319757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0BC16-D6FB-8743-8758-7402E2881808}"/>
              </a:ext>
            </a:extLst>
          </p:cNvPr>
          <p:cNvSpPr>
            <a:spLocks noGrp="1"/>
          </p:cNvSpPr>
          <p:nvPr>
            <p:ph type="title"/>
          </p:nvPr>
        </p:nvSpPr>
        <p:spPr/>
        <p:txBody>
          <a:bodyPr/>
          <a:lstStyle/>
          <a:p>
            <a:r>
              <a:rPr lang="en-US" b="1" dirty="0"/>
              <a:t>Problem Statement</a:t>
            </a:r>
          </a:p>
        </p:txBody>
      </p:sp>
      <p:sp>
        <p:nvSpPr>
          <p:cNvPr id="3" name="Content Placeholder 2">
            <a:extLst>
              <a:ext uri="{FF2B5EF4-FFF2-40B4-BE49-F238E27FC236}">
                <a16:creationId xmlns:a16="http://schemas.microsoft.com/office/drawing/2014/main" id="{97DAB1AF-9892-364C-8AE9-1C38EAE3A61A}"/>
              </a:ext>
            </a:extLst>
          </p:cNvPr>
          <p:cNvSpPr>
            <a:spLocks noGrp="1"/>
          </p:cNvSpPr>
          <p:nvPr>
            <p:ph idx="1"/>
          </p:nvPr>
        </p:nvSpPr>
        <p:spPr/>
        <p:txBody>
          <a:bodyPr>
            <a:normAutofit/>
          </a:bodyPr>
          <a:lstStyle/>
          <a:p>
            <a:r>
              <a:rPr lang="en-US" dirty="0"/>
              <a:t>The company is the largest online loan marketplace lending borrowers loans for personal, business and medical needs. </a:t>
            </a:r>
          </a:p>
          <a:p>
            <a:r>
              <a:rPr lang="en-US" dirty="0"/>
              <a:t>Lending loans to risky applicants is what contributes to the largest financial loss(credit loss) for the company</a:t>
            </a:r>
          </a:p>
          <a:p>
            <a:r>
              <a:rPr lang="en-US" dirty="0"/>
              <a:t>The company wants to understand the driving factors(variables) behind loan default so that credit loss can be reduced</a:t>
            </a:r>
          </a:p>
        </p:txBody>
      </p:sp>
    </p:spTree>
    <p:extLst>
      <p:ext uri="{BB962C8B-B14F-4D97-AF65-F5344CB8AC3E}">
        <p14:creationId xmlns:p14="http://schemas.microsoft.com/office/powerpoint/2010/main" val="4144966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025"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2" name="TextBox 1">
            <a:extLst>
              <a:ext uri="{FF2B5EF4-FFF2-40B4-BE49-F238E27FC236}">
                <a16:creationId xmlns:a16="http://schemas.microsoft.com/office/drawing/2014/main" id="{7E337200-931B-4E92-8F8D-F240ED1AF166}"/>
              </a:ext>
            </a:extLst>
          </p:cNvPr>
          <p:cNvSpPr txBox="1"/>
          <p:nvPr/>
        </p:nvSpPr>
        <p:spPr>
          <a:xfrm>
            <a:off x="503869" y="5652974"/>
            <a:ext cx="11009631" cy="184666"/>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defRPr/>
            </a:pPr>
            <a:r>
              <a:rPr lang="en-US" sz="1200" i="1" kern="0" dirty="0">
                <a:solidFill>
                  <a:srgbClr val="000000"/>
                </a:solidFill>
                <a:latin typeface="Calibri" panose="020F0502020204030204" pitchFamily="34" charset="0"/>
                <a:ea typeface="Arial Unicode MS" pitchFamily="34" charset="-128"/>
                <a:cs typeface="Calibri" panose="020F0502020204030204" pitchFamily="34" charset="0"/>
              </a:rPr>
              <a:t>1111</a:t>
            </a: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Univariate Analysis – Loan Amount</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2"/>
            <a:ext cx="11009283" cy="1021297"/>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1</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2</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11" name="Picture 10">
            <a:extLst>
              <a:ext uri="{FF2B5EF4-FFF2-40B4-BE49-F238E27FC236}">
                <a16:creationId xmlns:a16="http://schemas.microsoft.com/office/drawing/2014/main" id="{D29F6B22-799D-C34D-9C89-0710227A310B}"/>
              </a:ext>
            </a:extLst>
          </p:cNvPr>
          <p:cNvPicPr>
            <a:picLocks noChangeAspect="1"/>
          </p:cNvPicPr>
          <p:nvPr/>
        </p:nvPicPr>
        <p:blipFill>
          <a:blip r:embed="rId7"/>
          <a:stretch>
            <a:fillRect/>
          </a:stretch>
        </p:blipFill>
        <p:spPr>
          <a:xfrm>
            <a:off x="0" y="3060197"/>
            <a:ext cx="3692981" cy="2431289"/>
          </a:xfrm>
          <a:prstGeom prst="rect">
            <a:avLst/>
          </a:prstGeom>
        </p:spPr>
      </p:pic>
    </p:spTree>
    <p:extLst>
      <p:ext uri="{BB962C8B-B14F-4D97-AF65-F5344CB8AC3E}">
        <p14:creationId xmlns:p14="http://schemas.microsoft.com/office/powerpoint/2010/main" val="1126751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2049"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Loan Amount</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2"/>
            <a:ext cx="11009283" cy="828377"/>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requesting for higher loan amount tend to default more than those who are requesting lesser loan amount</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13" name="Picture 12">
            <a:extLst>
              <a:ext uri="{FF2B5EF4-FFF2-40B4-BE49-F238E27FC236}">
                <a16:creationId xmlns:a16="http://schemas.microsoft.com/office/drawing/2014/main" id="{632A6595-8355-A149-867D-E33744E9C413}"/>
              </a:ext>
            </a:extLst>
          </p:cNvPr>
          <p:cNvPicPr>
            <a:picLocks noChangeAspect="1"/>
          </p:cNvPicPr>
          <p:nvPr/>
        </p:nvPicPr>
        <p:blipFill>
          <a:blip r:embed="rId7"/>
          <a:stretch>
            <a:fillRect/>
          </a:stretch>
        </p:blipFill>
        <p:spPr>
          <a:xfrm>
            <a:off x="2133252" y="2582159"/>
            <a:ext cx="7924800" cy="4229100"/>
          </a:xfrm>
          <a:prstGeom prst="rect">
            <a:avLst/>
          </a:prstGeom>
        </p:spPr>
      </p:pic>
    </p:spTree>
    <p:extLst>
      <p:ext uri="{BB962C8B-B14F-4D97-AF65-F5344CB8AC3E}">
        <p14:creationId xmlns:p14="http://schemas.microsoft.com/office/powerpoint/2010/main" val="2152113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3073"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Funded Amount</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818544"/>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granted with higher funded amount tend to default more than those who got lesser funded amount</a:t>
            </a:r>
          </a:p>
          <a:p>
            <a:pPr marL="342797" indent="-342797">
              <a:spcBef>
                <a:spcPts val="300"/>
              </a:spcBef>
              <a:buFont typeface="Wingdings" panose="05000000000000000000" pitchFamily="2" charset="2"/>
              <a:buChar char="§"/>
            </a:pPr>
            <a:endParaRPr lang="en-US" sz="1600" kern="0" dirty="0">
              <a:solidFill>
                <a:srgbClr val="000000"/>
              </a:solidFill>
              <a:latin typeface="Calibri" panose="020F0502020204030204" pitchFamily="34" charset="0"/>
              <a:ea typeface="Arial Unicode MS" pitchFamily="34" charset="-128"/>
              <a:cs typeface="Calibri" panose="020F0502020204030204" pitchFamily="34" charset="0"/>
            </a:endParaRP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6" name="Picture 5">
            <a:extLst>
              <a:ext uri="{FF2B5EF4-FFF2-40B4-BE49-F238E27FC236}">
                <a16:creationId xmlns:a16="http://schemas.microsoft.com/office/drawing/2014/main" id="{81E61C1D-6E5B-EE4B-AF7C-B7CCD05148A9}"/>
              </a:ext>
            </a:extLst>
          </p:cNvPr>
          <p:cNvPicPr>
            <a:picLocks noChangeAspect="1"/>
          </p:cNvPicPr>
          <p:nvPr/>
        </p:nvPicPr>
        <p:blipFill>
          <a:blip r:embed="rId7"/>
          <a:stretch>
            <a:fillRect/>
          </a:stretch>
        </p:blipFill>
        <p:spPr>
          <a:xfrm>
            <a:off x="2133600" y="2499456"/>
            <a:ext cx="7924800" cy="4229100"/>
          </a:xfrm>
          <a:prstGeom prst="rect">
            <a:avLst/>
          </a:prstGeom>
        </p:spPr>
      </p:pic>
    </p:spTree>
    <p:extLst>
      <p:ext uri="{BB962C8B-B14F-4D97-AF65-F5344CB8AC3E}">
        <p14:creationId xmlns:p14="http://schemas.microsoft.com/office/powerpoint/2010/main" val="3617943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4097"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Loan Term</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818544"/>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who opted for higher term (60 months) tend to default more than those who opted for 36 months term</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6" name="Picture 5">
            <a:extLst>
              <a:ext uri="{FF2B5EF4-FFF2-40B4-BE49-F238E27FC236}">
                <a16:creationId xmlns:a16="http://schemas.microsoft.com/office/drawing/2014/main" id="{738E8BE2-1477-DB4B-AF28-6A06D7798583}"/>
              </a:ext>
            </a:extLst>
          </p:cNvPr>
          <p:cNvPicPr>
            <a:picLocks noChangeAspect="1"/>
          </p:cNvPicPr>
          <p:nvPr/>
        </p:nvPicPr>
        <p:blipFill>
          <a:blip r:embed="rId7"/>
          <a:stretch>
            <a:fillRect/>
          </a:stretch>
        </p:blipFill>
        <p:spPr>
          <a:xfrm>
            <a:off x="2122659" y="2582159"/>
            <a:ext cx="7772400" cy="4229100"/>
          </a:xfrm>
          <a:prstGeom prst="rect">
            <a:avLst/>
          </a:prstGeom>
        </p:spPr>
      </p:pic>
    </p:spTree>
    <p:extLst>
      <p:ext uri="{BB962C8B-B14F-4D97-AF65-F5344CB8AC3E}">
        <p14:creationId xmlns:p14="http://schemas.microsoft.com/office/powerpoint/2010/main" val="1668626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5121"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Interest Rate</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2"/>
            <a:ext cx="11009283" cy="1021297"/>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who got loan for higher interest rate tend to default more than those who got it for lower interest rates</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Same behavior is observed for grades and sub grades where alphanumerically higher order grades and subgrades has more default rate. Business wises, grades and sub grades are correlated to interest rate. Hence, this observation is justified</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6" name="Picture 5">
            <a:extLst>
              <a:ext uri="{FF2B5EF4-FFF2-40B4-BE49-F238E27FC236}">
                <a16:creationId xmlns:a16="http://schemas.microsoft.com/office/drawing/2014/main" id="{B554DB53-CD0B-7A4F-8BB7-5AC9E39F47DF}"/>
              </a:ext>
            </a:extLst>
          </p:cNvPr>
          <p:cNvPicPr>
            <a:picLocks noChangeAspect="1"/>
          </p:cNvPicPr>
          <p:nvPr/>
        </p:nvPicPr>
        <p:blipFill>
          <a:blip r:embed="rId7"/>
          <a:stretch>
            <a:fillRect/>
          </a:stretch>
        </p:blipFill>
        <p:spPr>
          <a:xfrm>
            <a:off x="319520" y="3123586"/>
            <a:ext cx="5689339" cy="3080569"/>
          </a:xfrm>
          <a:prstGeom prst="rect">
            <a:avLst/>
          </a:prstGeom>
        </p:spPr>
      </p:pic>
      <p:pic>
        <p:nvPicPr>
          <p:cNvPr id="11" name="Picture 10">
            <a:extLst>
              <a:ext uri="{FF2B5EF4-FFF2-40B4-BE49-F238E27FC236}">
                <a16:creationId xmlns:a16="http://schemas.microsoft.com/office/drawing/2014/main" id="{3AA7FA59-4736-0C45-A0E0-81F1686DFF03}"/>
              </a:ext>
            </a:extLst>
          </p:cNvPr>
          <p:cNvPicPr>
            <a:picLocks noChangeAspect="1"/>
          </p:cNvPicPr>
          <p:nvPr/>
        </p:nvPicPr>
        <p:blipFill>
          <a:blip r:embed="rId8"/>
          <a:stretch>
            <a:fillRect/>
          </a:stretch>
        </p:blipFill>
        <p:spPr>
          <a:xfrm>
            <a:off x="6291573" y="3123586"/>
            <a:ext cx="5221928" cy="3080569"/>
          </a:xfrm>
          <a:prstGeom prst="rect">
            <a:avLst/>
          </a:prstGeom>
        </p:spPr>
      </p:pic>
    </p:spTree>
    <p:extLst>
      <p:ext uri="{BB962C8B-B14F-4D97-AF65-F5344CB8AC3E}">
        <p14:creationId xmlns:p14="http://schemas.microsoft.com/office/powerpoint/2010/main" val="3431243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6145"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Employment Length</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2"/>
            <a:ext cx="11009283" cy="1021297"/>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Employment Length of 10+ years tend to default more than other durations</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whose Employment Length is missing has higher factor of default rate(22%) than all others </a:t>
            </a:r>
          </a:p>
          <a:p>
            <a:pPr marL="342797" indent="-342797">
              <a:spcBef>
                <a:spcPts val="300"/>
              </a:spcBef>
              <a:buFont typeface="Wingdings" panose="05000000000000000000" pitchFamily="2" charset="2"/>
              <a:buChar char="§"/>
            </a:pPr>
            <a:endParaRPr lang="en-US" sz="1600" kern="0" dirty="0">
              <a:solidFill>
                <a:srgbClr val="000000"/>
              </a:solidFill>
              <a:latin typeface="Calibri" panose="020F0502020204030204" pitchFamily="34" charset="0"/>
              <a:ea typeface="Arial Unicode MS" pitchFamily="34" charset="-128"/>
              <a:cs typeface="Calibri" panose="020F0502020204030204" pitchFamily="34" charset="0"/>
            </a:endParaRP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11" name="Picture 10">
            <a:extLst>
              <a:ext uri="{FF2B5EF4-FFF2-40B4-BE49-F238E27FC236}">
                <a16:creationId xmlns:a16="http://schemas.microsoft.com/office/drawing/2014/main" id="{D88CC096-8C72-534C-A9A9-02AD017C0CD5}"/>
              </a:ext>
            </a:extLst>
          </p:cNvPr>
          <p:cNvPicPr>
            <a:picLocks noChangeAspect="1"/>
          </p:cNvPicPr>
          <p:nvPr/>
        </p:nvPicPr>
        <p:blipFill>
          <a:blip r:embed="rId7"/>
          <a:stretch>
            <a:fillRect/>
          </a:stretch>
        </p:blipFill>
        <p:spPr>
          <a:xfrm>
            <a:off x="2633925" y="2582159"/>
            <a:ext cx="6923454" cy="4344128"/>
          </a:xfrm>
          <a:prstGeom prst="rect">
            <a:avLst/>
          </a:prstGeom>
        </p:spPr>
      </p:pic>
    </p:spTree>
    <p:extLst>
      <p:ext uri="{BB962C8B-B14F-4D97-AF65-F5344CB8AC3E}">
        <p14:creationId xmlns:p14="http://schemas.microsoft.com/office/powerpoint/2010/main" val="935198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185</TotalTime>
  <Words>852</Words>
  <Application>Microsoft Macintosh PowerPoint</Application>
  <PresentationFormat>Widescreen</PresentationFormat>
  <Paragraphs>95</Paragraphs>
  <Slides>27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3" baseType="lpstr">
      <vt:lpstr>Arial</vt:lpstr>
      <vt:lpstr>Calibri</vt:lpstr>
      <vt:lpstr>Calibri Light</vt:lpstr>
      <vt:lpstr>Wingdings</vt:lpstr>
      <vt:lpstr>Office Theme</vt:lpstr>
      <vt:lpstr>think-cell Slide</vt:lpstr>
      <vt:lpstr>Lending Club Case Study</vt:lpstr>
      <vt:lpstr>Table of Contents</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Ramasamy, Sathish Kumar</dc:creator>
  <cp:lastModifiedBy>Ramasamy, Sathish Kumar</cp:lastModifiedBy>
  <cp:revision>1</cp:revision>
  <dcterms:created xsi:type="dcterms:W3CDTF">2022-01-04T14:28:12Z</dcterms:created>
  <dcterms:modified xsi:type="dcterms:W3CDTF">2022-01-04T17:33:42Z</dcterms:modified>
</cp:coreProperties>
</file>