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389673-1173-43D8-B7E5-15308BB875C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326768-C339-464E-AF46-726D1BAD2C4E}">
      <dgm:prSet/>
      <dgm:spPr/>
      <dgm:t>
        <a:bodyPr/>
        <a:lstStyle/>
        <a:p>
          <a:r>
            <a:rPr lang="en-US"/>
            <a:t>The hiring process is a crucial function of any company, and understanding trends such as the number of rejections, interviews, job types, and vacancies can provide valuable insights for the hiring department.</a:t>
          </a:r>
        </a:p>
      </dgm:t>
    </dgm:pt>
    <dgm:pt modelId="{97CFAD05-DAE7-4699-B72D-BA4949F8830A}" type="parTrans" cxnId="{594FACBB-D203-4826-A186-A385D3B14C26}">
      <dgm:prSet/>
      <dgm:spPr/>
      <dgm:t>
        <a:bodyPr/>
        <a:lstStyle/>
        <a:p>
          <a:endParaRPr lang="en-US"/>
        </a:p>
      </dgm:t>
    </dgm:pt>
    <dgm:pt modelId="{2BEAAEAF-119E-4A9B-B696-A02F80D0F771}" type="sibTrans" cxnId="{594FACBB-D203-4826-A186-A385D3B14C26}">
      <dgm:prSet/>
      <dgm:spPr/>
      <dgm:t>
        <a:bodyPr/>
        <a:lstStyle/>
        <a:p>
          <a:endParaRPr lang="en-US"/>
        </a:p>
      </dgm:t>
    </dgm:pt>
    <dgm:pt modelId="{DF018CAB-0587-4F78-ABF3-070C8EB4B281}">
      <dgm:prSet/>
      <dgm:spPr/>
      <dgm:t>
        <a:bodyPr/>
        <a:lstStyle/>
        <a:p>
          <a:r>
            <a:rPr lang="en-US"/>
            <a:t>My task here was to provide the management team with the data driven solutions for the questions posed.</a:t>
          </a:r>
        </a:p>
      </dgm:t>
    </dgm:pt>
    <dgm:pt modelId="{DE8E6619-5157-4DD5-AE24-EE869CBCA8A9}" type="parTrans" cxnId="{34DE0062-54E8-4BBA-A1B9-ED5DBCE38901}">
      <dgm:prSet/>
      <dgm:spPr/>
      <dgm:t>
        <a:bodyPr/>
        <a:lstStyle/>
        <a:p>
          <a:endParaRPr lang="en-US"/>
        </a:p>
      </dgm:t>
    </dgm:pt>
    <dgm:pt modelId="{DF9B45A2-69E9-4A2A-AE8C-8958C3CC20F0}" type="sibTrans" cxnId="{34DE0062-54E8-4BBA-A1B9-ED5DBCE38901}">
      <dgm:prSet/>
      <dgm:spPr/>
      <dgm:t>
        <a:bodyPr/>
        <a:lstStyle/>
        <a:p>
          <a:endParaRPr lang="en-US"/>
        </a:p>
      </dgm:t>
    </dgm:pt>
    <dgm:pt modelId="{A32E6102-580E-47EA-93DF-7D1C19D9B97F}" type="pres">
      <dgm:prSet presAssocID="{4C389673-1173-43D8-B7E5-15308BB875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C5720-52E9-4221-A726-87ACE39D9EC8}" type="pres">
      <dgm:prSet presAssocID="{F5326768-C339-464E-AF46-726D1BAD2C4E}" presName="hierRoot1" presStyleCnt="0"/>
      <dgm:spPr/>
    </dgm:pt>
    <dgm:pt modelId="{F0F21786-FC02-43EC-95A9-09DB6F7843B7}" type="pres">
      <dgm:prSet presAssocID="{F5326768-C339-464E-AF46-726D1BAD2C4E}" presName="composite" presStyleCnt="0"/>
      <dgm:spPr/>
    </dgm:pt>
    <dgm:pt modelId="{209DD4F4-381D-41C2-B298-5DD997073C28}" type="pres">
      <dgm:prSet presAssocID="{F5326768-C339-464E-AF46-726D1BAD2C4E}" presName="background" presStyleLbl="node0" presStyleIdx="0" presStyleCnt="2"/>
      <dgm:spPr/>
    </dgm:pt>
    <dgm:pt modelId="{924F994D-5A6C-4779-80F5-0F8AD4489312}" type="pres">
      <dgm:prSet presAssocID="{F5326768-C339-464E-AF46-726D1BAD2C4E}" presName="text" presStyleLbl="fgAcc0" presStyleIdx="0" presStyleCnt="2">
        <dgm:presLayoutVars>
          <dgm:chPref val="3"/>
        </dgm:presLayoutVars>
      </dgm:prSet>
      <dgm:spPr/>
    </dgm:pt>
    <dgm:pt modelId="{191A96AE-1275-4474-AC21-F25CC3DDFB54}" type="pres">
      <dgm:prSet presAssocID="{F5326768-C339-464E-AF46-726D1BAD2C4E}" presName="hierChild2" presStyleCnt="0"/>
      <dgm:spPr/>
    </dgm:pt>
    <dgm:pt modelId="{FA5A0CDB-0D79-44E8-BDC4-F841878EBFF8}" type="pres">
      <dgm:prSet presAssocID="{DF018CAB-0587-4F78-ABF3-070C8EB4B281}" presName="hierRoot1" presStyleCnt="0"/>
      <dgm:spPr/>
    </dgm:pt>
    <dgm:pt modelId="{A9CE0F97-F94C-4191-AD9F-8AA2862EE493}" type="pres">
      <dgm:prSet presAssocID="{DF018CAB-0587-4F78-ABF3-070C8EB4B281}" presName="composite" presStyleCnt="0"/>
      <dgm:spPr/>
    </dgm:pt>
    <dgm:pt modelId="{CFAACDF0-4083-4064-B1BC-541B55D8EC71}" type="pres">
      <dgm:prSet presAssocID="{DF018CAB-0587-4F78-ABF3-070C8EB4B281}" presName="background" presStyleLbl="node0" presStyleIdx="1" presStyleCnt="2"/>
      <dgm:spPr/>
    </dgm:pt>
    <dgm:pt modelId="{F17C83A5-592E-4364-B4BA-C358A13A4A79}" type="pres">
      <dgm:prSet presAssocID="{DF018CAB-0587-4F78-ABF3-070C8EB4B281}" presName="text" presStyleLbl="fgAcc0" presStyleIdx="1" presStyleCnt="2">
        <dgm:presLayoutVars>
          <dgm:chPref val="3"/>
        </dgm:presLayoutVars>
      </dgm:prSet>
      <dgm:spPr/>
    </dgm:pt>
    <dgm:pt modelId="{E40DB96F-024F-420B-920F-D012CF25E152}" type="pres">
      <dgm:prSet presAssocID="{DF018CAB-0587-4F78-ABF3-070C8EB4B281}" presName="hierChild2" presStyleCnt="0"/>
      <dgm:spPr/>
    </dgm:pt>
  </dgm:ptLst>
  <dgm:cxnLst>
    <dgm:cxn modelId="{34DE0062-54E8-4BBA-A1B9-ED5DBCE38901}" srcId="{4C389673-1173-43D8-B7E5-15308BB875C6}" destId="{DF018CAB-0587-4F78-ABF3-070C8EB4B281}" srcOrd="1" destOrd="0" parTransId="{DE8E6619-5157-4DD5-AE24-EE869CBCA8A9}" sibTransId="{DF9B45A2-69E9-4A2A-AE8C-8958C3CC20F0}"/>
    <dgm:cxn modelId="{27CF9A42-EEF6-4145-A948-3ABA294E4F8C}" type="presOf" srcId="{F5326768-C339-464E-AF46-726D1BAD2C4E}" destId="{924F994D-5A6C-4779-80F5-0F8AD4489312}" srcOrd="0" destOrd="0" presId="urn:microsoft.com/office/officeart/2005/8/layout/hierarchy1"/>
    <dgm:cxn modelId="{28544DB9-2A35-4898-9510-9925CD45A7CC}" type="presOf" srcId="{4C389673-1173-43D8-B7E5-15308BB875C6}" destId="{A32E6102-580E-47EA-93DF-7D1C19D9B97F}" srcOrd="0" destOrd="0" presId="urn:microsoft.com/office/officeart/2005/8/layout/hierarchy1"/>
    <dgm:cxn modelId="{594FACBB-D203-4826-A186-A385D3B14C26}" srcId="{4C389673-1173-43D8-B7E5-15308BB875C6}" destId="{F5326768-C339-464E-AF46-726D1BAD2C4E}" srcOrd="0" destOrd="0" parTransId="{97CFAD05-DAE7-4699-B72D-BA4949F8830A}" sibTransId="{2BEAAEAF-119E-4A9B-B696-A02F80D0F771}"/>
    <dgm:cxn modelId="{97DEE3FA-9FFC-4426-8A31-CEF404A6979F}" type="presOf" srcId="{DF018CAB-0587-4F78-ABF3-070C8EB4B281}" destId="{F17C83A5-592E-4364-B4BA-C358A13A4A79}" srcOrd="0" destOrd="0" presId="urn:microsoft.com/office/officeart/2005/8/layout/hierarchy1"/>
    <dgm:cxn modelId="{A5AC29FA-1A16-4B51-B0D3-17B9E6C7E6E1}" type="presParOf" srcId="{A32E6102-580E-47EA-93DF-7D1C19D9B97F}" destId="{080C5720-52E9-4221-A726-87ACE39D9EC8}" srcOrd="0" destOrd="0" presId="urn:microsoft.com/office/officeart/2005/8/layout/hierarchy1"/>
    <dgm:cxn modelId="{AB95936C-4A62-4F97-9DAC-D782F0EFDBFE}" type="presParOf" srcId="{080C5720-52E9-4221-A726-87ACE39D9EC8}" destId="{F0F21786-FC02-43EC-95A9-09DB6F7843B7}" srcOrd="0" destOrd="0" presId="urn:microsoft.com/office/officeart/2005/8/layout/hierarchy1"/>
    <dgm:cxn modelId="{B989F1D8-B31B-442D-BD1D-2267E90238CD}" type="presParOf" srcId="{F0F21786-FC02-43EC-95A9-09DB6F7843B7}" destId="{209DD4F4-381D-41C2-B298-5DD997073C28}" srcOrd="0" destOrd="0" presId="urn:microsoft.com/office/officeart/2005/8/layout/hierarchy1"/>
    <dgm:cxn modelId="{AB9F47C4-E9DE-4059-9999-3CC426A71C3F}" type="presParOf" srcId="{F0F21786-FC02-43EC-95A9-09DB6F7843B7}" destId="{924F994D-5A6C-4779-80F5-0F8AD4489312}" srcOrd="1" destOrd="0" presId="urn:microsoft.com/office/officeart/2005/8/layout/hierarchy1"/>
    <dgm:cxn modelId="{D674FB58-B21F-499C-AFE8-7D6A9270E182}" type="presParOf" srcId="{080C5720-52E9-4221-A726-87ACE39D9EC8}" destId="{191A96AE-1275-4474-AC21-F25CC3DDFB54}" srcOrd="1" destOrd="0" presId="urn:microsoft.com/office/officeart/2005/8/layout/hierarchy1"/>
    <dgm:cxn modelId="{671FC513-174F-40E7-B1E6-CC3B979C91B6}" type="presParOf" srcId="{A32E6102-580E-47EA-93DF-7D1C19D9B97F}" destId="{FA5A0CDB-0D79-44E8-BDC4-F841878EBFF8}" srcOrd="1" destOrd="0" presId="urn:microsoft.com/office/officeart/2005/8/layout/hierarchy1"/>
    <dgm:cxn modelId="{25A8AB06-329F-40F8-A2E2-18C8248D6C1E}" type="presParOf" srcId="{FA5A0CDB-0D79-44E8-BDC4-F841878EBFF8}" destId="{A9CE0F97-F94C-4191-AD9F-8AA2862EE493}" srcOrd="0" destOrd="0" presId="urn:microsoft.com/office/officeart/2005/8/layout/hierarchy1"/>
    <dgm:cxn modelId="{F7F5E7C2-3106-4521-BD9B-94A4762B6FDF}" type="presParOf" srcId="{A9CE0F97-F94C-4191-AD9F-8AA2862EE493}" destId="{CFAACDF0-4083-4064-B1BC-541B55D8EC71}" srcOrd="0" destOrd="0" presId="urn:microsoft.com/office/officeart/2005/8/layout/hierarchy1"/>
    <dgm:cxn modelId="{5605661B-9391-475E-8FCD-98CF8B0088FF}" type="presParOf" srcId="{A9CE0F97-F94C-4191-AD9F-8AA2862EE493}" destId="{F17C83A5-592E-4364-B4BA-C358A13A4A79}" srcOrd="1" destOrd="0" presId="urn:microsoft.com/office/officeart/2005/8/layout/hierarchy1"/>
    <dgm:cxn modelId="{6790B093-B2F8-4A93-93D7-E79FC42793C7}" type="presParOf" srcId="{FA5A0CDB-0D79-44E8-BDC4-F841878EBFF8}" destId="{E40DB96F-024F-420B-920F-D012CF25E1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9F247-1F62-4A2F-9119-118285F8EF8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20A4CE-3AF7-4DA3-B49E-C31019D7830F}">
      <dgm:prSet/>
      <dgm:spPr/>
      <dgm:t>
        <a:bodyPr/>
        <a:lstStyle/>
        <a:p>
          <a:pPr>
            <a:defRPr b="1"/>
          </a:pPr>
          <a:r>
            <a:rPr lang="en-IN" b="1" u="none"/>
            <a:t>Handling Missing Data</a:t>
          </a:r>
          <a:endParaRPr lang="en-US" u="none"/>
        </a:p>
      </dgm:t>
    </dgm:pt>
    <dgm:pt modelId="{23F7F677-303B-4CFA-9963-7963AA4E5BA0}" type="parTrans" cxnId="{472981A4-83B2-4646-866A-578699D03E61}">
      <dgm:prSet/>
      <dgm:spPr/>
      <dgm:t>
        <a:bodyPr/>
        <a:lstStyle/>
        <a:p>
          <a:endParaRPr lang="en-US"/>
        </a:p>
      </dgm:t>
    </dgm:pt>
    <dgm:pt modelId="{1DFA96DF-782F-48A7-8700-2A9C74A9B8AC}" type="sibTrans" cxnId="{472981A4-83B2-4646-866A-578699D03E61}">
      <dgm:prSet/>
      <dgm:spPr/>
      <dgm:t>
        <a:bodyPr/>
        <a:lstStyle/>
        <a:p>
          <a:endParaRPr lang="en-US"/>
        </a:p>
      </dgm:t>
    </dgm:pt>
    <dgm:pt modelId="{3FD1D589-9516-4320-BE6C-EDF33F5CE0DC}">
      <dgm:prSet/>
      <dgm:spPr/>
      <dgm:t>
        <a:bodyPr/>
        <a:lstStyle/>
        <a:p>
          <a:r>
            <a:rPr lang="en-US"/>
            <a:t>There was one null value in the 'Salary Offered' column which has been imputed using Mean Imputation Technique.</a:t>
          </a:r>
        </a:p>
      </dgm:t>
    </dgm:pt>
    <dgm:pt modelId="{3C483750-163A-45DC-A681-2426C7CFC52A}" type="parTrans" cxnId="{BED82AA7-17D9-46B4-8019-041FA269B535}">
      <dgm:prSet/>
      <dgm:spPr/>
      <dgm:t>
        <a:bodyPr/>
        <a:lstStyle/>
        <a:p>
          <a:endParaRPr lang="en-US"/>
        </a:p>
      </dgm:t>
    </dgm:pt>
    <dgm:pt modelId="{C1B91F7D-DC2B-4B8A-AA89-737164A450DA}" type="sibTrans" cxnId="{BED82AA7-17D9-46B4-8019-041FA269B535}">
      <dgm:prSet/>
      <dgm:spPr/>
      <dgm:t>
        <a:bodyPr/>
        <a:lstStyle/>
        <a:p>
          <a:endParaRPr lang="en-US"/>
        </a:p>
      </dgm:t>
    </dgm:pt>
    <dgm:pt modelId="{B61D805E-7F21-483D-AE13-517B7FA25D1E}">
      <dgm:prSet/>
      <dgm:spPr/>
      <dgm:t>
        <a:bodyPr/>
        <a:lstStyle/>
        <a:p>
          <a:pPr>
            <a:defRPr b="1"/>
          </a:pPr>
          <a:r>
            <a:rPr lang="en-IN" b="1" u="none"/>
            <a:t>Analysis</a:t>
          </a:r>
          <a:endParaRPr lang="en-US" u="none"/>
        </a:p>
      </dgm:t>
    </dgm:pt>
    <dgm:pt modelId="{E8C5518D-FCB2-48A4-8F64-84409AE4D565}" type="parTrans" cxnId="{B9F529A0-B793-44E8-A54F-207C78A80F95}">
      <dgm:prSet/>
      <dgm:spPr/>
      <dgm:t>
        <a:bodyPr/>
        <a:lstStyle/>
        <a:p>
          <a:endParaRPr lang="en-US"/>
        </a:p>
      </dgm:t>
    </dgm:pt>
    <dgm:pt modelId="{AF804F29-D43E-4F0F-AECD-D662EBB7FE41}" type="sibTrans" cxnId="{B9F529A0-B793-44E8-A54F-207C78A80F95}">
      <dgm:prSet/>
      <dgm:spPr/>
      <dgm:t>
        <a:bodyPr/>
        <a:lstStyle/>
        <a:p>
          <a:endParaRPr lang="en-US"/>
        </a:p>
      </dgm:t>
    </dgm:pt>
    <dgm:pt modelId="{FE200C8F-85AD-404F-9A8C-449C23CDEF6C}">
      <dgm:prSet/>
      <dgm:spPr/>
      <dgm:t>
        <a:bodyPr/>
        <a:lstStyle/>
        <a:p>
          <a:r>
            <a:rPr lang="en-US"/>
            <a:t>Utilized Microsoft Excel skills to analyze the data and extract valuable, data-driven insights.</a:t>
          </a:r>
        </a:p>
      </dgm:t>
    </dgm:pt>
    <dgm:pt modelId="{737D6243-AC56-47D8-A3A4-A4A55A410289}" type="parTrans" cxnId="{0C03E3E7-609B-444C-A3AE-576152E8CC03}">
      <dgm:prSet/>
      <dgm:spPr/>
      <dgm:t>
        <a:bodyPr/>
        <a:lstStyle/>
        <a:p>
          <a:endParaRPr lang="en-US"/>
        </a:p>
      </dgm:t>
    </dgm:pt>
    <dgm:pt modelId="{DC5DB902-324B-46F7-AB9D-676A383427CC}" type="sibTrans" cxnId="{0C03E3E7-609B-444C-A3AE-576152E8CC03}">
      <dgm:prSet/>
      <dgm:spPr/>
      <dgm:t>
        <a:bodyPr/>
        <a:lstStyle/>
        <a:p>
          <a:endParaRPr lang="en-US"/>
        </a:p>
      </dgm:t>
    </dgm:pt>
    <dgm:pt modelId="{75DD8300-BEAB-41F1-9298-87BAE5862250}">
      <dgm:prSet/>
      <dgm:spPr/>
      <dgm:t>
        <a:bodyPr/>
        <a:lstStyle/>
        <a:p>
          <a:pPr>
            <a:defRPr b="1"/>
          </a:pPr>
          <a:r>
            <a:rPr lang="en-IN" b="1" u="none"/>
            <a:t>Communicating Insights</a:t>
          </a:r>
          <a:endParaRPr lang="en-US" u="none"/>
        </a:p>
      </dgm:t>
    </dgm:pt>
    <dgm:pt modelId="{3A59AC63-3711-4D0F-813F-4D6A163E7C17}" type="parTrans" cxnId="{9C18BBB4-21A2-4AD9-A6F6-CA449C6C0940}">
      <dgm:prSet/>
      <dgm:spPr/>
      <dgm:t>
        <a:bodyPr/>
        <a:lstStyle/>
        <a:p>
          <a:endParaRPr lang="en-US"/>
        </a:p>
      </dgm:t>
    </dgm:pt>
    <dgm:pt modelId="{32ED46F5-B0B1-4C31-92D5-54761CD0473C}" type="sibTrans" cxnId="{9C18BBB4-21A2-4AD9-A6F6-CA449C6C0940}">
      <dgm:prSet/>
      <dgm:spPr/>
      <dgm:t>
        <a:bodyPr/>
        <a:lstStyle/>
        <a:p>
          <a:endParaRPr lang="en-US"/>
        </a:p>
      </dgm:t>
    </dgm:pt>
    <dgm:pt modelId="{F3166C1F-54D8-44BB-A0A8-07C427D1BD14}">
      <dgm:prSet/>
      <dgm:spPr/>
      <dgm:t>
        <a:bodyPr/>
        <a:lstStyle/>
        <a:p>
          <a:r>
            <a:rPr lang="en-US"/>
            <a:t>Utilized Excel charts to visually represent the insights and findings to make it more understandable.</a:t>
          </a:r>
        </a:p>
      </dgm:t>
    </dgm:pt>
    <dgm:pt modelId="{B264DB7F-2D56-4DC7-9D67-5BD245A98ACB}" type="parTrans" cxnId="{942047D9-5E92-406D-B7E4-04157EFE529F}">
      <dgm:prSet/>
      <dgm:spPr/>
      <dgm:t>
        <a:bodyPr/>
        <a:lstStyle/>
        <a:p>
          <a:endParaRPr lang="en-US"/>
        </a:p>
      </dgm:t>
    </dgm:pt>
    <dgm:pt modelId="{0B2959E0-E138-4DFE-9AE6-D4336249E0BE}" type="sibTrans" cxnId="{942047D9-5E92-406D-B7E4-04157EFE529F}">
      <dgm:prSet/>
      <dgm:spPr/>
      <dgm:t>
        <a:bodyPr/>
        <a:lstStyle/>
        <a:p>
          <a:endParaRPr lang="en-US"/>
        </a:p>
      </dgm:t>
    </dgm:pt>
    <dgm:pt modelId="{C4421053-C5B5-4B5A-9F8E-F6D2B5DDC7E2}">
      <dgm:prSet/>
      <dgm:spPr/>
      <dgm:t>
        <a:bodyPr/>
        <a:lstStyle/>
        <a:p>
          <a:pPr>
            <a:defRPr b="1"/>
          </a:pPr>
          <a:r>
            <a:rPr lang="en-IN" b="1"/>
            <a:t>Tech Stack Used</a:t>
          </a:r>
          <a:endParaRPr lang="en-US"/>
        </a:p>
      </dgm:t>
    </dgm:pt>
    <dgm:pt modelId="{F915BAA6-41CB-48BD-BA41-82ED55CEA663}" type="parTrans" cxnId="{E4D718E1-BC21-4BA2-8B0A-C39B3B260250}">
      <dgm:prSet/>
      <dgm:spPr/>
      <dgm:t>
        <a:bodyPr/>
        <a:lstStyle/>
        <a:p>
          <a:endParaRPr lang="en-US"/>
        </a:p>
      </dgm:t>
    </dgm:pt>
    <dgm:pt modelId="{789AC12D-3D76-41C4-A7D9-AE5EB0D547C7}" type="sibTrans" cxnId="{E4D718E1-BC21-4BA2-8B0A-C39B3B260250}">
      <dgm:prSet/>
      <dgm:spPr/>
      <dgm:t>
        <a:bodyPr/>
        <a:lstStyle/>
        <a:p>
          <a:endParaRPr lang="en-US"/>
        </a:p>
      </dgm:t>
    </dgm:pt>
    <dgm:pt modelId="{AF14DC3D-C071-4D5B-8FDE-B731D192AD03}">
      <dgm:prSet/>
      <dgm:spPr/>
      <dgm:t>
        <a:bodyPr/>
        <a:lstStyle/>
        <a:p>
          <a:r>
            <a:rPr lang="en-US"/>
            <a:t>All the insights, including the visualization were derived using Microsoft Excel 365.</a:t>
          </a:r>
        </a:p>
      </dgm:t>
    </dgm:pt>
    <dgm:pt modelId="{A608B23C-A02B-4152-9FA1-50D2620B0AD6}" type="parTrans" cxnId="{AC98F4A0-4191-424F-A4CE-7E4FDAACDB6C}">
      <dgm:prSet/>
      <dgm:spPr/>
      <dgm:t>
        <a:bodyPr/>
        <a:lstStyle/>
        <a:p>
          <a:endParaRPr lang="en-US"/>
        </a:p>
      </dgm:t>
    </dgm:pt>
    <dgm:pt modelId="{E8353782-75FF-416C-B06B-7D85EFF72886}" type="sibTrans" cxnId="{AC98F4A0-4191-424F-A4CE-7E4FDAACDB6C}">
      <dgm:prSet/>
      <dgm:spPr/>
      <dgm:t>
        <a:bodyPr/>
        <a:lstStyle/>
        <a:p>
          <a:endParaRPr lang="en-US"/>
        </a:p>
      </dgm:t>
    </dgm:pt>
    <dgm:pt modelId="{756ED82E-2E90-474D-996A-0B62F35499ED}">
      <dgm:prSet/>
      <dgm:spPr/>
      <dgm:t>
        <a:bodyPr/>
        <a:lstStyle/>
        <a:p>
          <a:r>
            <a:rPr lang="en-US"/>
            <a:t>I consider Microsoft Excel as the best suited tool for this analysis as the dataset was small in size and the analysis demands the use of Statistics.</a:t>
          </a:r>
        </a:p>
      </dgm:t>
    </dgm:pt>
    <dgm:pt modelId="{409E2400-97E6-449E-ADF6-8758DC5A019D}" type="parTrans" cxnId="{3140BBC9-F76A-4E7C-93AD-55E358A417C8}">
      <dgm:prSet/>
      <dgm:spPr/>
      <dgm:t>
        <a:bodyPr/>
        <a:lstStyle/>
        <a:p>
          <a:endParaRPr lang="en-US"/>
        </a:p>
      </dgm:t>
    </dgm:pt>
    <dgm:pt modelId="{352F5D40-3292-4907-92DB-AECF4B15F8DB}" type="sibTrans" cxnId="{3140BBC9-F76A-4E7C-93AD-55E358A417C8}">
      <dgm:prSet/>
      <dgm:spPr/>
      <dgm:t>
        <a:bodyPr/>
        <a:lstStyle/>
        <a:p>
          <a:endParaRPr lang="en-US"/>
        </a:p>
      </dgm:t>
    </dgm:pt>
    <dgm:pt modelId="{E9704CD3-17C2-4BE9-AE48-C35F55DB9D11}" type="pres">
      <dgm:prSet presAssocID="{5C89F247-1F62-4A2F-9119-118285F8EF83}" presName="root" presStyleCnt="0">
        <dgm:presLayoutVars>
          <dgm:dir/>
          <dgm:resizeHandles val="exact"/>
        </dgm:presLayoutVars>
      </dgm:prSet>
      <dgm:spPr/>
    </dgm:pt>
    <dgm:pt modelId="{B3989612-F8F1-41DD-BDC4-15D817129111}" type="pres">
      <dgm:prSet presAssocID="{D120A4CE-3AF7-4DA3-B49E-C31019D7830F}" presName="compNode" presStyleCnt="0"/>
      <dgm:spPr/>
    </dgm:pt>
    <dgm:pt modelId="{0B7034F5-D4FD-4A3D-94FF-F242FBDCE7F5}" type="pres">
      <dgm:prSet presAssocID="{D120A4CE-3AF7-4DA3-B49E-C31019D783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2B1CEC-324E-4F65-BBCB-56DE6DCC96C9}" type="pres">
      <dgm:prSet presAssocID="{D120A4CE-3AF7-4DA3-B49E-C31019D7830F}" presName="iconSpace" presStyleCnt="0"/>
      <dgm:spPr/>
    </dgm:pt>
    <dgm:pt modelId="{A80F3AB0-07A9-41DA-BB07-8779A3071B2A}" type="pres">
      <dgm:prSet presAssocID="{D120A4CE-3AF7-4DA3-B49E-C31019D7830F}" presName="parTx" presStyleLbl="revTx" presStyleIdx="0" presStyleCnt="8">
        <dgm:presLayoutVars>
          <dgm:chMax val="0"/>
          <dgm:chPref val="0"/>
        </dgm:presLayoutVars>
      </dgm:prSet>
      <dgm:spPr/>
    </dgm:pt>
    <dgm:pt modelId="{0FDAFF75-9C3B-4DFD-A22A-8394963F7745}" type="pres">
      <dgm:prSet presAssocID="{D120A4CE-3AF7-4DA3-B49E-C31019D7830F}" presName="txSpace" presStyleCnt="0"/>
      <dgm:spPr/>
    </dgm:pt>
    <dgm:pt modelId="{F1403114-AF4A-46B8-81FD-444580B66F4D}" type="pres">
      <dgm:prSet presAssocID="{D120A4CE-3AF7-4DA3-B49E-C31019D7830F}" presName="desTx" presStyleLbl="revTx" presStyleIdx="1" presStyleCnt="8">
        <dgm:presLayoutVars/>
      </dgm:prSet>
      <dgm:spPr/>
    </dgm:pt>
    <dgm:pt modelId="{0A453F81-F15A-4143-8BAA-D1A7C5EDF05D}" type="pres">
      <dgm:prSet presAssocID="{1DFA96DF-782F-48A7-8700-2A9C74A9B8AC}" presName="sibTrans" presStyleCnt="0"/>
      <dgm:spPr/>
    </dgm:pt>
    <dgm:pt modelId="{4583122A-2F2A-4003-AEFF-282DFEE8742D}" type="pres">
      <dgm:prSet presAssocID="{B61D805E-7F21-483D-AE13-517B7FA25D1E}" presName="compNode" presStyleCnt="0"/>
      <dgm:spPr/>
    </dgm:pt>
    <dgm:pt modelId="{EBE5E3FE-280B-4004-AB9F-5C4C5526CFA1}" type="pres">
      <dgm:prSet presAssocID="{B61D805E-7F21-483D-AE13-517B7FA25D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F4F7142-AE13-4990-BA1A-F1B8CFB49707}" type="pres">
      <dgm:prSet presAssocID="{B61D805E-7F21-483D-AE13-517B7FA25D1E}" presName="iconSpace" presStyleCnt="0"/>
      <dgm:spPr/>
    </dgm:pt>
    <dgm:pt modelId="{3BA77E45-45F9-4C55-A293-97FBEC0E73E1}" type="pres">
      <dgm:prSet presAssocID="{B61D805E-7F21-483D-AE13-517B7FA25D1E}" presName="parTx" presStyleLbl="revTx" presStyleIdx="2" presStyleCnt="8">
        <dgm:presLayoutVars>
          <dgm:chMax val="0"/>
          <dgm:chPref val="0"/>
        </dgm:presLayoutVars>
      </dgm:prSet>
      <dgm:spPr/>
    </dgm:pt>
    <dgm:pt modelId="{C8B40A6F-C4C2-4BB7-A26A-56002931F015}" type="pres">
      <dgm:prSet presAssocID="{B61D805E-7F21-483D-AE13-517B7FA25D1E}" presName="txSpace" presStyleCnt="0"/>
      <dgm:spPr/>
    </dgm:pt>
    <dgm:pt modelId="{B946D640-0E35-4D74-B9F4-5C2E9BBA3EA3}" type="pres">
      <dgm:prSet presAssocID="{B61D805E-7F21-483D-AE13-517B7FA25D1E}" presName="desTx" presStyleLbl="revTx" presStyleIdx="3" presStyleCnt="8">
        <dgm:presLayoutVars/>
      </dgm:prSet>
      <dgm:spPr/>
    </dgm:pt>
    <dgm:pt modelId="{A1177099-815B-4104-9243-DEDFBEA993C1}" type="pres">
      <dgm:prSet presAssocID="{AF804F29-D43E-4F0F-AECD-D662EBB7FE41}" presName="sibTrans" presStyleCnt="0"/>
      <dgm:spPr/>
    </dgm:pt>
    <dgm:pt modelId="{764ABD9C-6D9C-441F-8E77-F71D9581E98E}" type="pres">
      <dgm:prSet presAssocID="{75DD8300-BEAB-41F1-9298-87BAE5862250}" presName="compNode" presStyleCnt="0"/>
      <dgm:spPr/>
    </dgm:pt>
    <dgm:pt modelId="{AF002DFC-24EB-45E9-B5D4-4C80CA7C8165}" type="pres">
      <dgm:prSet presAssocID="{75DD8300-BEAB-41F1-9298-87BAE58622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8D30C2-9615-4B26-99BB-39E7A53AD2DE}" type="pres">
      <dgm:prSet presAssocID="{75DD8300-BEAB-41F1-9298-87BAE5862250}" presName="iconSpace" presStyleCnt="0"/>
      <dgm:spPr/>
    </dgm:pt>
    <dgm:pt modelId="{1D5AD7F1-FCA4-4613-9927-4B346E7D4007}" type="pres">
      <dgm:prSet presAssocID="{75DD8300-BEAB-41F1-9298-87BAE5862250}" presName="parTx" presStyleLbl="revTx" presStyleIdx="4" presStyleCnt="8">
        <dgm:presLayoutVars>
          <dgm:chMax val="0"/>
          <dgm:chPref val="0"/>
        </dgm:presLayoutVars>
      </dgm:prSet>
      <dgm:spPr/>
    </dgm:pt>
    <dgm:pt modelId="{AD3B750A-C738-47C3-B228-30ADF07C0D56}" type="pres">
      <dgm:prSet presAssocID="{75DD8300-BEAB-41F1-9298-87BAE5862250}" presName="txSpace" presStyleCnt="0"/>
      <dgm:spPr/>
    </dgm:pt>
    <dgm:pt modelId="{AD281ABF-31B3-4088-8ACE-9AB77AA97560}" type="pres">
      <dgm:prSet presAssocID="{75DD8300-BEAB-41F1-9298-87BAE5862250}" presName="desTx" presStyleLbl="revTx" presStyleIdx="5" presStyleCnt="8">
        <dgm:presLayoutVars/>
      </dgm:prSet>
      <dgm:spPr/>
    </dgm:pt>
    <dgm:pt modelId="{CD7954A1-415B-4F18-AC10-C699A9B0FDA1}" type="pres">
      <dgm:prSet presAssocID="{32ED46F5-B0B1-4C31-92D5-54761CD0473C}" presName="sibTrans" presStyleCnt="0"/>
      <dgm:spPr/>
    </dgm:pt>
    <dgm:pt modelId="{48CD71AF-5E60-4FF6-9C69-BD79E7D9421E}" type="pres">
      <dgm:prSet presAssocID="{C4421053-C5B5-4B5A-9F8E-F6D2B5DDC7E2}" presName="compNode" presStyleCnt="0"/>
      <dgm:spPr/>
    </dgm:pt>
    <dgm:pt modelId="{34146EC9-B019-4A24-AD5F-A2ED5B6F0944}" type="pres">
      <dgm:prSet presAssocID="{C4421053-C5B5-4B5A-9F8E-F6D2B5DDC7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A8D80A-76C3-4271-BE06-3432A30C8331}" type="pres">
      <dgm:prSet presAssocID="{C4421053-C5B5-4B5A-9F8E-F6D2B5DDC7E2}" presName="iconSpace" presStyleCnt="0"/>
      <dgm:spPr/>
    </dgm:pt>
    <dgm:pt modelId="{0E6127B6-D6F9-4A3A-BEB5-97BD76D1A24F}" type="pres">
      <dgm:prSet presAssocID="{C4421053-C5B5-4B5A-9F8E-F6D2B5DDC7E2}" presName="parTx" presStyleLbl="revTx" presStyleIdx="6" presStyleCnt="8">
        <dgm:presLayoutVars>
          <dgm:chMax val="0"/>
          <dgm:chPref val="0"/>
        </dgm:presLayoutVars>
      </dgm:prSet>
      <dgm:spPr/>
    </dgm:pt>
    <dgm:pt modelId="{AF73836A-5D0F-48B6-8833-E94C5D5B91F9}" type="pres">
      <dgm:prSet presAssocID="{C4421053-C5B5-4B5A-9F8E-F6D2B5DDC7E2}" presName="txSpace" presStyleCnt="0"/>
      <dgm:spPr/>
    </dgm:pt>
    <dgm:pt modelId="{884D9E16-7534-4D49-935F-7EE09134E6BA}" type="pres">
      <dgm:prSet presAssocID="{C4421053-C5B5-4B5A-9F8E-F6D2B5DDC7E2}" presName="desTx" presStyleLbl="revTx" presStyleIdx="7" presStyleCnt="8">
        <dgm:presLayoutVars/>
      </dgm:prSet>
      <dgm:spPr/>
    </dgm:pt>
  </dgm:ptLst>
  <dgm:cxnLst>
    <dgm:cxn modelId="{6C9BFC21-653F-4986-A860-F24E2199BFDC}" type="presOf" srcId="{C4421053-C5B5-4B5A-9F8E-F6D2B5DDC7E2}" destId="{0E6127B6-D6F9-4A3A-BEB5-97BD76D1A24F}" srcOrd="0" destOrd="0" presId="urn:microsoft.com/office/officeart/2018/5/layout/CenteredIconLabelDescriptionList"/>
    <dgm:cxn modelId="{33555D70-1536-4E4E-9DB9-1A36D2A77B26}" type="presOf" srcId="{B61D805E-7F21-483D-AE13-517B7FA25D1E}" destId="{3BA77E45-45F9-4C55-A293-97FBEC0E73E1}" srcOrd="0" destOrd="0" presId="urn:microsoft.com/office/officeart/2018/5/layout/CenteredIconLabelDescriptionList"/>
    <dgm:cxn modelId="{03FA1683-9984-4E66-A225-492DCFF29D46}" type="presOf" srcId="{3FD1D589-9516-4320-BE6C-EDF33F5CE0DC}" destId="{F1403114-AF4A-46B8-81FD-444580B66F4D}" srcOrd="0" destOrd="0" presId="urn:microsoft.com/office/officeart/2018/5/layout/CenteredIconLabelDescriptionList"/>
    <dgm:cxn modelId="{B9F529A0-B793-44E8-A54F-207C78A80F95}" srcId="{5C89F247-1F62-4A2F-9119-118285F8EF83}" destId="{B61D805E-7F21-483D-AE13-517B7FA25D1E}" srcOrd="1" destOrd="0" parTransId="{E8C5518D-FCB2-48A4-8F64-84409AE4D565}" sibTransId="{AF804F29-D43E-4F0F-AECD-D662EBB7FE41}"/>
    <dgm:cxn modelId="{AC98F4A0-4191-424F-A4CE-7E4FDAACDB6C}" srcId="{C4421053-C5B5-4B5A-9F8E-F6D2B5DDC7E2}" destId="{AF14DC3D-C071-4D5B-8FDE-B731D192AD03}" srcOrd="0" destOrd="0" parTransId="{A608B23C-A02B-4152-9FA1-50D2620B0AD6}" sibTransId="{E8353782-75FF-416C-B06B-7D85EFF72886}"/>
    <dgm:cxn modelId="{472981A4-83B2-4646-866A-578699D03E61}" srcId="{5C89F247-1F62-4A2F-9119-118285F8EF83}" destId="{D120A4CE-3AF7-4DA3-B49E-C31019D7830F}" srcOrd="0" destOrd="0" parTransId="{23F7F677-303B-4CFA-9963-7963AA4E5BA0}" sibTransId="{1DFA96DF-782F-48A7-8700-2A9C74A9B8AC}"/>
    <dgm:cxn modelId="{BFAE16A7-3CCE-43F9-8CA2-7033667C6B41}" type="presOf" srcId="{AF14DC3D-C071-4D5B-8FDE-B731D192AD03}" destId="{884D9E16-7534-4D49-935F-7EE09134E6BA}" srcOrd="0" destOrd="0" presId="urn:microsoft.com/office/officeart/2018/5/layout/CenteredIconLabelDescriptionList"/>
    <dgm:cxn modelId="{BED82AA7-17D9-46B4-8019-041FA269B535}" srcId="{D120A4CE-3AF7-4DA3-B49E-C31019D7830F}" destId="{3FD1D589-9516-4320-BE6C-EDF33F5CE0DC}" srcOrd="0" destOrd="0" parTransId="{3C483750-163A-45DC-A681-2426C7CFC52A}" sibTransId="{C1B91F7D-DC2B-4B8A-AA89-737164A450DA}"/>
    <dgm:cxn modelId="{9C18BBB4-21A2-4AD9-A6F6-CA449C6C0940}" srcId="{5C89F247-1F62-4A2F-9119-118285F8EF83}" destId="{75DD8300-BEAB-41F1-9298-87BAE5862250}" srcOrd="2" destOrd="0" parTransId="{3A59AC63-3711-4D0F-813F-4D6A163E7C17}" sibTransId="{32ED46F5-B0B1-4C31-92D5-54761CD0473C}"/>
    <dgm:cxn modelId="{63C629B8-776F-4717-8954-1451F86B5004}" type="presOf" srcId="{FE200C8F-85AD-404F-9A8C-449C23CDEF6C}" destId="{B946D640-0E35-4D74-B9F4-5C2E9BBA3EA3}" srcOrd="0" destOrd="0" presId="urn:microsoft.com/office/officeart/2018/5/layout/CenteredIconLabelDescriptionList"/>
    <dgm:cxn modelId="{A20F63BB-4691-418C-9254-1A0B97842799}" type="presOf" srcId="{D120A4CE-3AF7-4DA3-B49E-C31019D7830F}" destId="{A80F3AB0-07A9-41DA-BB07-8779A3071B2A}" srcOrd="0" destOrd="0" presId="urn:microsoft.com/office/officeart/2018/5/layout/CenteredIconLabelDescriptionList"/>
    <dgm:cxn modelId="{0A4FE4C0-5FE4-48BA-9DBB-5025D5F3BF3C}" type="presOf" srcId="{756ED82E-2E90-474D-996A-0B62F35499ED}" destId="{884D9E16-7534-4D49-935F-7EE09134E6BA}" srcOrd="0" destOrd="1" presId="urn:microsoft.com/office/officeart/2018/5/layout/CenteredIconLabelDescriptionList"/>
    <dgm:cxn modelId="{3140BBC9-F76A-4E7C-93AD-55E358A417C8}" srcId="{C4421053-C5B5-4B5A-9F8E-F6D2B5DDC7E2}" destId="{756ED82E-2E90-474D-996A-0B62F35499ED}" srcOrd="1" destOrd="0" parTransId="{409E2400-97E6-449E-ADF6-8758DC5A019D}" sibTransId="{352F5D40-3292-4907-92DB-AECF4B15F8DB}"/>
    <dgm:cxn modelId="{942047D9-5E92-406D-B7E4-04157EFE529F}" srcId="{75DD8300-BEAB-41F1-9298-87BAE5862250}" destId="{F3166C1F-54D8-44BB-A0A8-07C427D1BD14}" srcOrd="0" destOrd="0" parTransId="{B264DB7F-2D56-4DC7-9D67-5BD245A98ACB}" sibTransId="{0B2959E0-E138-4DFE-9AE6-D4336249E0BE}"/>
    <dgm:cxn modelId="{3AB447D9-E39E-44A2-A3E5-217FC4399F9B}" type="presOf" srcId="{F3166C1F-54D8-44BB-A0A8-07C427D1BD14}" destId="{AD281ABF-31B3-4088-8ACE-9AB77AA97560}" srcOrd="0" destOrd="0" presId="urn:microsoft.com/office/officeart/2018/5/layout/CenteredIconLabelDescriptionList"/>
    <dgm:cxn modelId="{E4D718E1-BC21-4BA2-8B0A-C39B3B260250}" srcId="{5C89F247-1F62-4A2F-9119-118285F8EF83}" destId="{C4421053-C5B5-4B5A-9F8E-F6D2B5DDC7E2}" srcOrd="3" destOrd="0" parTransId="{F915BAA6-41CB-48BD-BA41-82ED55CEA663}" sibTransId="{789AC12D-3D76-41C4-A7D9-AE5EB0D547C7}"/>
    <dgm:cxn modelId="{0C03E3E7-609B-444C-A3AE-576152E8CC03}" srcId="{B61D805E-7F21-483D-AE13-517B7FA25D1E}" destId="{FE200C8F-85AD-404F-9A8C-449C23CDEF6C}" srcOrd="0" destOrd="0" parTransId="{737D6243-AC56-47D8-A3A4-A4A55A410289}" sibTransId="{DC5DB902-324B-46F7-AB9D-676A383427CC}"/>
    <dgm:cxn modelId="{883C55EE-0CDD-48C8-B51F-FEE0CE8BB7F0}" type="presOf" srcId="{5C89F247-1F62-4A2F-9119-118285F8EF83}" destId="{E9704CD3-17C2-4BE9-AE48-C35F55DB9D11}" srcOrd="0" destOrd="0" presId="urn:microsoft.com/office/officeart/2018/5/layout/CenteredIconLabelDescriptionList"/>
    <dgm:cxn modelId="{F7564CF9-5D50-4C75-A4E0-EAB6D8854747}" type="presOf" srcId="{75DD8300-BEAB-41F1-9298-87BAE5862250}" destId="{1D5AD7F1-FCA4-4613-9927-4B346E7D4007}" srcOrd="0" destOrd="0" presId="urn:microsoft.com/office/officeart/2018/5/layout/CenteredIconLabelDescriptionList"/>
    <dgm:cxn modelId="{900CA141-7146-422E-B5FD-BE46A7A423E6}" type="presParOf" srcId="{E9704CD3-17C2-4BE9-AE48-C35F55DB9D11}" destId="{B3989612-F8F1-41DD-BDC4-15D817129111}" srcOrd="0" destOrd="0" presId="urn:microsoft.com/office/officeart/2018/5/layout/CenteredIconLabelDescriptionList"/>
    <dgm:cxn modelId="{CA868A11-650E-40C9-A829-A975E3DB2A5A}" type="presParOf" srcId="{B3989612-F8F1-41DD-BDC4-15D817129111}" destId="{0B7034F5-D4FD-4A3D-94FF-F242FBDCE7F5}" srcOrd="0" destOrd="0" presId="urn:microsoft.com/office/officeart/2018/5/layout/CenteredIconLabelDescriptionList"/>
    <dgm:cxn modelId="{77F242E0-7B31-4C52-A608-D68B262BD589}" type="presParOf" srcId="{B3989612-F8F1-41DD-BDC4-15D817129111}" destId="{C82B1CEC-324E-4F65-BBCB-56DE6DCC96C9}" srcOrd="1" destOrd="0" presId="urn:microsoft.com/office/officeart/2018/5/layout/CenteredIconLabelDescriptionList"/>
    <dgm:cxn modelId="{19EA6492-5075-4D5C-9EA0-56745FDBEC77}" type="presParOf" srcId="{B3989612-F8F1-41DD-BDC4-15D817129111}" destId="{A80F3AB0-07A9-41DA-BB07-8779A3071B2A}" srcOrd="2" destOrd="0" presId="urn:microsoft.com/office/officeart/2018/5/layout/CenteredIconLabelDescriptionList"/>
    <dgm:cxn modelId="{253F980F-B9D2-4BC0-90AD-58FD5E1DCF54}" type="presParOf" srcId="{B3989612-F8F1-41DD-BDC4-15D817129111}" destId="{0FDAFF75-9C3B-4DFD-A22A-8394963F7745}" srcOrd="3" destOrd="0" presId="urn:microsoft.com/office/officeart/2018/5/layout/CenteredIconLabelDescriptionList"/>
    <dgm:cxn modelId="{63F7B030-5839-4F17-B8BD-A609F2AB361D}" type="presParOf" srcId="{B3989612-F8F1-41DD-BDC4-15D817129111}" destId="{F1403114-AF4A-46B8-81FD-444580B66F4D}" srcOrd="4" destOrd="0" presId="urn:microsoft.com/office/officeart/2018/5/layout/CenteredIconLabelDescriptionList"/>
    <dgm:cxn modelId="{F798B774-66BB-468F-9074-44971A2A61BB}" type="presParOf" srcId="{E9704CD3-17C2-4BE9-AE48-C35F55DB9D11}" destId="{0A453F81-F15A-4143-8BAA-D1A7C5EDF05D}" srcOrd="1" destOrd="0" presId="urn:microsoft.com/office/officeart/2018/5/layout/CenteredIconLabelDescriptionList"/>
    <dgm:cxn modelId="{9288E9C9-216E-4563-B8C7-E939CDC21803}" type="presParOf" srcId="{E9704CD3-17C2-4BE9-AE48-C35F55DB9D11}" destId="{4583122A-2F2A-4003-AEFF-282DFEE8742D}" srcOrd="2" destOrd="0" presId="urn:microsoft.com/office/officeart/2018/5/layout/CenteredIconLabelDescriptionList"/>
    <dgm:cxn modelId="{76FF1B6E-943C-40C5-B4F8-6E5DDE674B55}" type="presParOf" srcId="{4583122A-2F2A-4003-AEFF-282DFEE8742D}" destId="{EBE5E3FE-280B-4004-AB9F-5C4C5526CFA1}" srcOrd="0" destOrd="0" presId="urn:microsoft.com/office/officeart/2018/5/layout/CenteredIconLabelDescriptionList"/>
    <dgm:cxn modelId="{D4299E5C-DC10-4ED3-9D52-61A57939BE6B}" type="presParOf" srcId="{4583122A-2F2A-4003-AEFF-282DFEE8742D}" destId="{BF4F7142-AE13-4990-BA1A-F1B8CFB49707}" srcOrd="1" destOrd="0" presId="urn:microsoft.com/office/officeart/2018/5/layout/CenteredIconLabelDescriptionList"/>
    <dgm:cxn modelId="{F919493F-B929-455D-92FD-B5C444BAC783}" type="presParOf" srcId="{4583122A-2F2A-4003-AEFF-282DFEE8742D}" destId="{3BA77E45-45F9-4C55-A293-97FBEC0E73E1}" srcOrd="2" destOrd="0" presId="urn:microsoft.com/office/officeart/2018/5/layout/CenteredIconLabelDescriptionList"/>
    <dgm:cxn modelId="{57BBD1A9-52D1-4876-8E4E-1C36BAC04A6A}" type="presParOf" srcId="{4583122A-2F2A-4003-AEFF-282DFEE8742D}" destId="{C8B40A6F-C4C2-4BB7-A26A-56002931F015}" srcOrd="3" destOrd="0" presId="urn:microsoft.com/office/officeart/2018/5/layout/CenteredIconLabelDescriptionList"/>
    <dgm:cxn modelId="{CEEA4C2D-16CE-4ECF-9BF0-1A8A0A6B17AE}" type="presParOf" srcId="{4583122A-2F2A-4003-AEFF-282DFEE8742D}" destId="{B946D640-0E35-4D74-B9F4-5C2E9BBA3EA3}" srcOrd="4" destOrd="0" presId="urn:microsoft.com/office/officeart/2018/5/layout/CenteredIconLabelDescriptionList"/>
    <dgm:cxn modelId="{B989B2BA-570E-42A4-A967-0572624C4C46}" type="presParOf" srcId="{E9704CD3-17C2-4BE9-AE48-C35F55DB9D11}" destId="{A1177099-815B-4104-9243-DEDFBEA993C1}" srcOrd="3" destOrd="0" presId="urn:microsoft.com/office/officeart/2018/5/layout/CenteredIconLabelDescriptionList"/>
    <dgm:cxn modelId="{CC95F6AD-1F8D-4ED2-8134-4F9CB3D10484}" type="presParOf" srcId="{E9704CD3-17C2-4BE9-AE48-C35F55DB9D11}" destId="{764ABD9C-6D9C-441F-8E77-F71D9581E98E}" srcOrd="4" destOrd="0" presId="urn:microsoft.com/office/officeart/2018/5/layout/CenteredIconLabelDescriptionList"/>
    <dgm:cxn modelId="{C5411EE7-C8C9-46BA-9F85-290BA2FE647B}" type="presParOf" srcId="{764ABD9C-6D9C-441F-8E77-F71D9581E98E}" destId="{AF002DFC-24EB-45E9-B5D4-4C80CA7C8165}" srcOrd="0" destOrd="0" presId="urn:microsoft.com/office/officeart/2018/5/layout/CenteredIconLabelDescriptionList"/>
    <dgm:cxn modelId="{91AFB2F4-B629-4E2A-9989-150A05154D57}" type="presParOf" srcId="{764ABD9C-6D9C-441F-8E77-F71D9581E98E}" destId="{4B8D30C2-9615-4B26-99BB-39E7A53AD2DE}" srcOrd="1" destOrd="0" presId="urn:microsoft.com/office/officeart/2018/5/layout/CenteredIconLabelDescriptionList"/>
    <dgm:cxn modelId="{035089F5-753C-40C3-812E-FBE4CA407000}" type="presParOf" srcId="{764ABD9C-6D9C-441F-8E77-F71D9581E98E}" destId="{1D5AD7F1-FCA4-4613-9927-4B346E7D4007}" srcOrd="2" destOrd="0" presId="urn:microsoft.com/office/officeart/2018/5/layout/CenteredIconLabelDescriptionList"/>
    <dgm:cxn modelId="{88E0F1E2-FD28-4A4B-810D-05E4AA4DC9E4}" type="presParOf" srcId="{764ABD9C-6D9C-441F-8E77-F71D9581E98E}" destId="{AD3B750A-C738-47C3-B228-30ADF07C0D56}" srcOrd="3" destOrd="0" presId="urn:microsoft.com/office/officeart/2018/5/layout/CenteredIconLabelDescriptionList"/>
    <dgm:cxn modelId="{CD9B97DC-C0F9-41C1-8024-951C95291A9B}" type="presParOf" srcId="{764ABD9C-6D9C-441F-8E77-F71D9581E98E}" destId="{AD281ABF-31B3-4088-8ACE-9AB77AA97560}" srcOrd="4" destOrd="0" presId="urn:microsoft.com/office/officeart/2018/5/layout/CenteredIconLabelDescriptionList"/>
    <dgm:cxn modelId="{9D634A6E-CCB3-40BB-9D50-497F461D767E}" type="presParOf" srcId="{E9704CD3-17C2-4BE9-AE48-C35F55DB9D11}" destId="{CD7954A1-415B-4F18-AC10-C699A9B0FDA1}" srcOrd="5" destOrd="0" presId="urn:microsoft.com/office/officeart/2018/5/layout/CenteredIconLabelDescriptionList"/>
    <dgm:cxn modelId="{23FD02B5-3FF5-4216-9964-AC960784DAFB}" type="presParOf" srcId="{E9704CD3-17C2-4BE9-AE48-C35F55DB9D11}" destId="{48CD71AF-5E60-4FF6-9C69-BD79E7D9421E}" srcOrd="6" destOrd="0" presId="urn:microsoft.com/office/officeart/2018/5/layout/CenteredIconLabelDescriptionList"/>
    <dgm:cxn modelId="{DEEAB39E-66BA-4249-B9C7-A9EA319D268D}" type="presParOf" srcId="{48CD71AF-5E60-4FF6-9C69-BD79E7D9421E}" destId="{34146EC9-B019-4A24-AD5F-A2ED5B6F0944}" srcOrd="0" destOrd="0" presId="urn:microsoft.com/office/officeart/2018/5/layout/CenteredIconLabelDescriptionList"/>
    <dgm:cxn modelId="{A44396AF-D09B-4E2C-908D-0C3EED8B75EA}" type="presParOf" srcId="{48CD71AF-5E60-4FF6-9C69-BD79E7D9421E}" destId="{66A8D80A-76C3-4271-BE06-3432A30C8331}" srcOrd="1" destOrd="0" presId="urn:microsoft.com/office/officeart/2018/5/layout/CenteredIconLabelDescriptionList"/>
    <dgm:cxn modelId="{5D1DC866-8F78-48E4-BBAF-45D35936376C}" type="presParOf" srcId="{48CD71AF-5E60-4FF6-9C69-BD79E7D9421E}" destId="{0E6127B6-D6F9-4A3A-BEB5-97BD76D1A24F}" srcOrd="2" destOrd="0" presId="urn:microsoft.com/office/officeart/2018/5/layout/CenteredIconLabelDescriptionList"/>
    <dgm:cxn modelId="{A0D32811-958A-4E18-B4C4-AFEC4EB15611}" type="presParOf" srcId="{48CD71AF-5E60-4FF6-9C69-BD79E7D9421E}" destId="{AF73836A-5D0F-48B6-8833-E94C5D5B91F9}" srcOrd="3" destOrd="0" presId="urn:microsoft.com/office/officeart/2018/5/layout/CenteredIconLabelDescriptionList"/>
    <dgm:cxn modelId="{CF3AE1D1-56C9-4518-B964-E0266A22FB3E}" type="presParOf" srcId="{48CD71AF-5E60-4FF6-9C69-BD79E7D9421E}" destId="{884D9E16-7534-4D49-935F-7EE09134E6B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39B96B-CD71-4A65-86EA-9EE1888B70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4E3A65-7B7D-4304-8752-83E4B19086FA}">
      <dgm:prSet/>
      <dgm:spPr/>
      <dgm:t>
        <a:bodyPr/>
        <a:lstStyle/>
        <a:p>
          <a:r>
            <a:rPr lang="en-US" b="1" dirty="0"/>
            <a:t>B. Salary Analysis: </a:t>
          </a:r>
          <a:endParaRPr lang="en-US" dirty="0"/>
        </a:p>
      </dgm:t>
    </dgm:pt>
    <dgm:pt modelId="{653B82BF-D41B-4004-8D9D-B5EF9EB340B1}" type="parTrans" cxnId="{493154BA-2A08-402B-BE79-59D9F75AA8BC}">
      <dgm:prSet/>
      <dgm:spPr/>
      <dgm:t>
        <a:bodyPr/>
        <a:lstStyle/>
        <a:p>
          <a:endParaRPr lang="en-US"/>
        </a:p>
      </dgm:t>
    </dgm:pt>
    <dgm:pt modelId="{7FD384DF-41CA-42F6-A482-C3A3FBD6ADB7}" type="sibTrans" cxnId="{493154BA-2A08-402B-BE79-59D9F75AA8BC}">
      <dgm:prSet/>
      <dgm:spPr/>
      <dgm:t>
        <a:bodyPr/>
        <a:lstStyle/>
        <a:p>
          <a:endParaRPr lang="en-US"/>
        </a:p>
      </dgm:t>
    </dgm:pt>
    <dgm:pt modelId="{8791064D-DFFE-410D-9E0C-D273F1E297CA}">
      <dgm:prSet/>
      <dgm:spPr/>
      <dgm:t>
        <a:bodyPr/>
        <a:lstStyle/>
        <a:p>
          <a:r>
            <a:rPr lang="en-US" dirty="0"/>
            <a:t>Task: To calculate the average salary offered by the Company.</a:t>
          </a:r>
        </a:p>
      </dgm:t>
    </dgm:pt>
    <dgm:pt modelId="{55E72DA9-52DC-409B-9DCA-CD53A9F69E07}" type="parTrans" cxnId="{B99F4510-8A5B-413C-A130-3D053C57E601}">
      <dgm:prSet/>
      <dgm:spPr/>
      <dgm:t>
        <a:bodyPr/>
        <a:lstStyle/>
        <a:p>
          <a:endParaRPr lang="en-US"/>
        </a:p>
      </dgm:t>
    </dgm:pt>
    <dgm:pt modelId="{64241276-0230-4533-9F88-BDFC50ED3676}" type="sibTrans" cxnId="{B99F4510-8A5B-413C-A130-3D053C57E601}">
      <dgm:prSet/>
      <dgm:spPr/>
      <dgm:t>
        <a:bodyPr/>
        <a:lstStyle/>
        <a:p>
          <a:endParaRPr lang="en-US"/>
        </a:p>
      </dgm:t>
    </dgm:pt>
    <dgm:pt modelId="{DF191F50-3A3C-4833-83CC-5F7DD75A2A3C}">
      <dgm:prSet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The average salary offered by the Company is Rs. 49878. 'General Department' has the highest average salary and the 'Marketing Department' with the lowest.</a:t>
          </a:r>
        </a:p>
      </dgm:t>
    </dgm:pt>
    <dgm:pt modelId="{57560FE2-5584-4A09-AAE8-40D95D7FE8D7}" type="parTrans" cxnId="{A583CBAF-06A4-4C60-9483-EB2A7EE6A3FA}">
      <dgm:prSet/>
      <dgm:spPr/>
      <dgm:t>
        <a:bodyPr/>
        <a:lstStyle/>
        <a:p>
          <a:endParaRPr lang="en-US"/>
        </a:p>
      </dgm:t>
    </dgm:pt>
    <dgm:pt modelId="{B07E0785-2DA6-42BF-AF11-2B93EC04E429}" type="sibTrans" cxnId="{A583CBAF-06A4-4C60-9483-EB2A7EE6A3FA}">
      <dgm:prSet/>
      <dgm:spPr/>
      <dgm:t>
        <a:bodyPr/>
        <a:lstStyle/>
        <a:p>
          <a:endParaRPr lang="en-US"/>
        </a:p>
      </dgm:t>
    </dgm:pt>
    <dgm:pt modelId="{864909C4-6961-46F7-AA29-D16AB73DEF9F}" type="pres">
      <dgm:prSet presAssocID="{D639B96B-CD71-4A65-86EA-9EE1888B7034}" presName="outerComposite" presStyleCnt="0">
        <dgm:presLayoutVars>
          <dgm:chMax val="5"/>
          <dgm:dir/>
          <dgm:resizeHandles val="exact"/>
        </dgm:presLayoutVars>
      </dgm:prSet>
      <dgm:spPr/>
    </dgm:pt>
    <dgm:pt modelId="{A5FA4D8C-73BC-4200-B35C-F156C6A486DE}" type="pres">
      <dgm:prSet presAssocID="{D639B96B-CD71-4A65-86EA-9EE1888B7034}" presName="dummyMaxCanvas" presStyleCnt="0">
        <dgm:presLayoutVars/>
      </dgm:prSet>
      <dgm:spPr/>
    </dgm:pt>
    <dgm:pt modelId="{48D5BA20-66A0-486E-AD35-4456D0140DC5}" type="pres">
      <dgm:prSet presAssocID="{D639B96B-CD71-4A65-86EA-9EE1888B7034}" presName="ThreeNodes_1" presStyleLbl="node1" presStyleIdx="0" presStyleCnt="3">
        <dgm:presLayoutVars>
          <dgm:bulletEnabled val="1"/>
        </dgm:presLayoutVars>
      </dgm:prSet>
      <dgm:spPr/>
    </dgm:pt>
    <dgm:pt modelId="{C62AF873-8748-4D6F-A198-3BD1D57ED31E}" type="pres">
      <dgm:prSet presAssocID="{D639B96B-CD71-4A65-86EA-9EE1888B7034}" presName="ThreeNodes_2" presStyleLbl="node1" presStyleIdx="1" presStyleCnt="3">
        <dgm:presLayoutVars>
          <dgm:bulletEnabled val="1"/>
        </dgm:presLayoutVars>
      </dgm:prSet>
      <dgm:spPr/>
    </dgm:pt>
    <dgm:pt modelId="{23E314B8-F08D-470E-8028-D3526C8BB4A7}" type="pres">
      <dgm:prSet presAssocID="{D639B96B-CD71-4A65-86EA-9EE1888B7034}" presName="ThreeNodes_3" presStyleLbl="node1" presStyleIdx="2" presStyleCnt="3">
        <dgm:presLayoutVars>
          <dgm:bulletEnabled val="1"/>
        </dgm:presLayoutVars>
      </dgm:prSet>
      <dgm:spPr/>
    </dgm:pt>
    <dgm:pt modelId="{32BE1E47-16C1-4B19-86F6-537653647C99}" type="pres">
      <dgm:prSet presAssocID="{D639B96B-CD71-4A65-86EA-9EE1888B7034}" presName="ThreeConn_1-2" presStyleLbl="fgAccFollowNode1" presStyleIdx="0" presStyleCnt="2">
        <dgm:presLayoutVars>
          <dgm:bulletEnabled val="1"/>
        </dgm:presLayoutVars>
      </dgm:prSet>
      <dgm:spPr/>
    </dgm:pt>
    <dgm:pt modelId="{4335A870-F9BE-4A37-A521-2DEB68F826B1}" type="pres">
      <dgm:prSet presAssocID="{D639B96B-CD71-4A65-86EA-9EE1888B7034}" presName="ThreeConn_2-3" presStyleLbl="fgAccFollowNode1" presStyleIdx="1" presStyleCnt="2">
        <dgm:presLayoutVars>
          <dgm:bulletEnabled val="1"/>
        </dgm:presLayoutVars>
      </dgm:prSet>
      <dgm:spPr/>
    </dgm:pt>
    <dgm:pt modelId="{70C12FCB-B782-4EF8-A7A5-95AA4B70B430}" type="pres">
      <dgm:prSet presAssocID="{D639B96B-CD71-4A65-86EA-9EE1888B7034}" presName="ThreeNodes_1_text" presStyleLbl="node1" presStyleIdx="2" presStyleCnt="3">
        <dgm:presLayoutVars>
          <dgm:bulletEnabled val="1"/>
        </dgm:presLayoutVars>
      </dgm:prSet>
      <dgm:spPr/>
    </dgm:pt>
    <dgm:pt modelId="{E28355AA-A9E7-4AF4-8C98-7E0CE56E1379}" type="pres">
      <dgm:prSet presAssocID="{D639B96B-CD71-4A65-86EA-9EE1888B7034}" presName="ThreeNodes_2_text" presStyleLbl="node1" presStyleIdx="2" presStyleCnt="3">
        <dgm:presLayoutVars>
          <dgm:bulletEnabled val="1"/>
        </dgm:presLayoutVars>
      </dgm:prSet>
      <dgm:spPr/>
    </dgm:pt>
    <dgm:pt modelId="{809DED58-F069-4128-B63D-22AC699EB8BA}" type="pres">
      <dgm:prSet presAssocID="{D639B96B-CD71-4A65-86EA-9EE1888B70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7E8910C-AF6A-4698-8D6D-5A77ED5D092F}" type="presOf" srcId="{8791064D-DFFE-410D-9E0C-D273F1E297CA}" destId="{C62AF873-8748-4D6F-A198-3BD1D57ED31E}" srcOrd="0" destOrd="0" presId="urn:microsoft.com/office/officeart/2005/8/layout/vProcess5"/>
    <dgm:cxn modelId="{B99F4510-8A5B-413C-A130-3D053C57E601}" srcId="{D639B96B-CD71-4A65-86EA-9EE1888B7034}" destId="{8791064D-DFFE-410D-9E0C-D273F1E297CA}" srcOrd="1" destOrd="0" parTransId="{55E72DA9-52DC-409B-9DCA-CD53A9F69E07}" sibTransId="{64241276-0230-4533-9F88-BDFC50ED3676}"/>
    <dgm:cxn modelId="{D935065C-64B3-4C84-9278-2E6E8FD6463E}" type="presOf" srcId="{044E3A65-7B7D-4304-8752-83E4B19086FA}" destId="{48D5BA20-66A0-486E-AD35-4456D0140DC5}" srcOrd="0" destOrd="0" presId="urn:microsoft.com/office/officeart/2005/8/layout/vProcess5"/>
    <dgm:cxn modelId="{4AD5BF7E-5DA3-409A-8478-3078ED02D20A}" type="presOf" srcId="{DF191F50-3A3C-4833-83CC-5F7DD75A2A3C}" destId="{23E314B8-F08D-470E-8028-D3526C8BB4A7}" srcOrd="0" destOrd="0" presId="urn:microsoft.com/office/officeart/2005/8/layout/vProcess5"/>
    <dgm:cxn modelId="{30325295-FBB2-4618-82AA-8CD3AF9B6BD4}" type="presOf" srcId="{8791064D-DFFE-410D-9E0C-D273F1E297CA}" destId="{E28355AA-A9E7-4AF4-8C98-7E0CE56E1379}" srcOrd="1" destOrd="0" presId="urn:microsoft.com/office/officeart/2005/8/layout/vProcess5"/>
    <dgm:cxn modelId="{13A27F96-3A2F-463E-9860-C42875925B82}" type="presOf" srcId="{DF191F50-3A3C-4833-83CC-5F7DD75A2A3C}" destId="{809DED58-F069-4128-B63D-22AC699EB8BA}" srcOrd="1" destOrd="0" presId="urn:microsoft.com/office/officeart/2005/8/layout/vProcess5"/>
    <dgm:cxn modelId="{A583CBAF-06A4-4C60-9483-EB2A7EE6A3FA}" srcId="{D639B96B-CD71-4A65-86EA-9EE1888B7034}" destId="{DF191F50-3A3C-4833-83CC-5F7DD75A2A3C}" srcOrd="2" destOrd="0" parTransId="{57560FE2-5584-4A09-AAE8-40D95D7FE8D7}" sibTransId="{B07E0785-2DA6-42BF-AF11-2B93EC04E429}"/>
    <dgm:cxn modelId="{FA2982B0-8B31-4D49-B93C-9CAD7F54126D}" type="presOf" srcId="{044E3A65-7B7D-4304-8752-83E4B19086FA}" destId="{70C12FCB-B782-4EF8-A7A5-95AA4B70B430}" srcOrd="1" destOrd="0" presId="urn:microsoft.com/office/officeart/2005/8/layout/vProcess5"/>
    <dgm:cxn modelId="{493154BA-2A08-402B-BE79-59D9F75AA8BC}" srcId="{D639B96B-CD71-4A65-86EA-9EE1888B7034}" destId="{044E3A65-7B7D-4304-8752-83E4B19086FA}" srcOrd="0" destOrd="0" parTransId="{653B82BF-D41B-4004-8D9D-B5EF9EB340B1}" sibTransId="{7FD384DF-41CA-42F6-A482-C3A3FBD6ADB7}"/>
    <dgm:cxn modelId="{A948D0DA-9777-4286-A5CB-A482D3A41634}" type="presOf" srcId="{D639B96B-CD71-4A65-86EA-9EE1888B7034}" destId="{864909C4-6961-46F7-AA29-D16AB73DEF9F}" srcOrd="0" destOrd="0" presId="urn:microsoft.com/office/officeart/2005/8/layout/vProcess5"/>
    <dgm:cxn modelId="{2AC728DF-D5A7-44BD-8125-8F6A278EF2BE}" type="presOf" srcId="{7FD384DF-41CA-42F6-A482-C3A3FBD6ADB7}" destId="{32BE1E47-16C1-4B19-86F6-537653647C99}" srcOrd="0" destOrd="0" presId="urn:microsoft.com/office/officeart/2005/8/layout/vProcess5"/>
    <dgm:cxn modelId="{9DC15DEE-CDBE-435C-BCAE-66CE2A967531}" type="presOf" srcId="{64241276-0230-4533-9F88-BDFC50ED3676}" destId="{4335A870-F9BE-4A37-A521-2DEB68F826B1}" srcOrd="0" destOrd="0" presId="urn:microsoft.com/office/officeart/2005/8/layout/vProcess5"/>
    <dgm:cxn modelId="{04A6C0EF-D3EC-4D51-9F57-16877AE532D2}" type="presParOf" srcId="{864909C4-6961-46F7-AA29-D16AB73DEF9F}" destId="{A5FA4D8C-73BC-4200-B35C-F156C6A486DE}" srcOrd="0" destOrd="0" presId="urn:microsoft.com/office/officeart/2005/8/layout/vProcess5"/>
    <dgm:cxn modelId="{7D90C9F7-8885-41E0-8351-A77009B04E84}" type="presParOf" srcId="{864909C4-6961-46F7-AA29-D16AB73DEF9F}" destId="{48D5BA20-66A0-486E-AD35-4456D0140DC5}" srcOrd="1" destOrd="0" presId="urn:microsoft.com/office/officeart/2005/8/layout/vProcess5"/>
    <dgm:cxn modelId="{1DA67C3C-6964-4030-9FB5-A8233F60D55D}" type="presParOf" srcId="{864909C4-6961-46F7-AA29-D16AB73DEF9F}" destId="{C62AF873-8748-4D6F-A198-3BD1D57ED31E}" srcOrd="2" destOrd="0" presId="urn:microsoft.com/office/officeart/2005/8/layout/vProcess5"/>
    <dgm:cxn modelId="{B257AE8C-94D0-4F7F-81A4-B2CBF4E35BA0}" type="presParOf" srcId="{864909C4-6961-46F7-AA29-D16AB73DEF9F}" destId="{23E314B8-F08D-470E-8028-D3526C8BB4A7}" srcOrd="3" destOrd="0" presId="urn:microsoft.com/office/officeart/2005/8/layout/vProcess5"/>
    <dgm:cxn modelId="{E72573B2-6F2C-46AC-85E9-262EAE047751}" type="presParOf" srcId="{864909C4-6961-46F7-AA29-D16AB73DEF9F}" destId="{32BE1E47-16C1-4B19-86F6-537653647C99}" srcOrd="4" destOrd="0" presId="urn:microsoft.com/office/officeart/2005/8/layout/vProcess5"/>
    <dgm:cxn modelId="{6157893E-05E3-4CD8-A34B-3A97F33F41A6}" type="presParOf" srcId="{864909C4-6961-46F7-AA29-D16AB73DEF9F}" destId="{4335A870-F9BE-4A37-A521-2DEB68F826B1}" srcOrd="5" destOrd="0" presId="urn:microsoft.com/office/officeart/2005/8/layout/vProcess5"/>
    <dgm:cxn modelId="{AEB2F3BD-2A07-4B95-9A95-F909C507EAFA}" type="presParOf" srcId="{864909C4-6961-46F7-AA29-D16AB73DEF9F}" destId="{70C12FCB-B782-4EF8-A7A5-95AA4B70B430}" srcOrd="6" destOrd="0" presId="urn:microsoft.com/office/officeart/2005/8/layout/vProcess5"/>
    <dgm:cxn modelId="{348B5F8C-B06F-47CA-94FF-789BF9CD6FEA}" type="presParOf" srcId="{864909C4-6961-46F7-AA29-D16AB73DEF9F}" destId="{E28355AA-A9E7-4AF4-8C98-7E0CE56E1379}" srcOrd="7" destOrd="0" presId="urn:microsoft.com/office/officeart/2005/8/layout/vProcess5"/>
    <dgm:cxn modelId="{B711D947-05F7-40A2-96F4-FD61CFAC045B}" type="presParOf" srcId="{864909C4-6961-46F7-AA29-D16AB73DEF9F}" destId="{809DED58-F069-4128-B63D-22AC699EB8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D4F4-381D-41C2-B298-5DD997073C28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994D-5A6C-4779-80F5-0F8AD4489312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hiring process is a crucial function of any company, and understanding trends such as the number of rejections, interviews, job types, and vacancies can provide valuable insights for the hiring department.</a:t>
          </a:r>
        </a:p>
      </dsp:txBody>
      <dsp:txXfrm>
        <a:off x="681328" y="570834"/>
        <a:ext cx="4425508" cy="2747791"/>
      </dsp:txXfrm>
    </dsp:sp>
    <dsp:sp modelId="{CFAACDF0-4083-4064-B1BC-541B55D8EC71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C83A5-592E-4364-B4BA-C358A13A4A79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My task here was to provide the management team with the data driven solutions for the questions posed.</a:t>
          </a:r>
        </a:p>
      </dsp:txBody>
      <dsp:txXfrm>
        <a:off x="6299253" y="570834"/>
        <a:ext cx="4425508" cy="2747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034F5-D4FD-4A3D-94FF-F242FBDCE7F5}">
      <dsp:nvSpPr>
        <dsp:cNvPr id="0" name=""/>
        <dsp:cNvSpPr/>
      </dsp:nvSpPr>
      <dsp:spPr>
        <a:xfrm>
          <a:off x="793152" y="306819"/>
          <a:ext cx="840818" cy="840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F3AB0-07A9-41DA-BB07-8779A3071B2A}">
      <dsp:nvSpPr>
        <dsp:cNvPr id="0" name=""/>
        <dsp:cNvSpPr/>
      </dsp:nvSpPr>
      <dsp:spPr>
        <a:xfrm>
          <a:off x="12392" y="1267635"/>
          <a:ext cx="2402339" cy="36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u="none" kern="1200"/>
            <a:t>Handling Missing Data</a:t>
          </a:r>
          <a:endParaRPr lang="en-US" sz="1600" u="none" kern="1200"/>
        </a:p>
      </dsp:txBody>
      <dsp:txXfrm>
        <a:off x="12392" y="1267635"/>
        <a:ext cx="2402339" cy="360350"/>
      </dsp:txXfrm>
    </dsp:sp>
    <dsp:sp modelId="{F1403114-AF4A-46B8-81FD-444580B66F4D}">
      <dsp:nvSpPr>
        <dsp:cNvPr id="0" name=""/>
        <dsp:cNvSpPr/>
      </dsp:nvSpPr>
      <dsp:spPr>
        <a:xfrm>
          <a:off x="12392" y="1683799"/>
          <a:ext cx="2402339" cy="141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There was one null value in the 'Salary Offered' column which has been imputed using Mean Imputation Technique.</a:t>
          </a:r>
        </a:p>
      </dsp:txBody>
      <dsp:txXfrm>
        <a:off x="12392" y="1683799"/>
        <a:ext cx="2402339" cy="1413658"/>
      </dsp:txXfrm>
    </dsp:sp>
    <dsp:sp modelId="{EBE5E3FE-280B-4004-AB9F-5C4C5526CFA1}">
      <dsp:nvSpPr>
        <dsp:cNvPr id="0" name=""/>
        <dsp:cNvSpPr/>
      </dsp:nvSpPr>
      <dsp:spPr>
        <a:xfrm>
          <a:off x="3615901" y="306819"/>
          <a:ext cx="840818" cy="840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77E45-45F9-4C55-A293-97FBEC0E73E1}">
      <dsp:nvSpPr>
        <dsp:cNvPr id="0" name=""/>
        <dsp:cNvSpPr/>
      </dsp:nvSpPr>
      <dsp:spPr>
        <a:xfrm>
          <a:off x="2835141" y="1267635"/>
          <a:ext cx="2402339" cy="36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u="none" kern="1200"/>
            <a:t>Analysis</a:t>
          </a:r>
          <a:endParaRPr lang="en-US" sz="1600" u="none" kern="1200"/>
        </a:p>
      </dsp:txBody>
      <dsp:txXfrm>
        <a:off x="2835141" y="1267635"/>
        <a:ext cx="2402339" cy="360350"/>
      </dsp:txXfrm>
    </dsp:sp>
    <dsp:sp modelId="{B946D640-0E35-4D74-B9F4-5C2E9BBA3EA3}">
      <dsp:nvSpPr>
        <dsp:cNvPr id="0" name=""/>
        <dsp:cNvSpPr/>
      </dsp:nvSpPr>
      <dsp:spPr>
        <a:xfrm>
          <a:off x="2835141" y="1683799"/>
          <a:ext cx="2402339" cy="141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Utilized Microsoft Excel skills to analyze the data and extract valuable, data-driven insights.</a:t>
          </a:r>
        </a:p>
      </dsp:txBody>
      <dsp:txXfrm>
        <a:off x="2835141" y="1683799"/>
        <a:ext cx="2402339" cy="1413658"/>
      </dsp:txXfrm>
    </dsp:sp>
    <dsp:sp modelId="{AF002DFC-24EB-45E9-B5D4-4C80CA7C8165}">
      <dsp:nvSpPr>
        <dsp:cNvPr id="0" name=""/>
        <dsp:cNvSpPr/>
      </dsp:nvSpPr>
      <dsp:spPr>
        <a:xfrm>
          <a:off x="6438649" y="306819"/>
          <a:ext cx="840818" cy="840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D7F1-FCA4-4613-9927-4B346E7D4007}">
      <dsp:nvSpPr>
        <dsp:cNvPr id="0" name=""/>
        <dsp:cNvSpPr/>
      </dsp:nvSpPr>
      <dsp:spPr>
        <a:xfrm>
          <a:off x="5657889" y="1267635"/>
          <a:ext cx="2402339" cy="36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u="none" kern="1200"/>
            <a:t>Communicating Insights</a:t>
          </a:r>
          <a:endParaRPr lang="en-US" sz="1600" u="none" kern="1200"/>
        </a:p>
      </dsp:txBody>
      <dsp:txXfrm>
        <a:off x="5657889" y="1267635"/>
        <a:ext cx="2402339" cy="360350"/>
      </dsp:txXfrm>
    </dsp:sp>
    <dsp:sp modelId="{AD281ABF-31B3-4088-8ACE-9AB77AA97560}">
      <dsp:nvSpPr>
        <dsp:cNvPr id="0" name=""/>
        <dsp:cNvSpPr/>
      </dsp:nvSpPr>
      <dsp:spPr>
        <a:xfrm>
          <a:off x="5657889" y="1683799"/>
          <a:ext cx="2402339" cy="141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Utilized Excel charts to visually represent the insights and findings to make it more understandable.</a:t>
          </a:r>
        </a:p>
      </dsp:txBody>
      <dsp:txXfrm>
        <a:off x="5657889" y="1683799"/>
        <a:ext cx="2402339" cy="1413658"/>
      </dsp:txXfrm>
    </dsp:sp>
    <dsp:sp modelId="{34146EC9-B019-4A24-AD5F-A2ED5B6F0944}">
      <dsp:nvSpPr>
        <dsp:cNvPr id="0" name=""/>
        <dsp:cNvSpPr/>
      </dsp:nvSpPr>
      <dsp:spPr>
        <a:xfrm>
          <a:off x="9261398" y="306819"/>
          <a:ext cx="840818" cy="840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127B6-D6F9-4A3A-BEB5-97BD76D1A24F}">
      <dsp:nvSpPr>
        <dsp:cNvPr id="0" name=""/>
        <dsp:cNvSpPr/>
      </dsp:nvSpPr>
      <dsp:spPr>
        <a:xfrm>
          <a:off x="8480638" y="1267635"/>
          <a:ext cx="2402339" cy="36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/>
            <a:t>Tech Stack Used</a:t>
          </a:r>
          <a:endParaRPr lang="en-US" sz="1600" kern="1200"/>
        </a:p>
      </dsp:txBody>
      <dsp:txXfrm>
        <a:off x="8480638" y="1267635"/>
        <a:ext cx="2402339" cy="360350"/>
      </dsp:txXfrm>
    </dsp:sp>
    <dsp:sp modelId="{884D9E16-7534-4D49-935F-7EE09134E6BA}">
      <dsp:nvSpPr>
        <dsp:cNvPr id="0" name=""/>
        <dsp:cNvSpPr/>
      </dsp:nvSpPr>
      <dsp:spPr>
        <a:xfrm>
          <a:off x="8480638" y="1683799"/>
          <a:ext cx="2402339" cy="141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 the insights, including the visualization were derived using Microsoft Excel 365.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 consider Microsoft Excel as the best suited tool for this analysis as the dataset was small in size and the analysis demands the use of Statistics.</a:t>
          </a:r>
        </a:p>
      </dsp:txBody>
      <dsp:txXfrm>
        <a:off x="8480638" y="1683799"/>
        <a:ext cx="2402339" cy="1413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5BA20-66A0-486E-AD35-4456D0140DC5}">
      <dsp:nvSpPr>
        <dsp:cNvPr id="0" name=""/>
        <dsp:cNvSpPr/>
      </dsp:nvSpPr>
      <dsp:spPr>
        <a:xfrm>
          <a:off x="0" y="0"/>
          <a:ext cx="4078024" cy="1258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B. Salary Analysis: </a:t>
          </a:r>
          <a:endParaRPr lang="en-US" sz="1200" kern="1200" dirty="0"/>
        </a:p>
      </dsp:txBody>
      <dsp:txXfrm>
        <a:off x="36864" y="36864"/>
        <a:ext cx="2719850" cy="1184916"/>
      </dsp:txXfrm>
    </dsp:sp>
    <dsp:sp modelId="{C62AF873-8748-4D6F-A198-3BD1D57ED31E}">
      <dsp:nvSpPr>
        <dsp:cNvPr id="0" name=""/>
        <dsp:cNvSpPr/>
      </dsp:nvSpPr>
      <dsp:spPr>
        <a:xfrm>
          <a:off x="359825" y="1468418"/>
          <a:ext cx="4078024" cy="1258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Task: To calculate the average salary offered by the Company.</a:t>
          </a:r>
        </a:p>
      </dsp:txBody>
      <dsp:txXfrm>
        <a:off x="396689" y="1505282"/>
        <a:ext cx="2826352" cy="1184916"/>
      </dsp:txXfrm>
    </dsp:sp>
    <dsp:sp modelId="{23E314B8-F08D-470E-8028-D3526C8BB4A7}">
      <dsp:nvSpPr>
        <dsp:cNvPr id="0" name=""/>
        <dsp:cNvSpPr/>
      </dsp:nvSpPr>
      <dsp:spPr>
        <a:xfrm>
          <a:off x="719651" y="2936836"/>
          <a:ext cx="4078024" cy="1258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00"/>
              </a:solidFill>
            </a:rPr>
            <a:t>The average salary offered by the Company is Rs. 49878. 'General Department' has the highest average salary and the 'Marketing Department' with the lowest.</a:t>
          </a:r>
        </a:p>
      </dsp:txBody>
      <dsp:txXfrm>
        <a:off x="756515" y="2973700"/>
        <a:ext cx="2826352" cy="1184916"/>
      </dsp:txXfrm>
    </dsp:sp>
    <dsp:sp modelId="{32BE1E47-16C1-4B19-86F6-537653647C99}">
      <dsp:nvSpPr>
        <dsp:cNvPr id="0" name=""/>
        <dsp:cNvSpPr/>
      </dsp:nvSpPr>
      <dsp:spPr>
        <a:xfrm>
          <a:off x="3259905" y="954471"/>
          <a:ext cx="818118" cy="818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43982" y="954471"/>
        <a:ext cx="449964" cy="615634"/>
      </dsp:txXfrm>
    </dsp:sp>
    <dsp:sp modelId="{4335A870-F9BE-4A37-A521-2DEB68F826B1}">
      <dsp:nvSpPr>
        <dsp:cNvPr id="0" name=""/>
        <dsp:cNvSpPr/>
      </dsp:nvSpPr>
      <dsp:spPr>
        <a:xfrm>
          <a:off x="3619731" y="2414499"/>
          <a:ext cx="818118" cy="818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03808" y="2414499"/>
        <a:ext cx="449964" cy="615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CF92-CD7D-4071-9306-FC9C5F7A6C6A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302E-257E-46E9-AB06-B76663628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4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4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98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3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89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7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1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3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7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9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323805-94EC-4CBA-8064-E562F36A320D}" type="datetimeFigureOut">
              <a:rPr lang="en-IN" smtClean="0"/>
              <a:t>08/02/2024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539F-7141-44A9-8A3A-CAB172B28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73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6YiIK1CibS819AW4IyjvRo8DxiuyApY/edit?usp=drive_link&amp;ouid=118390254998696131620&amp;rtpof=true&amp;sd=tru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image" Target="../media/image17.emf"/><Relationship Id="rId12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4.png"/><Relationship Id="rId10" Type="http://schemas.openxmlformats.org/officeDocument/2006/relationships/diagramLayout" Target="../diagrams/layout3.xml"/><Relationship Id="rId4" Type="http://schemas.openxmlformats.org/officeDocument/2006/relationships/image" Target="../media/image3.png"/><Relationship Id="rId9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EA1FE-A621-6648-8E1C-7AECE237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HIRING PROCESS ANALYSIS</a:t>
            </a:r>
            <a:endParaRPr lang="en-IN" sz="6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2096A-9EE4-369D-A431-31E7FB32F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n-US"/>
              <a:t>BY Sathish</a:t>
            </a:r>
          </a:p>
          <a:p>
            <a:r>
              <a:rPr lang="en-US"/>
              <a:t>Data Analyst</a:t>
            </a:r>
          </a:p>
          <a:p>
            <a:r>
              <a:rPr lang="en-US"/>
              <a:t>08 Feb 2024</a:t>
            </a:r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4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1BEBA-7484-D5D8-F4B3-474CFAC6B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D7E2A-39E8-4F7B-4B2D-B552EAC2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</a:t>
            </a:r>
            <a:br>
              <a:rPr lang="en-US" sz="8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8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</a:t>
            </a:r>
            <a:endParaRPr lang="en-IN" sz="80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CEECE-ACC8-3351-820F-CE4800C83720}"/>
              </a:ext>
            </a:extLst>
          </p:cNvPr>
          <p:cNvSpPr txBox="1"/>
          <p:nvPr/>
        </p:nvSpPr>
        <p:spPr>
          <a:xfrm>
            <a:off x="3135741" y="5456766"/>
            <a:ext cx="5920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Feel free to access the excel file that I worked 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sathishgudri@gmail.com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B8A73-D55B-7E73-ED59-E32CB686B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3DD8A-0D38-1893-3BF4-9090C97EB861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Description 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3A87CD4-5BE8-B64A-89E5-F75A05D04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09353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5982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9A703-2A66-1F8E-D3AA-1F1C8709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FF02B-45A8-FFE0-7535-C45620000390}"/>
              </a:ext>
            </a:extLst>
          </p:cNvPr>
          <p:cNvSpPr txBox="1"/>
          <p:nvPr/>
        </p:nvSpPr>
        <p:spPr>
          <a:xfrm>
            <a:off x="838498" y="673268"/>
            <a:ext cx="1784030" cy="439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4340">
              <a:spcAft>
                <a:spcPts val="600"/>
              </a:spcAft>
            </a:pPr>
            <a:r>
              <a:rPr lang="en-US" sz="228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Approach :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5F89A-7D94-80BF-05E6-8F3212A225D1}"/>
              </a:ext>
            </a:extLst>
          </p:cNvPr>
          <p:cNvSpPr txBox="1"/>
          <p:nvPr/>
        </p:nvSpPr>
        <p:spPr>
          <a:xfrm>
            <a:off x="838498" y="1346687"/>
            <a:ext cx="10710035" cy="615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defTabSz="43434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10" b="1" u="sng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Handling Duplicates: </a:t>
            </a:r>
          </a:p>
          <a:p>
            <a:pPr defTabSz="434340">
              <a:spcAft>
                <a:spcPts val="600"/>
              </a:spcAft>
            </a:pPr>
            <a:endParaRPr lang="en-US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705803" lvl="1" indent="-271463" defTabSz="4343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1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Dataset was thoroughly checked for duplicates and there were no duplicates found.</a:t>
            </a:r>
          </a:p>
          <a:p>
            <a:pPr defTabSz="434340">
              <a:spcAft>
                <a:spcPts val="600"/>
              </a:spcAft>
            </a:pPr>
            <a:endParaRPr lang="en-US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71463" indent="-271463" defTabSz="43434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710" b="1" u="sng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Outliers Detection and Treatment:</a:t>
            </a: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r>
              <a:rPr lang="en-IN" sz="171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										</a:t>
            </a: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434340">
              <a:spcAft>
                <a:spcPts val="600"/>
              </a:spcAft>
            </a:pPr>
            <a:endParaRPr lang="en-IN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6A87C-5494-A773-2964-C1178438B260}"/>
              </a:ext>
            </a:extLst>
          </p:cNvPr>
          <p:cNvSpPr txBox="1"/>
          <p:nvPr/>
        </p:nvSpPr>
        <p:spPr>
          <a:xfrm>
            <a:off x="5987619" y="3140408"/>
            <a:ext cx="5454699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defTabSz="4343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1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Box plot identified the salaries above Rs. 1,00,000 as Outliers (marked as "Dots"  in the above chart).</a:t>
            </a:r>
          </a:p>
          <a:p>
            <a:pPr defTabSz="434340">
              <a:spcAft>
                <a:spcPts val="600"/>
              </a:spcAft>
            </a:pPr>
            <a:endParaRPr lang="en-US" sz="171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71463" indent="-271463" defTabSz="4343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1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 considered trimming as the best suited method for treating outliers in this case. Hence, the affected data has been excluded from the scope of the analysis.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3F02D-126B-CC86-AC9C-D7199CF09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59" y="3086100"/>
            <a:ext cx="5237939" cy="31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7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E7AC5D-6723-102A-74F9-DFC5B243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06558-B94E-1526-A232-152A51C4D35D}"/>
              </a:ext>
            </a:extLst>
          </p:cNvPr>
          <p:cNvSpPr txBox="1"/>
          <p:nvPr/>
        </p:nvSpPr>
        <p:spPr>
          <a:xfrm>
            <a:off x="648930" y="62926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Approach 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FE312CA-70DA-0380-A841-4D1BCD8FC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47086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48321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FD5FD-1154-8C2A-2CCA-586617235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96A81-0DFE-D03C-0DC6-61794BA5192B}"/>
              </a:ext>
            </a:extLst>
          </p:cNvPr>
          <p:cNvSpPr txBox="1"/>
          <p:nvPr/>
        </p:nvSpPr>
        <p:spPr>
          <a:xfrm>
            <a:off x="646112" y="452718"/>
            <a:ext cx="479817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Insights 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EB8BF2-8DE5-49E6-82CB-4F8FE941E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33AC2B9D-E497-4795-AE47-9B0ECC9BD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3DEB75-78DF-425F-8638-A9E1EAA5E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006DE5-7C2E-5ECE-8E64-CD17E1447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689" y="988285"/>
            <a:ext cx="4163991" cy="177837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9B72D-610B-52CE-B4EE-23842315AEFD}"/>
              </a:ext>
            </a:extLst>
          </p:cNvPr>
          <p:cNvSpPr txBox="1"/>
          <p:nvPr/>
        </p:nvSpPr>
        <p:spPr>
          <a:xfrm>
            <a:off x="646113" y="2052918"/>
            <a:ext cx="479767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b="1" dirty="0">
                <a:latin typeface="+mj-lt"/>
                <a:ea typeface="+mj-ea"/>
                <a:cs typeface="+mj-cs"/>
              </a:rPr>
              <a:t>A. Hiring Analysis: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b="1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Task: To determine the gender distribution of the Hired applicants.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Out of the total of 7165 applicants, 4416 applicants are hired by the company which consists  2562 Males and 1854 Females.</a:t>
            </a:r>
          </a:p>
        </p:txBody>
      </p:sp>
      <p:pic>
        <p:nvPicPr>
          <p:cNvPr id="3" name="Picture 2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ACA54E64-3FDD-3B4A-4B0A-A9CB28740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6243" y="2983452"/>
            <a:ext cx="4146720" cy="27575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031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FF2F7-0827-48B0-B32D-FE1E8985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803C0A2E-51E9-F78A-1E43-B736333E4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1037234-CE8B-D5D1-3836-46A59D3B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962E396F-4E03-A7F1-495A-CB67644F4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13BD4EE-AB37-75E3-6169-500353E73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0243D14-4933-1807-EE20-2ED10FD02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6E3B849-DB0E-B091-4CC0-F01D2CA05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F49E8-A055-6277-874A-AB3915F15211}"/>
              </a:ext>
            </a:extLst>
          </p:cNvPr>
          <p:cNvSpPr txBox="1"/>
          <p:nvPr/>
        </p:nvSpPr>
        <p:spPr>
          <a:xfrm>
            <a:off x="646112" y="452718"/>
            <a:ext cx="479817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Insights 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DB68B1-9C65-218F-354C-14A1D8B71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24">
            <a:extLst>
              <a:ext uri="{FF2B5EF4-FFF2-40B4-BE49-F238E27FC236}">
                <a16:creationId xmlns:a16="http://schemas.microsoft.com/office/drawing/2014/main" id="{C0C14B7E-B516-BC57-9C53-AB9334058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6665F9-DFDF-8066-CF51-DAC01E507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5F49D-2618-3DDF-451C-9084DEF37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847" y="517652"/>
            <a:ext cx="4121253" cy="2707091"/>
          </a:xfrm>
          <a:prstGeom prst="rect">
            <a:avLst/>
          </a:prstGeom>
        </p:spPr>
      </p:pic>
      <p:pic>
        <p:nvPicPr>
          <p:cNvPr id="7" name="Picture 6" descr="A graph of a salary&#10;&#10;Description automatically generated">
            <a:extLst>
              <a:ext uri="{FF2B5EF4-FFF2-40B4-BE49-F238E27FC236}">
                <a16:creationId xmlns:a16="http://schemas.microsoft.com/office/drawing/2014/main" id="{872DBB3F-0723-1C9A-B8AA-D924D1A8B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1848" y="3352562"/>
            <a:ext cx="4121253" cy="2743438"/>
          </a:xfrm>
          <a:prstGeom prst="rect">
            <a:avLst/>
          </a:prstGeom>
        </p:spPr>
      </p:pic>
      <p:graphicFrame>
        <p:nvGraphicFramePr>
          <p:cNvPr id="77" name="TextBox 5">
            <a:extLst>
              <a:ext uri="{FF2B5EF4-FFF2-40B4-BE49-F238E27FC236}">
                <a16:creationId xmlns:a16="http://schemas.microsoft.com/office/drawing/2014/main" id="{5F9773CA-5529-D4CA-164B-F18F65FD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950702"/>
              </p:ext>
            </p:extLst>
          </p:nvPr>
        </p:nvGraphicFramePr>
        <p:xfrm>
          <a:off x="646112" y="1689320"/>
          <a:ext cx="4797676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49986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6804-4376-0449-7821-8BA3F87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en-US"/>
              <a:t>Insights: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EB8BF2-8DE5-49E6-82CB-4F8FE941E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33AC2B9D-E497-4795-AE47-9B0ECC9BD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DEB75-78DF-425F-8638-A9E1EAA5E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526A0-983F-1C42-C102-49C9D62C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32" y="921057"/>
            <a:ext cx="3922142" cy="1820079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C282-CA0D-4F50-87D3-E45DD77D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>
            <a:normAutofit/>
          </a:bodyPr>
          <a:lstStyle/>
          <a:p>
            <a:r>
              <a:rPr lang="en-IN" dirty="0"/>
              <a:t>C. Salary Distribution: </a:t>
            </a:r>
          </a:p>
          <a:p>
            <a:pPr marL="0" indent="0">
              <a:buNone/>
            </a:pPr>
            <a:r>
              <a:rPr lang="en-IN" dirty="0"/>
              <a:t>Task: To </a:t>
            </a:r>
            <a:r>
              <a:rPr lang="en-US" dirty="0"/>
              <a:t>create class intervals for the salaries in the company to understand the salary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Observation on the Salary Distribution reveals that majority of the employees are offered with the salary range of Rs.40000 to Rs.59999.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E1279-C6BD-DE7D-2C21-256A8CBBD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243" y="2983452"/>
            <a:ext cx="4146720" cy="27575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9757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2C98-F7D7-B0B1-5E4D-33A886CB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C08AD-5443-674F-DDB9-C711ADC8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740" y="3790276"/>
            <a:ext cx="4534195" cy="2691421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B2A1-DC41-21C7-30EC-8A07E8E4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IN" dirty="0"/>
              <a:t>D. Departmental Analysis: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Task: To visually represent the proportion of employees working in different departments.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'Operation Department' has the highest count of employees consisting of 39% of the Company's total workforce and lowest being the 'Human Resource Department' with only 1.45%.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66342-329C-E917-64FE-CAFE6716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515" y="489253"/>
            <a:ext cx="4590647" cy="28117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903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007-85B6-DEB1-34CB-F60F8509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6D5EA-EDFB-5C2A-47FF-8D329D67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611" y="452718"/>
            <a:ext cx="3980139" cy="238808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1953-C41A-A63F-EDA0-88B141DA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IN" dirty="0"/>
              <a:t>E. Position Tier Analysis: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Task: To graphically represent the different positions within the company.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Position 'c9' and 'c5' are among the positions consisting around 25% each of total workforce. 'm6', 'n9', 'n6', 'm7', 'n10'  holds one employees each.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AE38B-4D49-68A5-F08D-808C60B2D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997" y="3061050"/>
            <a:ext cx="3911365" cy="35767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209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526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ADLaM Display</vt:lpstr>
      <vt:lpstr>Arial</vt:lpstr>
      <vt:lpstr>Calibri</vt:lpstr>
      <vt:lpstr>Century Gothic</vt:lpstr>
      <vt:lpstr>Wingdings</vt:lpstr>
      <vt:lpstr>Wingdings 3</vt:lpstr>
      <vt:lpstr>Ion</vt:lpstr>
      <vt:lpstr>HIRING PROCESS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Insights:</vt:lpstr>
      <vt:lpstr>Insights:</vt:lpstr>
      <vt:lpstr>Insights: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ANALYSIS</dc:title>
  <dc:creator>Lenovo</dc:creator>
  <cp:lastModifiedBy>Lenovo</cp:lastModifiedBy>
  <cp:revision>1</cp:revision>
  <dcterms:created xsi:type="dcterms:W3CDTF">2024-02-08T10:54:14Z</dcterms:created>
  <dcterms:modified xsi:type="dcterms:W3CDTF">2024-02-08T12:36:35Z</dcterms:modified>
</cp:coreProperties>
</file>