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A0E3C-C736-4856-8A87-D210E6AA1742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683B2-1F09-4CD3-9C2E-98A8CF1A0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6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CD57-B042-103B-8711-51B03A2AB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77ECF-D205-853E-5BC2-599B1E760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4931A-A553-5D82-A003-4DDCB535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ABD2-708D-4739-850C-9249ECFCC74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2DD15-BD65-3B18-4845-75F0E133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1F0E-6DAA-52D4-7EA1-8CED135B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2893-FBC3-4508-B71F-CDF903C2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53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91F9-2B53-5AAE-AC2A-D801F665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174C8-9E4F-604D-791A-0DDB8E186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9493F-1A6A-EF45-2BC8-D3F5D942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ABD2-708D-4739-850C-9249ECFCC74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BA93-A030-E4E3-93B7-39515678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1AEAE-B1BE-3662-2412-FE818755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2893-FBC3-4508-B71F-CDF903C2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82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10874-7B92-939C-7D80-D8FC0CC30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EAEAD-183D-FBA3-B571-FA955557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2064-9EFC-F9F4-4400-49D4E15F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ABD2-708D-4739-850C-9249ECFCC74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49009-89AA-0C86-05C7-D87EC957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C2B1-7718-6FBB-6C9B-0D0D0224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2893-FBC3-4508-B71F-CDF903C2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21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8074-E803-2875-B801-275C3154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24FB-8ECB-ABE2-4CF5-7EE929667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4AC8C-3B58-EFEB-C1E5-8FF34049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ABD2-708D-4739-850C-9249ECFCC74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55B44-A2EE-1072-2154-0F78C378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4717-D25F-6691-93D6-963DFE09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2893-FBC3-4508-B71F-CDF903C2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62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B99D-1867-A7EC-48B1-0B47AB2E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2109B-4BF6-C924-C045-3559C5202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C431C-D9C6-BD05-51F5-428BCC67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ABD2-708D-4739-850C-9249ECFCC74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FAA3-FF90-4071-D38E-C0F4CCC8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1A19-6B1F-AA7E-43BE-735F75CB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2893-FBC3-4508-B71F-CDF903C2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62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BEA3-C238-64FF-5600-929916ED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5FEA-425F-FAD5-B480-D9314862A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B2AB3-5388-ABC9-1753-C1C4E1BA2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7CA35-F53B-9B54-FBA5-C2EA2E38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ABD2-708D-4739-850C-9249ECFCC74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E340C-3C57-655E-898D-72A79514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85728-1CF9-9572-159B-5A412536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2893-FBC3-4508-B71F-CDF903C2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5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1843-7730-93A5-0113-2E9D47E9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3AD51-01A9-890B-85AB-0FAB7CE21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BA61D-3542-25A4-9216-7EE232685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03CD2-29ED-330D-794D-276DCBF7D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A8072-A6ED-3192-6A5C-4EDE241EB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81558-53EA-572F-E2E4-32C5F014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ABD2-708D-4739-850C-9249ECFCC74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BC2D1-5B41-A5E1-160E-4EBC3E32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47501-D5BC-0622-E032-34128776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2893-FBC3-4508-B71F-CDF903C2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0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92FF-EBF0-C0A8-3CA8-272F07FA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A0576-8259-DD51-8D78-882D7945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ABD2-708D-4739-850C-9249ECFCC74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32F8D-9A25-8229-8469-5C856CF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3EB2A-1475-437F-4328-7D697154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2893-FBC3-4508-B71F-CDF903C2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21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CC603-4CE6-3849-FEFD-C926AA4B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ABD2-708D-4739-850C-9249ECFCC74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E324D-8D54-1DEB-EA98-27BC01E6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0C270-CF0F-45AC-747F-E52A7D5B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2893-FBC3-4508-B71F-CDF903C2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1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8D60-7306-45F2-0A10-CF8AE6D4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EF9B-56B7-FE30-C24E-D280B7AA8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D49C1-CE99-985C-C2FD-F3EA1370E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80C4A-5032-88D7-E8AB-7C6311E1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ABD2-708D-4739-850C-9249ECFCC74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7C70-6AB2-83C3-2A0E-3113B1BE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DDADB-AABC-268C-DD0C-3319186B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2893-FBC3-4508-B71F-CDF903C2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39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153C-DA48-C0F0-BBF4-BF71CD84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40BF3-1B69-BC4D-9759-B2E4A549D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9ED37-94E6-1306-85BC-BD30D3ACB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DB2AA-B619-6CEC-AC02-DC034687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ABD2-708D-4739-850C-9249ECFCC74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20768-D72C-3FE3-FB44-C9BF1492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A74D8-D90C-F691-63FC-43DB9982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2893-FBC3-4508-B71F-CDF903C2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58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CA965-6AF0-2990-D218-FF1A0668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FB642-44B5-AFA6-4D42-84069C4A8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DE747-868B-5AED-643B-C48C9E364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19ABD2-708D-4739-850C-9249ECFCC74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70907-945E-7EEB-185A-4BDAB1E82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72DDB-D47E-4FB5-B06A-83114DEA7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EC2893-FBC3-4508-B71F-CDF903C26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1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B73D-0DBF-D3DB-59E0-A406AD1A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Sitka Subheading" pitchFamily="2" charset="0"/>
              </a:rPr>
              <a:t>HOSPITAL MANAGEMENT SYSTEM</a:t>
            </a:r>
            <a:br>
              <a:rPr lang="en-US" dirty="0">
                <a:solidFill>
                  <a:schemeClr val="bg1"/>
                </a:solidFill>
                <a:latin typeface="Sitka Subheading" pitchFamily="2" charset="0"/>
              </a:rPr>
            </a:br>
            <a:r>
              <a:rPr lang="en-US" dirty="0">
                <a:solidFill>
                  <a:schemeClr val="bg1"/>
                </a:solidFill>
                <a:latin typeface="Sitka Subheading" pitchFamily="2" charset="0"/>
              </a:rPr>
              <a:t>SQL-PROJECT</a:t>
            </a:r>
          </a:p>
        </p:txBody>
      </p:sp>
    </p:spTree>
    <p:extLst>
      <p:ext uri="{BB962C8B-B14F-4D97-AF65-F5344CB8AC3E}">
        <p14:creationId xmlns:p14="http://schemas.microsoft.com/office/powerpoint/2010/main" val="1636834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F847B-3DF6-955A-FD80-4056B3DAC6D0}"/>
              </a:ext>
            </a:extLst>
          </p:cNvPr>
          <p:cNvSpPr txBox="1"/>
          <p:nvPr/>
        </p:nvSpPr>
        <p:spPr>
          <a:xfrm>
            <a:off x="257907" y="295420"/>
            <a:ext cx="11676185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--staff salary analysis by department -- </a:t>
            </a:r>
          </a:p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select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d.departmentname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count(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s.staffid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numberofstaff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min(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s.salary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minsalary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max(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s.salary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maxsalary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avg(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s.salary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avgsalary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sum(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s.salary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totalsalary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from staff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sleft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join departments d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s.departmentid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d.departmentid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group by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d.departmentname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union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select 'administration'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departmentname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count(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s.staffid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numberofstaff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min(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s.salary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minsalary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max(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s.salary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maxsalary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avg(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s.salary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avgsalary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sum(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s.salary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totalsalary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from staff s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where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s.departmentid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is null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order by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totalsalary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584319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1324C5-7458-9CA1-0091-24F9B5156411}"/>
              </a:ext>
            </a:extLst>
          </p:cNvPr>
          <p:cNvSpPr txBox="1"/>
          <p:nvPr/>
        </p:nvSpPr>
        <p:spPr>
          <a:xfrm>
            <a:off x="257907" y="295420"/>
            <a:ext cx="1167618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--patient admission trends --     </a:t>
            </a:r>
          </a:p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select year(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admissiondate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year, month(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admissiondate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month,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count(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a.admissionid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numberofadmissions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avg(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datediff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(coalesce(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a.dischargedate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curdate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()),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a.admissiondate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avglengthofstay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 sum(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b.totalamount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totalbillingamount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from admissions a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left join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billing b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a.admissionid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b.admissionid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group by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year(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admissiondate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), month(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admissiondate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order by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year, month;</a:t>
            </a:r>
          </a:p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alter table appointments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add constraint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fk_appointments_patient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foreign key 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references patients(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3244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1324C5-7458-9CA1-0091-24F9B5156411}"/>
              </a:ext>
            </a:extLst>
          </p:cNvPr>
          <p:cNvSpPr txBox="1"/>
          <p:nvPr/>
        </p:nvSpPr>
        <p:spPr>
          <a:xfrm>
            <a:off x="257907" y="151179"/>
            <a:ext cx="1193409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--schedule new appointment --  </a:t>
            </a:r>
          </a:p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delimiter $$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create procedure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sp_scheduleappointment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(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 in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p_patientid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int,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 in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p_doctorid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int,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 in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p_appointmentdate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datetime,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 in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p_purpose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varchar(200))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begin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if exists (select 1 from appointments    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where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doctorid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p_doctorid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and abs(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timestampdiff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(minute,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appointmentdate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	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p_appointmentdate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)) &lt; 30) then    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	       signal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sqlstate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'45000'    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	       set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message_text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'doctor already has an appointment within 30 minutes of this time.';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	else   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       insert into appointments 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doctorid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appointmentdate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purpose) values  	       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p_patientid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p_doctorid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p_appointmentdate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p_purpose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);    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       select 'appointment scheduled successfully.' as result;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  end if;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end $$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66461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1324C5-7458-9CA1-0091-24F9B5156411}"/>
              </a:ext>
            </a:extLst>
          </p:cNvPr>
          <p:cNvSpPr txBox="1"/>
          <p:nvPr/>
        </p:nvSpPr>
        <p:spPr>
          <a:xfrm>
            <a:off x="257907" y="105410"/>
            <a:ext cx="11934093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--generate patient bill—</a:t>
            </a:r>
          </a:p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delimiter $$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create procedure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sp_generatepatientbill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(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 in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p_patientid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int,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 in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p_admissionid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int,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in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p_totalamount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decimal(10,2),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in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p_paymentmethod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varchar(50))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begin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     declare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v_duedate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date;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     set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v_duedate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date_add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curdate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(), interval 30 day);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     insert into billing (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admissionid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totalamount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 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billdate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duedate,paymentmethod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      values (   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p_patientid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p_admissionid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p_totalamount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 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	now(),    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	  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v_duedate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p_paymentmethod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);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select 'bill generated successfully.' as result,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last_insert_id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billid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end$$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3723868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1324C5-7458-9CA1-0091-24F9B5156411}"/>
              </a:ext>
            </a:extLst>
          </p:cNvPr>
          <p:cNvSpPr txBox="1"/>
          <p:nvPr/>
        </p:nvSpPr>
        <p:spPr>
          <a:xfrm>
            <a:off x="257907" y="151179"/>
            <a:ext cx="1193409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--discharge patient --</a:t>
            </a:r>
          </a:p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delimiter //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create procedure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sp_dischargepatient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( in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p_admissionid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int)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begin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declare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v_roomid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int default null; declare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v_patientid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int default null;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select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roomid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into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v_roomid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v_patientid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from admissions 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where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admissionid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p_admissionid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and status = 'admitted';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if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v_roomid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is null then    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    signal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sqlstate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'45000'      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    set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message_text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'admission record not found or patient already discharged.';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else    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     update admissions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     set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dischargedate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now(), status = 'discharged’ where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admissionid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p_admissionid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;    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     update rooms     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     set status = 'available' where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roomid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v_roomid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;    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select 'patient discharged successfully.' as result;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end if;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end //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107047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1324C5-7458-9CA1-0091-24F9B5156411}"/>
              </a:ext>
            </a:extLst>
          </p:cNvPr>
          <p:cNvSpPr txBox="1"/>
          <p:nvPr/>
        </p:nvSpPr>
        <p:spPr>
          <a:xfrm>
            <a:off x="257907" y="203884"/>
            <a:ext cx="1193409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--active patients view--    </a:t>
            </a:r>
          </a:p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create view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vw_activepatients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as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select p.patientid,concat(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p.firstname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' ',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p.lastname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patientname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 	p.phone,p.email,a.admissiondate,r.roomnumber,d.departmentname,a.reason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from patients p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join 	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 admissions a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and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a.status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'admitted’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join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 rooms r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a.roomid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r.roomid</a:t>
            </a:r>
            <a:b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</a:b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left join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 departments d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r.departmentid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d.departmentid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3165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1324C5-7458-9CA1-0091-24F9B5156411}"/>
              </a:ext>
            </a:extLst>
          </p:cNvPr>
          <p:cNvSpPr txBox="1"/>
          <p:nvPr/>
        </p:nvSpPr>
        <p:spPr>
          <a:xfrm>
            <a:off x="257907" y="203884"/>
            <a:ext cx="1193409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--doctor schedule view--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create view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vw_doctorschedule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as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select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d.doctorid,concat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d.firstname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' ',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d.lastname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doctorname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 	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dep.departmentname,a.appointmentdate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concat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p.firstname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' ',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p.lastname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patientname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a.purpose,a.status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from doctors d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Join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departments dep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d.departmentid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dep.departmentid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left join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appointments a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d.doctorid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a.doctored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left join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patients p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p.patientid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where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a.appointmentdate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&gt;=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curdate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00584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1324C5-7458-9CA1-0091-24F9B5156411}"/>
              </a:ext>
            </a:extLst>
          </p:cNvPr>
          <p:cNvSpPr txBox="1"/>
          <p:nvPr/>
        </p:nvSpPr>
        <p:spPr>
          <a:xfrm>
            <a:off x="257907" y="203884"/>
            <a:ext cx="1193409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--financial summary view--    </a:t>
            </a:r>
          </a:p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create view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vw_financialsummary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as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select year(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b.billdate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year,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month(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b.billdate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month,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count(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b.billid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numberofbills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sum(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b.totalamount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totalbilled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sum(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b.paidamount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totalpaid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sum(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b.totalamount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- sum(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b.paidamount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outstanding,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(sum(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b.paidamount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* 100.0 /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nullif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(sum(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b.totalamount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), 0))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collectionrate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from billing b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group by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year(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b.billdate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),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month(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b.billdate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93902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">
            <a:extLst>
              <a:ext uri="{FF2B5EF4-FFF2-40B4-BE49-F238E27FC236}">
                <a16:creationId xmlns:a16="http://schemas.microsoft.com/office/drawing/2014/main" id="{6262A350-C7C8-327A-F0C4-51FC8F5F9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14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4B21DB-CE99-BAA7-2BB4-B9D3C4D2692A}"/>
              </a:ext>
            </a:extLst>
          </p:cNvPr>
          <p:cNvSpPr txBox="1"/>
          <p:nvPr/>
        </p:nvSpPr>
        <p:spPr>
          <a:xfrm>
            <a:off x="271192" y="332545"/>
            <a:ext cx="1165821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--patient information with last appointment--         </a:t>
            </a:r>
          </a:p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select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p.phone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p.email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concat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p.firstname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' ',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p.lastname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patientname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max(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a.appointmentdate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lastappointmentdate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concat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d.firstname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' ',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d.lastname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lastdoctorseen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from patients p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left join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appointments a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a.patientid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left join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doctors d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a.doctorid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d.doctored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group by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p.firstname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p.lastname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p.phone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p.email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d.firstname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d.lastname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order by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p.lastname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p.firstname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10617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C8E9A7-57AB-7AF9-A57C-F8F45372ABB3}"/>
              </a:ext>
            </a:extLst>
          </p:cNvPr>
          <p:cNvSpPr txBox="1"/>
          <p:nvPr/>
        </p:nvSpPr>
        <p:spPr>
          <a:xfrm>
            <a:off x="257907" y="323555"/>
            <a:ext cx="1167618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--doctor schedule for a specific day --      </a:t>
            </a:r>
          </a:p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select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d.doctorid,concat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d.firstname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' ',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d.lastname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doctorname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dep.departmentname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a.appointmentdate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a.status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concat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p.firstname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' ',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p.lastname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patientname,a.purpose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from doctors d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join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departments dep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d.departmentid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dep.departmentid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left join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appointments a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d.doctorid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a.doctored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left join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patients p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p.patientid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where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date(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a.appointmentdate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= '2025-08-03’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order by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d.lastname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d.firstname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a.appointmentdate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18113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C8E9A7-57AB-7AF9-A57C-F8F45372ABB3}"/>
              </a:ext>
            </a:extLst>
          </p:cNvPr>
          <p:cNvSpPr txBox="1"/>
          <p:nvPr/>
        </p:nvSpPr>
        <p:spPr>
          <a:xfrm>
            <a:off x="257907" y="295420"/>
            <a:ext cx="1167618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--current hospital occupancy--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	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select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r.roomnumber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r.roomtype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dep.departmentname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r.status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case    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  when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is not null then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concat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p.firstname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' ',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p.lastname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              	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  else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'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available'end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occupiedby,a.admissiondate,a.reason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from rooms r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left join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departments dep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r.departmentid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dep.departmentid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left join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admissions a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r.roomid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a.roomid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and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a.status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'admitted’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left join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patients p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p.patientid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order by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r.roomnumber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8448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5A36A-3F3E-631F-F558-6E9058FBB32A}"/>
              </a:ext>
            </a:extLst>
          </p:cNvPr>
          <p:cNvSpPr txBox="1"/>
          <p:nvPr/>
        </p:nvSpPr>
        <p:spPr>
          <a:xfrm>
            <a:off x="257907" y="117693"/>
            <a:ext cx="11676185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--department statistics --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			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select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d.departmentid,d.departmentname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count(distinct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doc.doctorid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numberofdoctors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count(distinct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s.staffid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numberofstaff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count(distinct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patientsadmittedlastmonth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 sum(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b.totalamount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totalbillinglastmonth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from departments d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left join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doctors doc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d.departmentid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doc.departmentid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left join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staff s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d.departmentid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s.departmentidleft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join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admissions a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d.departmentid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(select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r.departmentid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from rooms r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where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r.roomid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a.roomid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limit 1)    and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a.admissiondate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&gt;=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date_sub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curdate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(), interval 1 month)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left join billing b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a.admissionid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b.admissionid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group by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d.departmentid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d.departmentname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order by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d.departmentname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1645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23D51D-3940-D00D-EA6D-0BDC115AAEF1}"/>
              </a:ext>
            </a:extLst>
          </p:cNvPr>
          <p:cNvSpPr txBox="1"/>
          <p:nvPr/>
        </p:nvSpPr>
        <p:spPr>
          <a:xfrm>
            <a:off x="257907" y="295420"/>
            <a:ext cx="1167618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--patient billing summary --  		</a:t>
            </a:r>
          </a:p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select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concat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p.firstname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' ',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p.lastname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patientname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count(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b.billid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numberofbills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sum(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b.totalamount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totalbilled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sum(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b.paidamount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totalpaid,sum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b.totalamount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- sum(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b.paidamount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balancedue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max(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b.duedate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latestduedate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from patients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pleft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join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billing b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b.patientid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group by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p.firstname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p.lastname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having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totalbilled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&gt; 0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order by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balancedue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419942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E47E05-9E6B-95CF-136A-457C7F119263}"/>
              </a:ext>
            </a:extLst>
          </p:cNvPr>
          <p:cNvSpPr txBox="1"/>
          <p:nvPr/>
        </p:nvSpPr>
        <p:spPr>
          <a:xfrm>
            <a:off x="257907" y="295420"/>
            <a:ext cx="1167618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-- doctor appointment analysis -- 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select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d.doctorid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concat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d.firstname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' ',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d.lastname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doctorname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dep.departmentname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count(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a.appointmentid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totalappointments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sum(case when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a.status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'completed' then 1 else 0 end)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completedappointments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sum(case when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a.status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'cancelled' then 1 else 0 end)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cancelledappointments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sum(case when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a.status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'no-show' then 1 else 0 end)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noshowappointments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count(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a.appointmentid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* 100.0 / (select count(*)     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from appointments     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where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doctorid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d.doctorid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and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appointmentdate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&gt;=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date_sub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curdate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(), interval 3 month)    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percentageoftotal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from doctors d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join departments dep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d.departmentid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dep.departmentid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left join appointments a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d.doctorid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a.doctorid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and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a.appointmentdate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&gt;=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date_sub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curdate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(), interval 3 month)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group by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d.doctorid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d.firstname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d.lastname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dep.departmentname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order by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totalappointments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154721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354387-A7DF-8E79-B253-ABFCA6B61DBD}"/>
              </a:ext>
            </a:extLst>
          </p:cNvPr>
          <p:cNvSpPr txBox="1"/>
          <p:nvPr/>
        </p:nvSpPr>
        <p:spPr>
          <a:xfrm>
            <a:off x="257907" y="295420"/>
            <a:ext cx="1167618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--medication prescription report --	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		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select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concat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p.firstname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' ',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p.lastname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patientname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 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concat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d.firstname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' ',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d.lastname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prescribingdoctor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mr.datecreated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prescriptiondate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mr.diagnosis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mr.prescription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from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medicalrecords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mr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Join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patients p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mr.patientid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p.patientid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Join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doctors d on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mr.doctorid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d.doctorid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where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mr.prescription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is not null and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mr.datecreated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&gt;=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date_sub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curdate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(), interval 1 month)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order by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mr.datecreated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2427633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C33C6-231B-24CD-B48B-7BC0129EF823}"/>
              </a:ext>
            </a:extLst>
          </p:cNvPr>
          <p:cNvSpPr txBox="1"/>
          <p:nvPr/>
        </p:nvSpPr>
        <p:spPr>
          <a:xfrm>
            <a:off x="257907" y="295420"/>
            <a:ext cx="1165742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--room utilization report --      </a:t>
            </a:r>
          </a:p>
          <a:p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select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r.roomtype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count(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r.roomid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totalrooms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sum(case when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r.status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'occupied' then 1 else 0 end)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occupiedrooms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sum(case when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r.status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'available' then 1 else 0 end)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availablerooms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sum(case when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r.status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'maintenance' then 1 else 0 end)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maintenancerooms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,  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(sum(case when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r.status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= 'occupied' then 1 else 0 end) * 100.0 / count(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r.roomid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)) as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occupancyrate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from rooms r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group by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r.roomtype</a:t>
            </a:r>
            <a:endParaRPr lang="en-US" sz="2000" dirty="0">
              <a:solidFill>
                <a:schemeClr val="bg1"/>
              </a:solidFill>
              <a:latin typeface="Sitka Subheading" pitchFamily="2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order by </a:t>
            </a:r>
          </a:p>
          <a:p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  </a:t>
            </a:r>
            <a:r>
              <a:rPr lang="en-US" sz="2000" dirty="0" err="1">
                <a:solidFill>
                  <a:schemeClr val="bg1"/>
                </a:solidFill>
                <a:latin typeface="Sitka Subheading" pitchFamily="2" charset="0"/>
              </a:rPr>
              <a:t>occupancyrate</a:t>
            </a:r>
            <a:r>
              <a:rPr lang="en-US" sz="2000" dirty="0">
                <a:solidFill>
                  <a:schemeClr val="bg1"/>
                </a:solidFill>
                <a:latin typeface="Sitka Subheading" pitchFamily="2" charset="0"/>
              </a:rPr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3294125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2125</Words>
  <Application>Microsoft Office PowerPoint</Application>
  <PresentationFormat>Widescreen</PresentationFormat>
  <Paragraphs>274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Sitka Subheading</vt:lpstr>
      <vt:lpstr>Office Theme</vt:lpstr>
      <vt:lpstr>HOSPITAL MANAGEMENT SYSTEM SQL-PROJECT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Sathish Ramachandran</dc:creator>
  <cp:lastModifiedBy>Sathish Ramachandran</cp:lastModifiedBy>
  <cp:revision>1</cp:revision>
  <dcterms:created xsi:type="dcterms:W3CDTF">2025-08-06T07:10:25Z</dcterms:created>
  <dcterms:modified xsi:type="dcterms:W3CDTF">2025-08-06T07:24:33Z</dcterms:modified>
</cp:coreProperties>
</file>