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5" r:id="rId2"/>
    <p:sldId id="257" r:id="rId3"/>
    <p:sldId id="287" r:id="rId4"/>
    <p:sldId id="288" r:id="rId5"/>
    <p:sldId id="276" r:id="rId6"/>
    <p:sldId id="258" r:id="rId7"/>
    <p:sldId id="289" r:id="rId8"/>
    <p:sldId id="290" r:id="rId9"/>
    <p:sldId id="291" r:id="rId10"/>
    <p:sldId id="292" r:id="rId11"/>
    <p:sldId id="293" r:id="rId12"/>
    <p:sldId id="294" r:id="rId13"/>
    <p:sldId id="295" r:id="rId14"/>
    <p:sldId id="296" r:id="rId15"/>
    <p:sldId id="280" r:id="rId16"/>
    <p:sldId id="281" r:id="rId17"/>
    <p:sldId id="297" r:id="rId18"/>
    <p:sldId id="298" r:id="rId19"/>
    <p:sldId id="299" r:id="rId20"/>
    <p:sldId id="300" r:id="rId21"/>
    <p:sldId id="301" r:id="rId22"/>
    <p:sldId id="302" r:id="rId23"/>
    <p:sldId id="303" r:id="rId24"/>
    <p:sldId id="304" r:id="rId25"/>
    <p:sldId id="305" r:id="rId26"/>
    <p:sldId id="306" r:id="rId27"/>
    <p:sldId id="283" r:id="rId28"/>
    <p:sldId id="307"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hish kumar" initials="sk" lastIdx="1" clrIdx="0">
    <p:extLst>
      <p:ext uri="{19B8F6BF-5375-455C-9EA6-DF929625EA0E}">
        <p15:presenceInfo xmlns:p15="http://schemas.microsoft.com/office/powerpoint/2012/main" userId="555c04e6b475f2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B207FD-4DFD-4BE7-AAF4-D7F8236BDD74}" v="1258" dt="2021-06-17T04:51:47.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p:cViewPr varScale="1">
        <p:scale>
          <a:sx n="82" d="100"/>
          <a:sy n="82" d="100"/>
        </p:scale>
        <p:origin x="14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2699B-1F87-4BC9-8A95-F554699944A4}" type="datetimeFigureOut">
              <a:rPr lang="en-IN" smtClean="0"/>
              <a:t>20-06-2021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43859-6596-46CD-8EFD-D85ED2C9D20E}" type="slidenum">
              <a:rPr lang="en-IN" smtClean="0"/>
              <a:t>‹#›</a:t>
            </a:fld>
            <a:endParaRPr lang="en-IN"/>
          </a:p>
        </p:txBody>
      </p:sp>
    </p:spTree>
    <p:extLst>
      <p:ext uri="{BB962C8B-B14F-4D97-AF65-F5344CB8AC3E}">
        <p14:creationId xmlns:p14="http://schemas.microsoft.com/office/powerpoint/2010/main" val="3508509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70B8F0-4BBF-4AF3-B489-19A90DEA322F}" type="datetime1">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135285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E83721-1780-40F6-8039-E0AAC6EFF165}" type="datetime1">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2109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07386C1-B098-4549-9A05-93E8232F6DBD}" type="datetime1">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387937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5C49FB-EA08-437C-A4D3-CF85AF01DEB3}" type="datetime1">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166250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334AC-EB84-4F5B-834A-350C0C8AD775}" type="datetime1">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15241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191E8BF-C40C-408B-80BA-3B59D17445DA}" type="datetime1">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280672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FAB520E-9B99-4058-944F-C1E5EC7F97B8}" type="datetime1">
              <a:rPr lang="en-IN" smtClean="0"/>
              <a:t>20-06-2021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77166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5DBE0F-EDCB-47DD-8739-0A3B6A367B0E}" type="datetime1">
              <a:rPr lang="en-IN" smtClean="0"/>
              <a:t>20-06-2021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163420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652A8-7251-4AC1-88AD-641CA07C14DF}" type="datetime1">
              <a:rPr lang="en-IN" smtClean="0"/>
              <a:t>20-06-2021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388801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F906A-A687-4EDF-B7F1-77F1B5927BD3}" type="datetime1">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3911836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9D9489-57A5-409B-8EFE-C5D6C3E74F9B}" type="datetime1">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FFFFE9-2673-4DFD-A0FE-E8E073DA5BBC}" type="slidenum">
              <a:rPr lang="en-IN" smtClean="0"/>
              <a:t>‹#›</a:t>
            </a:fld>
            <a:endParaRPr lang="en-IN"/>
          </a:p>
        </p:txBody>
      </p:sp>
    </p:spTree>
    <p:extLst>
      <p:ext uri="{BB962C8B-B14F-4D97-AF65-F5344CB8AC3E}">
        <p14:creationId xmlns:p14="http://schemas.microsoft.com/office/powerpoint/2010/main" val="320005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199FB-E29F-4F86-B8AC-4B54F4F89149}" type="datetime1">
              <a:rPr lang="en-IN" smtClean="0"/>
              <a:t>20-06-2021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FFFE9-2673-4DFD-A0FE-E8E073DA5BBC}" type="slidenum">
              <a:rPr lang="en-IN" smtClean="0"/>
              <a:t>‹#›</a:t>
            </a:fld>
            <a:endParaRPr lang="en-IN"/>
          </a:p>
        </p:txBody>
      </p:sp>
    </p:spTree>
    <p:extLst>
      <p:ext uri="{BB962C8B-B14F-4D97-AF65-F5344CB8AC3E}">
        <p14:creationId xmlns:p14="http://schemas.microsoft.com/office/powerpoint/2010/main" val="700952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i.org/10.1371/journal.pone.0177726%20May%202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336" y="110911"/>
            <a:ext cx="1283823" cy="12781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rotWithShape="1">
          <a:blip r:embed="rId3"/>
          <a:srcRect l="13540" r="13797"/>
          <a:stretch/>
        </p:blipFill>
        <p:spPr>
          <a:xfrm>
            <a:off x="164608" y="75743"/>
            <a:ext cx="1078929" cy="1246182"/>
          </a:xfrm>
          <a:prstGeom prst="rect">
            <a:avLst/>
          </a:prstGeom>
        </p:spPr>
      </p:pic>
      <p:sp>
        <p:nvSpPr>
          <p:cNvPr id="8" name="Rectangle 7">
            <a:extLst>
              <a:ext uri="{FF2B5EF4-FFF2-40B4-BE49-F238E27FC236}">
                <a16:creationId xmlns:a16="http://schemas.microsoft.com/office/drawing/2014/main" id="{BBD1A1D2-5320-4019-9B64-B90CB29E9B12}"/>
              </a:ext>
            </a:extLst>
          </p:cNvPr>
          <p:cNvSpPr/>
          <p:nvPr/>
        </p:nvSpPr>
        <p:spPr>
          <a:xfrm>
            <a:off x="797872" y="329337"/>
            <a:ext cx="7389888" cy="523220"/>
          </a:xfrm>
          <a:prstGeom prst="rect">
            <a:avLst/>
          </a:prstGeom>
          <a:noFill/>
        </p:spPr>
        <p:txBody>
          <a:bodyPr wrap="square" lIns="91440" tIns="45720" rIns="91440" bIns="45720">
            <a:spAutoFit/>
          </a:bodyPr>
          <a:lstStyle/>
          <a:p>
            <a:pPr algn="ctr"/>
            <a:r>
              <a:rPr lang="en-US" sz="2800" b="0" cap="none" spc="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PANIMALAR ENGINEERING COLLEGE</a:t>
            </a:r>
          </a:p>
        </p:txBody>
      </p:sp>
      <p:sp>
        <p:nvSpPr>
          <p:cNvPr id="13" name="TextBox 12">
            <a:extLst>
              <a:ext uri="{FF2B5EF4-FFF2-40B4-BE49-F238E27FC236}">
                <a16:creationId xmlns:a16="http://schemas.microsoft.com/office/drawing/2014/main" id="{036F5FA9-0A71-48B8-AEAE-E35B120A096B}"/>
              </a:ext>
            </a:extLst>
          </p:cNvPr>
          <p:cNvSpPr txBox="1"/>
          <p:nvPr/>
        </p:nvSpPr>
        <p:spPr>
          <a:xfrm>
            <a:off x="390735" y="851826"/>
            <a:ext cx="8120000" cy="461665"/>
          </a:xfrm>
          <a:prstGeom prst="rect">
            <a:avLst/>
          </a:prstGeom>
          <a:noFill/>
        </p:spPr>
        <p:txBody>
          <a:bodyPr wrap="square">
            <a:spAutoFit/>
          </a:bodyPr>
          <a:lstStyle/>
          <a:p>
            <a:pPr algn="ctr"/>
            <a:r>
              <a:rPr lang="en-US" sz="2400" i="1" dirty="0">
                <a:solidFill>
                  <a:srgbClr val="C00000"/>
                </a:solidFill>
                <a:latin typeface="Times New Roman" panose="02020603050405020304" pitchFamily="18" charset="0"/>
              </a:rPr>
              <a:t>Department of Computer Science and Engineering </a:t>
            </a:r>
            <a:endParaRPr lang="en-IN" sz="2400" i="1" dirty="0">
              <a:solidFill>
                <a:srgbClr val="C00000"/>
              </a:solidFill>
            </a:endParaRPr>
          </a:p>
        </p:txBody>
      </p:sp>
      <p:sp>
        <p:nvSpPr>
          <p:cNvPr id="14" name="TextBox 13">
            <a:extLst>
              <a:ext uri="{FF2B5EF4-FFF2-40B4-BE49-F238E27FC236}">
                <a16:creationId xmlns:a16="http://schemas.microsoft.com/office/drawing/2014/main" id="{D9E8AEEC-2F09-4695-A4F2-959D76D4626F}"/>
              </a:ext>
            </a:extLst>
          </p:cNvPr>
          <p:cNvSpPr txBox="1"/>
          <p:nvPr/>
        </p:nvSpPr>
        <p:spPr>
          <a:xfrm>
            <a:off x="2411760" y="1394429"/>
            <a:ext cx="3797749" cy="400110"/>
          </a:xfrm>
          <a:prstGeom prst="rect">
            <a:avLst/>
          </a:prstGeom>
          <a:noFill/>
        </p:spPr>
        <p:txBody>
          <a:bodyPr wrap="square" lIns="91440" tIns="45720" rIns="91440" bIns="45720" anchor="t">
            <a:spAutoFit/>
          </a:bodyPr>
          <a:lstStyle/>
          <a:p>
            <a:pPr algn="ctr"/>
            <a:r>
              <a:rPr lang="en-US" sz="2000" dirty="0">
                <a:solidFill>
                  <a:srgbClr val="7030A0"/>
                </a:solidFill>
                <a:latin typeface="Times New Roman"/>
                <a:cs typeface="Times New Roman"/>
              </a:rPr>
              <a:t>Third Project Review</a:t>
            </a:r>
            <a:endParaRPr lang="en-IN" sz="2000" dirty="0">
              <a:solidFill>
                <a:srgbClr val="7030A0"/>
              </a:solidFill>
              <a:latin typeface="Times New Roman"/>
              <a:cs typeface="Times New Roman"/>
            </a:endParaRPr>
          </a:p>
        </p:txBody>
      </p:sp>
      <p:sp>
        <p:nvSpPr>
          <p:cNvPr id="9" name="TextBox 8">
            <a:extLst>
              <a:ext uri="{FF2B5EF4-FFF2-40B4-BE49-F238E27FC236}">
                <a16:creationId xmlns:a16="http://schemas.microsoft.com/office/drawing/2014/main" id="{E2AB4079-B959-438A-8887-B4E86C814C3D}"/>
              </a:ext>
            </a:extLst>
          </p:cNvPr>
          <p:cNvSpPr txBox="1"/>
          <p:nvPr/>
        </p:nvSpPr>
        <p:spPr>
          <a:xfrm flipH="1">
            <a:off x="321733" y="2015565"/>
            <a:ext cx="8500534" cy="584775"/>
          </a:xfrm>
          <a:prstGeom prst="rect">
            <a:avLst/>
          </a:prstGeom>
          <a:noFill/>
        </p:spPr>
        <p:txBody>
          <a:bodyPr wrap="square" lIns="91440" tIns="45720" rIns="91440" bIns="45720" rtlCol="0" anchor="t">
            <a:spAutoFit/>
          </a:bodyPr>
          <a:lstStyle/>
          <a:p>
            <a:pPr algn="ctr"/>
            <a:r>
              <a:rPr lang="en-US" sz="3200" b="1" dirty="0">
                <a:latin typeface="Times New Roman" panose="02020603050405020304" pitchFamily="18" charset="0"/>
                <a:cs typeface="Times New Roman" panose="02020603050405020304" pitchFamily="18" charset="0"/>
              </a:rPr>
              <a:t>GLUCOMA DETECTION</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IN HUMAN EYE</a:t>
            </a:r>
            <a:endParaRPr lang="en-IN" sz="3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rot="10800000" flipH="1" flipV="1">
            <a:off x="4781382" y="4555251"/>
            <a:ext cx="5851908" cy="3046988"/>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TEAM MEMBERS </a:t>
            </a:r>
            <a:r>
              <a:rPr lang="en-US" sz="2400" b="1" dirty="0"/>
              <a:t>:</a:t>
            </a:r>
            <a:r>
              <a:rPr lang="en-US" sz="2000" dirty="0"/>
              <a:t>
P.VISWANATH              (2017PECCS284)
D.SATHISHKUMAR      (2017PECCS261)
G.R.VENKATESULU      (2017PECCS277)</a:t>
            </a:r>
          </a:p>
          <a:p>
            <a:pPr>
              <a:lnSpc>
                <a:spcPct val="150000"/>
              </a:lnSpc>
            </a:pPr>
            <a:r>
              <a:rPr lang="en-US" sz="2800" b="1" dirty="0"/>
              <a:t>               </a:t>
            </a:r>
          </a:p>
          <a:p>
            <a:pPr lvl="1"/>
            <a:endParaRPr lang="en-US" sz="2400" dirty="0"/>
          </a:p>
        </p:txBody>
      </p:sp>
      <p:sp>
        <p:nvSpPr>
          <p:cNvPr id="10" name="TextBox 9">
            <a:extLst>
              <a:ext uri="{FF2B5EF4-FFF2-40B4-BE49-F238E27FC236}">
                <a16:creationId xmlns:a16="http://schemas.microsoft.com/office/drawing/2014/main" id="{D73ECABA-4ECA-4292-BC71-DDC0605DFCD6}"/>
              </a:ext>
            </a:extLst>
          </p:cNvPr>
          <p:cNvSpPr txBox="1"/>
          <p:nvPr/>
        </p:nvSpPr>
        <p:spPr>
          <a:xfrm>
            <a:off x="4781382" y="4218104"/>
            <a:ext cx="4878260" cy="461665"/>
          </a:xfrm>
          <a:prstGeom prst="rect">
            <a:avLst/>
          </a:prstGeom>
          <a:noFill/>
        </p:spPr>
        <p:txBody>
          <a:bodyPr wrap="square">
            <a:spAutoFit/>
          </a:bodyPr>
          <a:lstStyle/>
          <a:p>
            <a:r>
              <a:rPr lang="en-IN" sz="2400" b="1" dirty="0"/>
              <a:t> </a:t>
            </a:r>
            <a:r>
              <a:rPr lang="en-US" sz="2000" b="1" dirty="0">
                <a:latin typeface="Times New Roman" panose="02020603050405020304" pitchFamily="18" charset="0"/>
                <a:cs typeface="Times New Roman" panose="02020603050405020304" pitchFamily="18" charset="0"/>
              </a:rPr>
              <a:t>BATCH NO :</a:t>
            </a:r>
            <a:r>
              <a:rPr lang="en-US" sz="2400" b="1" dirty="0">
                <a:latin typeface="Times New Roman" panose="02020603050405020304" pitchFamily="18" charset="0"/>
                <a:cs typeface="Times New Roman" panose="02020603050405020304" pitchFamily="18" charset="0"/>
              </a:rPr>
              <a:t> F13</a:t>
            </a:r>
            <a:endParaRPr lang="en-IN" sz="28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38A2A89-2033-4A0B-B26B-6952E6759A1C}"/>
              </a:ext>
            </a:extLst>
          </p:cNvPr>
          <p:cNvSpPr>
            <a:spLocks noGrp="1"/>
          </p:cNvSpPr>
          <p:nvPr>
            <p:ph type="sldNum" sz="quarter" idx="12"/>
          </p:nvPr>
        </p:nvSpPr>
        <p:spPr/>
        <p:txBody>
          <a:bodyPr/>
          <a:lstStyle/>
          <a:p>
            <a:fld id="{9D3FF152-60F5-4862-82F9-1190556AA56F}" type="slidenum">
              <a:rPr lang="en-IN" smtClean="0"/>
              <a:t>1</a:t>
            </a:fld>
            <a:endParaRPr lang="en-IN"/>
          </a:p>
        </p:txBody>
      </p:sp>
      <p:sp>
        <p:nvSpPr>
          <p:cNvPr id="2" name="TextBox 1">
            <a:extLst>
              <a:ext uri="{FF2B5EF4-FFF2-40B4-BE49-F238E27FC236}">
                <a16:creationId xmlns:a16="http://schemas.microsoft.com/office/drawing/2014/main" id="{4F697A63-5969-C242-9555-60001A3AC2A2}"/>
              </a:ext>
            </a:extLst>
          </p:cNvPr>
          <p:cNvSpPr txBox="1"/>
          <p:nvPr/>
        </p:nvSpPr>
        <p:spPr>
          <a:xfrm>
            <a:off x="92528" y="6356351"/>
            <a:ext cx="3039312" cy="369332"/>
          </a:xfrm>
          <a:prstGeom prst="rect">
            <a:avLst/>
          </a:prstGeom>
          <a:noFill/>
        </p:spPr>
        <p:txBody>
          <a:bodyPr wrap="square" rtlCol="0">
            <a:spAutoFit/>
          </a:bodyPr>
          <a:lstStyle/>
          <a:p>
            <a:pPr algn="l"/>
            <a:r>
              <a:rPr lang="en-US" b="1" dirty="0">
                <a:latin typeface="Times New Roman" panose="02020603050405020304" pitchFamily="18" charset="0"/>
                <a:cs typeface="Times New Roman" panose="02020603050405020304" pitchFamily="18" charset="0"/>
              </a:rPr>
              <a:t>GUIDE :</a:t>
            </a:r>
            <a:r>
              <a:rPr lang="en-US" b="1" dirty="0"/>
              <a:t> </a:t>
            </a:r>
            <a:r>
              <a:rPr lang="en-US" dirty="0" err="1"/>
              <a:t>Dr.S.MURUGAVALLI</a:t>
            </a:r>
            <a:endParaRPr lang="en-US" dirty="0"/>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90858" y="911116"/>
            <a:ext cx="515815"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395419"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00123" y="643467"/>
            <a:ext cx="307028"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6646" y="644382"/>
            <a:ext cx="289201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BC641647-6E59-4967-BE34-678A1D243855}"/>
              </a:ext>
            </a:extLst>
          </p:cNvPr>
          <p:cNvSpPr>
            <a:spLocks noGrp="1"/>
          </p:cNvSpPr>
          <p:nvPr>
            <p:ph idx="1"/>
          </p:nvPr>
        </p:nvSpPr>
        <p:spPr>
          <a:xfrm>
            <a:off x="854726" y="2546161"/>
            <a:ext cx="2400338" cy="2985929"/>
          </a:xfrm>
        </p:spPr>
        <p:txBody>
          <a:bodyPr vert="horz" lIns="91440" tIns="45720" rIns="91440" bIns="45720" rtlCol="0" anchor="t">
            <a:normAutofit/>
          </a:bodyPr>
          <a:lstStyle/>
          <a:p>
            <a:r>
              <a:rPr lang="en-US" sz="2100">
                <a:solidFill>
                  <a:srgbClr val="FEFFFF"/>
                </a:solidFill>
                <a:cs typeface="Calibri"/>
              </a:rPr>
              <a:t>SEQUENCE DIAGRAM</a:t>
            </a:r>
          </a:p>
          <a:p>
            <a:endParaRPr lang="en-US" sz="2100">
              <a:solidFill>
                <a:srgbClr val="FEFFFF"/>
              </a:solidFill>
              <a:cs typeface="Calibri"/>
            </a:endParaRPr>
          </a:p>
        </p:txBody>
      </p:sp>
      <p:pic>
        <p:nvPicPr>
          <p:cNvPr id="5" name="Picture 5" descr="Diagram, text&#10;&#10;Description automatically generated">
            <a:extLst>
              <a:ext uri="{FF2B5EF4-FFF2-40B4-BE49-F238E27FC236}">
                <a16:creationId xmlns:a16="http://schemas.microsoft.com/office/drawing/2014/main" id="{41E6580E-C01C-459C-9E56-75C562B24A7C}"/>
              </a:ext>
            </a:extLst>
          </p:cNvPr>
          <p:cNvPicPr>
            <a:picLocks noChangeAspect="1"/>
          </p:cNvPicPr>
          <p:nvPr/>
        </p:nvPicPr>
        <p:blipFill>
          <a:blip r:embed="rId2"/>
          <a:stretch>
            <a:fillRect/>
          </a:stretch>
        </p:blipFill>
        <p:spPr>
          <a:xfrm>
            <a:off x="3894388" y="643467"/>
            <a:ext cx="4612932" cy="5251646"/>
          </a:xfrm>
          <a:prstGeom prst="rect">
            <a:avLst/>
          </a:prstGeom>
        </p:spPr>
      </p:pic>
      <p:sp>
        <p:nvSpPr>
          <p:cNvPr id="4" name="Slide Number Placeholder 3">
            <a:extLst>
              <a:ext uri="{FF2B5EF4-FFF2-40B4-BE49-F238E27FC236}">
                <a16:creationId xmlns:a16="http://schemas.microsoft.com/office/drawing/2014/main" id="{7CB523D2-9EDF-463F-86C0-C8A99B6ED829}"/>
              </a:ext>
            </a:extLst>
          </p:cNvPr>
          <p:cNvSpPr>
            <a:spLocks noGrp="1"/>
          </p:cNvSpPr>
          <p:nvPr>
            <p:ph type="sldNum" sz="quarter" idx="12"/>
          </p:nvPr>
        </p:nvSpPr>
        <p:spPr>
          <a:xfrm>
            <a:off x="8030718" y="6382512"/>
            <a:ext cx="514350" cy="320040"/>
          </a:xfrm>
        </p:spPr>
        <p:txBody>
          <a:bodyPr anchor="ctr">
            <a:normAutofit/>
          </a:bodyPr>
          <a:lstStyle/>
          <a:p>
            <a:pPr>
              <a:spcAft>
                <a:spcPts val="600"/>
              </a:spcAft>
            </a:pPr>
            <a:fld id="{01FFFFE9-2673-4DFD-A0FE-E8E073DA5BBC}" type="slidenum">
              <a:rPr lang="en-IN" sz="900"/>
              <a:pPr>
                <a:spcAft>
                  <a:spcPts val="600"/>
                </a:spcAft>
              </a:pPr>
              <a:t>10</a:t>
            </a:fld>
            <a:endParaRPr lang="en-IN" sz="900"/>
          </a:p>
        </p:txBody>
      </p:sp>
    </p:spTree>
    <p:extLst>
      <p:ext uri="{BB962C8B-B14F-4D97-AF65-F5344CB8AC3E}">
        <p14:creationId xmlns:p14="http://schemas.microsoft.com/office/powerpoint/2010/main" val="189468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A367-3CA1-4577-84D9-AA1D4444AE36}"/>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E3795DF7-9436-4955-8F72-3CEBCB30930D}"/>
              </a:ext>
            </a:extLst>
          </p:cNvPr>
          <p:cNvSpPr>
            <a:spLocks noGrp="1"/>
          </p:cNvSpPr>
          <p:nvPr>
            <p:ph idx="1"/>
          </p:nvPr>
        </p:nvSpPr>
        <p:spPr/>
        <p:txBody>
          <a:bodyPr vert="horz" lIns="91440" tIns="45720" rIns="91440" bIns="45720" rtlCol="0" anchor="t">
            <a:normAutofit/>
          </a:bodyPr>
          <a:lstStyle/>
          <a:p>
            <a:r>
              <a:rPr lang="en-US" sz="2800" b="1" u="sng" dirty="0">
                <a:latin typeface="Times New Roman" panose="02020603050405020304" pitchFamily="18" charset="0"/>
                <a:ea typeface="+mn-lt"/>
                <a:cs typeface="Times New Roman" panose="02020603050405020304" pitchFamily="18" charset="0"/>
              </a:rPr>
              <a:t>Image enhancement</a:t>
            </a:r>
          </a:p>
          <a:p>
            <a:pPr marL="0" indent="0" algn="just">
              <a:buNone/>
            </a:pPr>
            <a:r>
              <a:rPr lang="en-US" b="1" dirty="0">
                <a:ea typeface="+mn-lt"/>
                <a:cs typeface="+mn-lt"/>
              </a:rPr>
              <a:t>               </a:t>
            </a:r>
            <a:r>
              <a:rPr lang="en-US" sz="1800" dirty="0">
                <a:latin typeface="Times New Roman"/>
                <a:ea typeface="+mn-lt"/>
                <a:cs typeface="+mn-lt"/>
              </a:rPr>
              <a:t>Image enhancement refers to the process of highlighting certain information of an image, as well as weakening or removing any unnecessary information according to specific needs. For example, eliminating noise, revealing blurred details, and adjusting levels to highlight features of  </a:t>
            </a:r>
            <a:r>
              <a:rPr lang="en-US" sz="1800" dirty="0">
                <a:ea typeface="+mn-lt"/>
                <a:cs typeface="+mn-lt"/>
              </a:rPr>
              <a:t>an image.</a:t>
            </a:r>
            <a:r>
              <a:rPr lang="en-US" sz="1800" dirty="0">
                <a:latin typeface="Times New Roman"/>
                <a:ea typeface="+mn-lt"/>
                <a:cs typeface="Times New Roman"/>
              </a:rPr>
              <a:t> Image</a:t>
            </a:r>
            <a:r>
              <a:rPr lang="en-US" sz="1800" b="1" dirty="0">
                <a:latin typeface="Times New Roman"/>
                <a:ea typeface="+mn-lt"/>
                <a:cs typeface="Times New Roman"/>
              </a:rPr>
              <a:t> </a:t>
            </a:r>
            <a:r>
              <a:rPr lang="en-US" sz="1800" dirty="0">
                <a:latin typeface="Times New Roman"/>
                <a:ea typeface="+mn-lt"/>
                <a:cs typeface="Times New Roman"/>
              </a:rPr>
              <a:t>enhancement is the procedure of improving the quality and information content of original data before processing. Common practices include contrast enhancement, spatial filtering, density slicing, and FCC. Image</a:t>
            </a:r>
            <a:r>
              <a:rPr lang="en-US" sz="1800" b="1" dirty="0">
                <a:latin typeface="Times New Roman"/>
                <a:ea typeface="+mn-lt"/>
                <a:cs typeface="Times New Roman"/>
              </a:rPr>
              <a:t> </a:t>
            </a:r>
            <a:r>
              <a:rPr lang="en-US" sz="1800" dirty="0">
                <a:latin typeface="Times New Roman"/>
                <a:ea typeface="+mn-lt"/>
                <a:cs typeface="Times New Roman"/>
              </a:rPr>
              <a:t>enhancement is important because of its usefulness in virtually all image</a:t>
            </a:r>
            <a:r>
              <a:rPr lang="en-US" sz="1800" b="1" dirty="0">
                <a:latin typeface="Times New Roman"/>
                <a:ea typeface="+mn-lt"/>
                <a:cs typeface="Times New Roman"/>
              </a:rPr>
              <a:t> </a:t>
            </a:r>
            <a:r>
              <a:rPr lang="en-US" sz="1800" dirty="0">
                <a:latin typeface="Times New Roman"/>
                <a:ea typeface="+mn-lt"/>
                <a:cs typeface="Times New Roman"/>
              </a:rPr>
              <a:t>processing applications. Image</a:t>
            </a:r>
            <a:r>
              <a:rPr lang="en-US" sz="1800" b="1" dirty="0">
                <a:latin typeface="Times New Roman"/>
                <a:ea typeface="+mn-lt"/>
                <a:cs typeface="Times New Roman"/>
              </a:rPr>
              <a:t> </a:t>
            </a:r>
            <a:r>
              <a:rPr lang="en-US" sz="1800" dirty="0">
                <a:latin typeface="Times New Roman"/>
                <a:ea typeface="+mn-lt"/>
                <a:cs typeface="Times New Roman"/>
              </a:rPr>
              <a:t>enhancement tools are often classified into (a) point operations, and (b) spatial operators. Point operations include contrast stretching, noise clipping, histogram modification, and </a:t>
            </a:r>
            <a:r>
              <a:rPr lang="en-US" sz="1800" dirty="0" err="1">
                <a:latin typeface="Times New Roman"/>
                <a:ea typeface="+mn-lt"/>
                <a:cs typeface="Times New Roman"/>
              </a:rPr>
              <a:t>pseudocoloring</a:t>
            </a:r>
            <a:r>
              <a:rPr lang="en-US" sz="1800" dirty="0">
                <a:latin typeface="Times New Roman"/>
                <a:ea typeface="+mn-lt"/>
                <a:cs typeface="Times New Roman"/>
              </a:rPr>
              <a:t>.</a:t>
            </a:r>
            <a:endParaRPr lang="en-US" sz="1800" dirty="0">
              <a:latin typeface="Times New Roman"/>
              <a:ea typeface="+mn-lt"/>
              <a:cs typeface="Calibri"/>
            </a:endParaRPr>
          </a:p>
        </p:txBody>
      </p:sp>
      <p:sp>
        <p:nvSpPr>
          <p:cNvPr id="4" name="Slide Number Placeholder 3">
            <a:extLst>
              <a:ext uri="{FF2B5EF4-FFF2-40B4-BE49-F238E27FC236}">
                <a16:creationId xmlns:a16="http://schemas.microsoft.com/office/drawing/2014/main" id="{017825C5-A7E9-4CE4-B50A-D93D3C2ED2D6}"/>
              </a:ext>
            </a:extLst>
          </p:cNvPr>
          <p:cNvSpPr>
            <a:spLocks noGrp="1"/>
          </p:cNvSpPr>
          <p:nvPr>
            <p:ph type="sldNum" sz="quarter" idx="12"/>
          </p:nvPr>
        </p:nvSpPr>
        <p:spPr/>
        <p:txBody>
          <a:bodyPr/>
          <a:lstStyle/>
          <a:p>
            <a:fld id="{01FFFFE9-2673-4DFD-A0FE-E8E073DA5BBC}" type="slidenum">
              <a:rPr lang="en-IN" smtClean="0"/>
              <a:t>11</a:t>
            </a:fld>
            <a:endParaRPr lang="en-IN"/>
          </a:p>
        </p:txBody>
      </p:sp>
    </p:spTree>
    <p:extLst>
      <p:ext uri="{BB962C8B-B14F-4D97-AF65-F5344CB8AC3E}">
        <p14:creationId xmlns:p14="http://schemas.microsoft.com/office/powerpoint/2010/main" val="351060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3C42DF-8901-49F0-BFC2-8EADB3485F32}"/>
              </a:ext>
            </a:extLst>
          </p:cNvPr>
          <p:cNvSpPr>
            <a:spLocks noGrp="1"/>
          </p:cNvSpPr>
          <p:nvPr>
            <p:ph idx="1"/>
          </p:nvPr>
        </p:nvSpPr>
        <p:spPr>
          <a:xfrm>
            <a:off x="457200" y="425742"/>
            <a:ext cx="8229600" cy="5700421"/>
          </a:xfrm>
        </p:spPr>
        <p:txBody>
          <a:bodyPr vert="horz" lIns="91440" tIns="45720" rIns="91440" bIns="45720" rtlCol="0" anchor="ctr">
            <a:normAutofit/>
          </a:bodyPr>
          <a:lstStyle/>
          <a:p>
            <a:r>
              <a:rPr lang="en-US" b="1" u="sng" dirty="0">
                <a:latin typeface="Times New Roman"/>
                <a:ea typeface="+mn-lt"/>
                <a:cs typeface="+mn-lt"/>
              </a:rPr>
              <a:t>Blood vessel segmentation</a:t>
            </a:r>
          </a:p>
          <a:p>
            <a:pPr marL="0" indent="0" algn="just">
              <a:buNone/>
            </a:pPr>
            <a:r>
              <a:rPr lang="en-US" sz="1800" dirty="0">
                <a:latin typeface="Times New Roman"/>
                <a:ea typeface="+mn-lt"/>
                <a:cs typeface="+mn-lt"/>
              </a:rPr>
              <a:t>         </a:t>
            </a:r>
          </a:p>
          <a:p>
            <a:pPr marL="0" indent="0" algn="just">
              <a:buNone/>
            </a:pPr>
            <a:r>
              <a:rPr lang="en-US" sz="1800" dirty="0">
                <a:latin typeface="Times New Roman"/>
                <a:ea typeface="+mn-lt"/>
                <a:cs typeface="+mn-lt"/>
              </a:rPr>
              <a:t>              A method for blood</a:t>
            </a:r>
            <a:r>
              <a:rPr lang="en-US" sz="1800" b="1" dirty="0">
                <a:latin typeface="Times New Roman"/>
                <a:ea typeface="+mn-lt"/>
                <a:cs typeface="+mn-lt"/>
              </a:rPr>
              <a:t> </a:t>
            </a:r>
            <a:r>
              <a:rPr lang="en-US" sz="1800" dirty="0">
                <a:latin typeface="Times New Roman"/>
                <a:ea typeface="+mn-lt"/>
                <a:cs typeface="+mn-lt"/>
              </a:rPr>
              <a:t>vessel</a:t>
            </a:r>
            <a:r>
              <a:rPr lang="en-US" sz="1800" b="1" dirty="0">
                <a:latin typeface="Times New Roman"/>
                <a:ea typeface="+mn-lt"/>
                <a:cs typeface="+mn-lt"/>
              </a:rPr>
              <a:t> </a:t>
            </a:r>
            <a:r>
              <a:rPr lang="en-US" sz="1800" dirty="0">
                <a:latin typeface="Times New Roman"/>
                <a:ea typeface="+mn-lt"/>
                <a:cs typeface="+mn-lt"/>
              </a:rPr>
              <a:t>segmentation in retinal images using morphological reconstruction. The retinal blood vessels is an important indicator for diagnosis of several clinical disorders of eye. A final segmented</a:t>
            </a:r>
            <a:r>
              <a:rPr lang="en-US" sz="1800" b="1" dirty="0">
                <a:latin typeface="Times New Roman"/>
                <a:ea typeface="+mn-lt"/>
                <a:cs typeface="+mn-lt"/>
              </a:rPr>
              <a:t> </a:t>
            </a:r>
            <a:r>
              <a:rPr lang="en-US" sz="1800" dirty="0">
                <a:latin typeface="Times New Roman"/>
                <a:ea typeface="+mn-lt"/>
                <a:cs typeface="+mn-lt"/>
              </a:rPr>
              <a:t>image is obtained by the application of a two stage post-processing phase.</a:t>
            </a:r>
          </a:p>
          <a:p>
            <a:pPr marL="0" indent="0" algn="just">
              <a:buNone/>
            </a:pPr>
            <a:endParaRPr lang="en-US" sz="1800" dirty="0">
              <a:latin typeface="Times New Roman"/>
              <a:cs typeface="Calibri"/>
            </a:endParaRPr>
          </a:p>
          <a:p>
            <a:pPr algn="just"/>
            <a:r>
              <a:rPr lang="en-US" b="1" u="sng" dirty="0">
                <a:latin typeface="Times New Roman"/>
                <a:ea typeface="+mn-lt"/>
                <a:cs typeface="+mn-lt"/>
              </a:rPr>
              <a:t>Optic disc and optic cup segmentation</a:t>
            </a:r>
          </a:p>
          <a:p>
            <a:pPr marL="0" indent="0" algn="just">
              <a:buNone/>
            </a:pPr>
            <a:r>
              <a:rPr lang="en-US" sz="1800" dirty="0">
                <a:latin typeface="Times New Roman"/>
                <a:ea typeface="+mn-lt"/>
                <a:cs typeface="+mn-lt"/>
              </a:rPr>
              <a:t>         The optic disc and optic cup segmentation techniques are used to isolate the relevant parts of the retinal image and to calculate the cup-to-disc ratio. The main objective of this paper is to review segmentation methodologies and techniques for the disc and cup boundaries which are utilized to calculate the disc and cup geometrical parameters automatically and accurately to help the professionals in the glaucoma to have a wide view and more details about the optic nerve head structure using retinal fundus images.</a:t>
            </a:r>
            <a:endParaRPr lang="en-US" sz="1800" dirty="0">
              <a:latin typeface="Times New Roman"/>
              <a:cs typeface="Times New Roman"/>
            </a:endParaRPr>
          </a:p>
        </p:txBody>
      </p:sp>
      <p:sp>
        <p:nvSpPr>
          <p:cNvPr id="4" name="Slide Number Placeholder 3">
            <a:extLst>
              <a:ext uri="{FF2B5EF4-FFF2-40B4-BE49-F238E27FC236}">
                <a16:creationId xmlns:a16="http://schemas.microsoft.com/office/drawing/2014/main" id="{48475341-40AA-441D-A5A8-8706631C824B}"/>
              </a:ext>
            </a:extLst>
          </p:cNvPr>
          <p:cNvSpPr>
            <a:spLocks noGrp="1"/>
          </p:cNvSpPr>
          <p:nvPr>
            <p:ph type="sldNum" sz="quarter" idx="12"/>
          </p:nvPr>
        </p:nvSpPr>
        <p:spPr/>
        <p:txBody>
          <a:bodyPr/>
          <a:lstStyle/>
          <a:p>
            <a:fld id="{01FFFFE9-2673-4DFD-A0FE-E8E073DA5BBC}" type="slidenum">
              <a:rPr lang="en-IN" smtClean="0"/>
              <a:t>12</a:t>
            </a:fld>
            <a:endParaRPr lang="en-IN"/>
          </a:p>
        </p:txBody>
      </p:sp>
    </p:spTree>
    <p:extLst>
      <p:ext uri="{BB962C8B-B14F-4D97-AF65-F5344CB8AC3E}">
        <p14:creationId xmlns:p14="http://schemas.microsoft.com/office/powerpoint/2010/main" val="46593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A112A-DD12-4ED1-BF69-1FB7F5FBC3FC}"/>
              </a:ext>
            </a:extLst>
          </p:cNvPr>
          <p:cNvSpPr>
            <a:spLocks noGrp="1"/>
          </p:cNvSpPr>
          <p:nvPr>
            <p:ph idx="1"/>
          </p:nvPr>
        </p:nvSpPr>
        <p:spPr>
          <a:xfrm>
            <a:off x="457200" y="446714"/>
            <a:ext cx="8229600" cy="5679449"/>
          </a:xfrm>
        </p:spPr>
        <p:txBody>
          <a:bodyPr vert="horz" lIns="91440" tIns="45720" rIns="91440" bIns="45720" rtlCol="0" anchor="ctr">
            <a:normAutofit/>
          </a:bodyPr>
          <a:lstStyle/>
          <a:p>
            <a:r>
              <a:rPr lang="en-US" sz="2800" b="1" u="sng" dirty="0">
                <a:latin typeface="Times New Roman"/>
                <a:cs typeface="Times New Roman"/>
              </a:rPr>
              <a:t>CDR Calculation</a:t>
            </a:r>
          </a:p>
          <a:p>
            <a:pPr marL="0" indent="0" algn="just">
              <a:buNone/>
            </a:pPr>
            <a:r>
              <a:rPr lang="en-US" sz="1800" dirty="0">
                <a:latin typeface="Times New Roman"/>
                <a:cs typeface="Times New Roman"/>
              </a:rPr>
              <a:t>      Detecting the optic disc and cup from a fundus image and calculating the CDR value is a method used to identify glaucoma in its early stages. In this paper we have proposed an automatic process to locate the optic disc and the optic cup from the retinal image. ... This is the brightest region of the fundus image.</a:t>
            </a:r>
          </a:p>
          <a:p>
            <a:pPr marL="0" indent="0" algn="just">
              <a:buNone/>
            </a:pPr>
            <a:endParaRPr lang="en-US" sz="1800" dirty="0">
              <a:latin typeface="Times New Roman"/>
              <a:cs typeface="Times New Roman"/>
            </a:endParaRPr>
          </a:p>
          <a:p>
            <a:pPr algn="just">
              <a:buFont typeface="Arial"/>
              <a:buChar char="•"/>
            </a:pPr>
            <a:r>
              <a:rPr lang="en-US" sz="2800" b="1" u="sng" dirty="0">
                <a:latin typeface="Times New Roman"/>
                <a:cs typeface="Times New Roman"/>
              </a:rPr>
              <a:t>Feature Extraction</a:t>
            </a:r>
            <a:endParaRPr lang="en-US" b="1" dirty="0"/>
          </a:p>
          <a:p>
            <a:pPr marL="0" indent="0" algn="just">
              <a:buNone/>
            </a:pPr>
            <a:r>
              <a:rPr lang="en-US" sz="1800" dirty="0">
                <a:latin typeface="Times New Roman"/>
                <a:ea typeface="+mn-lt"/>
                <a:cs typeface="+mn-lt"/>
              </a:rPr>
              <a:t>                       The features are used to classify the images as normal and glaucoma. The algorithm speed increases by applying the technique on region of interest instead of using complete image directly.</a:t>
            </a:r>
          </a:p>
        </p:txBody>
      </p:sp>
      <p:sp>
        <p:nvSpPr>
          <p:cNvPr id="4" name="Slide Number Placeholder 3">
            <a:extLst>
              <a:ext uri="{FF2B5EF4-FFF2-40B4-BE49-F238E27FC236}">
                <a16:creationId xmlns:a16="http://schemas.microsoft.com/office/drawing/2014/main" id="{37EE0B9B-A472-46B8-B295-E42FDE8D0198}"/>
              </a:ext>
            </a:extLst>
          </p:cNvPr>
          <p:cNvSpPr>
            <a:spLocks noGrp="1"/>
          </p:cNvSpPr>
          <p:nvPr>
            <p:ph type="sldNum" sz="quarter" idx="12"/>
          </p:nvPr>
        </p:nvSpPr>
        <p:spPr/>
        <p:txBody>
          <a:bodyPr/>
          <a:lstStyle/>
          <a:p>
            <a:fld id="{01FFFFE9-2673-4DFD-A0FE-E8E073DA5BBC}" type="slidenum">
              <a:rPr lang="en-IN" smtClean="0"/>
              <a:t>13</a:t>
            </a:fld>
            <a:endParaRPr lang="en-IN"/>
          </a:p>
        </p:txBody>
      </p:sp>
    </p:spTree>
    <p:extLst>
      <p:ext uri="{BB962C8B-B14F-4D97-AF65-F5344CB8AC3E}">
        <p14:creationId xmlns:p14="http://schemas.microsoft.com/office/powerpoint/2010/main" val="1650024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D2EAC-F5B3-41AE-9DEB-5B78F36DEA81}"/>
              </a:ext>
            </a:extLst>
          </p:cNvPr>
          <p:cNvSpPr>
            <a:spLocks noGrp="1"/>
          </p:cNvSpPr>
          <p:nvPr>
            <p:ph idx="1"/>
          </p:nvPr>
        </p:nvSpPr>
        <p:spPr>
          <a:xfrm>
            <a:off x="457200" y="320879"/>
            <a:ext cx="8229600" cy="5805284"/>
          </a:xfrm>
        </p:spPr>
        <p:txBody>
          <a:bodyPr vert="horz" lIns="91440" tIns="45720" rIns="91440" bIns="45720" rtlCol="0" anchor="ctr">
            <a:normAutofit/>
          </a:bodyPr>
          <a:lstStyle/>
          <a:p>
            <a:pPr algn="just"/>
            <a:r>
              <a:rPr lang="en-US" sz="2800" b="1" u="sng" dirty="0">
                <a:latin typeface="Times New Roman" panose="02020603050405020304" pitchFamily="18" charset="0"/>
                <a:cs typeface="Times New Roman" panose="02020603050405020304" pitchFamily="18" charset="0"/>
              </a:rPr>
              <a:t>RNN Classification</a:t>
            </a:r>
            <a:endParaRPr lang="en-US" sz="2800" dirty="0">
              <a:latin typeface="Times New Roman" panose="02020603050405020304" pitchFamily="18" charset="0"/>
              <a:ea typeface="+mn-lt"/>
              <a:cs typeface="Times New Roman" panose="02020603050405020304" pitchFamily="18" charset="0"/>
            </a:endParaRPr>
          </a:p>
          <a:p>
            <a:pPr marL="0" indent="0" algn="just">
              <a:buNone/>
            </a:pPr>
            <a:r>
              <a:rPr lang="en-GB" dirty="0">
                <a:latin typeface="Times New Roman"/>
                <a:cs typeface="Times New Roman"/>
              </a:rPr>
              <a:t>     </a:t>
            </a:r>
            <a:r>
              <a:rPr lang="en-GB" sz="1800" dirty="0">
                <a:latin typeface="Times New Roman"/>
                <a:cs typeface="Times New Roman"/>
              </a:rPr>
              <a:t>Significant learning structures, for instance, Recurrent neural frameworks (CNNs), can translate a different </a:t>
            </a:r>
            <a:r>
              <a:rPr lang="en-GB" sz="1800" dirty="0" err="1">
                <a:latin typeface="Times New Roman"/>
                <a:cs typeface="Times New Roman"/>
              </a:rPr>
              <a:t>leveled</a:t>
            </a:r>
            <a:r>
              <a:rPr lang="en-GB" sz="1800" dirty="0">
                <a:latin typeface="Times New Roman"/>
                <a:cs typeface="Times New Roman"/>
              </a:rPr>
              <a:t> depiction of pictures to isolate among glaucoma and non-glaucoma plans for characteristic decisions. The proposed DL configuration contains unmistakable academic layers: like Recurrent layers and totally related layers. Dropout and Pooling layers frameworks are grasped to also help the execution of glaucoma finding. Wide trials are performed on the unmistakable datasets. The results show locale under the curve of the beneficiary working trademark twist in glaucoma acknowledgment in the two databases, much better than bleeding edge computations. The strategy could be used for glaucoma distinguishing proof.</a:t>
            </a:r>
            <a:endParaRPr lang="en-US" sz="1800" dirty="0">
              <a:latin typeface="Times New Roman"/>
              <a:ea typeface="+mn-lt"/>
              <a:cs typeface="+mn-lt"/>
            </a:endParaRPr>
          </a:p>
          <a:p>
            <a:pPr marL="0" indent="0" algn="just">
              <a:buNone/>
            </a:pPr>
            <a:endParaRPr lang="en-GB" sz="1800" dirty="0">
              <a:latin typeface="Times New Roman"/>
              <a:cs typeface="Times New Roman"/>
            </a:endParaRPr>
          </a:p>
          <a:p>
            <a:pPr marL="0" indent="0" algn="just">
              <a:buNone/>
            </a:pPr>
            <a:endParaRPr lang="en-GB" sz="1800" dirty="0">
              <a:latin typeface="Times New Roman"/>
              <a:cs typeface="Times New Roman"/>
            </a:endParaRPr>
          </a:p>
          <a:p>
            <a:endParaRPr lang="en-US" dirty="0">
              <a:cs typeface="Calibri"/>
            </a:endParaRPr>
          </a:p>
        </p:txBody>
      </p:sp>
      <p:sp>
        <p:nvSpPr>
          <p:cNvPr id="4" name="Slide Number Placeholder 3">
            <a:extLst>
              <a:ext uri="{FF2B5EF4-FFF2-40B4-BE49-F238E27FC236}">
                <a16:creationId xmlns:a16="http://schemas.microsoft.com/office/drawing/2014/main" id="{A4C82717-4566-480F-9B8B-1F6FD5748F93}"/>
              </a:ext>
            </a:extLst>
          </p:cNvPr>
          <p:cNvSpPr>
            <a:spLocks noGrp="1"/>
          </p:cNvSpPr>
          <p:nvPr>
            <p:ph type="sldNum" sz="quarter" idx="12"/>
          </p:nvPr>
        </p:nvSpPr>
        <p:spPr/>
        <p:txBody>
          <a:bodyPr/>
          <a:lstStyle/>
          <a:p>
            <a:fld id="{01FFFFE9-2673-4DFD-A0FE-E8E073DA5BBC}" type="slidenum">
              <a:rPr lang="en-IN" smtClean="0"/>
              <a:t>14</a:t>
            </a:fld>
            <a:endParaRPr lang="en-IN"/>
          </a:p>
        </p:txBody>
      </p:sp>
    </p:spTree>
    <p:extLst>
      <p:ext uri="{BB962C8B-B14F-4D97-AF65-F5344CB8AC3E}">
        <p14:creationId xmlns:p14="http://schemas.microsoft.com/office/powerpoint/2010/main" val="939813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D9A174-0AE9-8145-A793-04AA39981B17}"/>
              </a:ext>
            </a:extLst>
          </p:cNvPr>
          <p:cNvSpPr>
            <a:spLocks noGrp="1"/>
          </p:cNvSpPr>
          <p:nvPr>
            <p:ph type="title"/>
          </p:nvPr>
        </p:nvSpPr>
        <p:spPr>
          <a:xfrm>
            <a:off x="437119" y="136525"/>
            <a:ext cx="8229600" cy="720994"/>
          </a:xfrm>
        </p:spPr>
        <p:txBody>
          <a:bodyPr>
            <a:normAutofit/>
          </a:bodyPr>
          <a:lstStyle/>
          <a:p>
            <a:r>
              <a:rPr lang="en-IN" sz="3200" b="1" dirty="0">
                <a:latin typeface="Times New Roman" panose="02020603050405020304" pitchFamily="18" charset="0"/>
                <a:cs typeface="Times New Roman" panose="02020603050405020304" pitchFamily="18" charset="0"/>
              </a:rPr>
              <a:t>SYSTEM</a:t>
            </a:r>
            <a:r>
              <a:rPr lang="en-IN" sz="3200"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TESTING</a:t>
            </a:r>
            <a:endParaRPr lang="en-US" sz="3200" b="1"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196AA328-01D8-A548-BEAA-ED289B1B1350}"/>
              </a:ext>
            </a:extLst>
          </p:cNvPr>
          <p:cNvSpPr>
            <a:spLocks noGrp="1"/>
          </p:cNvSpPr>
          <p:nvPr>
            <p:ph idx="1"/>
          </p:nvPr>
        </p:nvSpPr>
        <p:spPr>
          <a:xfrm>
            <a:off x="457200" y="981643"/>
            <a:ext cx="8229600" cy="5739831"/>
          </a:xfrm>
        </p:spPr>
        <p:txBody>
          <a:bodyPr>
            <a:normAutofit fontScale="85000" lnSpcReduction="20000"/>
          </a:bodyPr>
          <a:lstStyle/>
          <a:p>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Unit </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testing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Unit testing involves the design of test cases that validate that the internal program logic is functioning properly, and that program inputs produce valid outputs. All decision branches and internal code flow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should be validated. </a:t>
            </a:r>
            <a:r>
              <a:rPr lang="en-IN" sz="1600" dirty="0"/>
              <a:t>Unit tests perform basic tests at component level and test a specific business process, application, and/or system configuration. </a:t>
            </a:r>
          </a:p>
          <a:p>
            <a:pPr marL="0" indent="0">
              <a:buNone/>
            </a:pPr>
            <a:endParaRPr lang="en-IN" sz="1600" dirty="0"/>
          </a:p>
          <a:p>
            <a:r>
              <a:rPr lang="en-IN" sz="1600" b="1" dirty="0">
                <a:latin typeface="Times New Roman" panose="02020603050405020304" pitchFamily="18" charset="0"/>
                <a:ea typeface="Abadi" panose="02000000000000000000" pitchFamily="2" charset="0"/>
                <a:cs typeface="Times New Roman" panose="02020603050405020304" pitchFamily="18" charset="0"/>
              </a:rPr>
              <a:t>Integration testing :</a:t>
            </a:r>
          </a:p>
          <a:p>
            <a:pPr marL="0" indent="0">
              <a:buNone/>
            </a:pPr>
            <a:r>
              <a:rPr lang="en-IN" sz="1600" b="1" dirty="0">
                <a:latin typeface="Times New Roman" panose="02020603050405020304" pitchFamily="18" charset="0"/>
                <a:cs typeface="Times New Roman" panose="02020603050405020304" pitchFamily="18" charset="0"/>
              </a:rPr>
              <a:t>                    </a:t>
            </a:r>
            <a:r>
              <a:rPr lang="en-IN" sz="1600" dirty="0"/>
              <a:t>Integration tests are designed to test integrated software components to determine if they actually run as one program.  Testing is event driven and is more concerned with the basic outcome of screens or fields. Integration tests demonstrate that although the components were individually satisfaction, as shown by successfully unit testing, the combination of components is correct and consistent. </a:t>
            </a:r>
          </a:p>
          <a:p>
            <a:pPr marL="0" indent="0">
              <a:buNone/>
            </a:pPr>
            <a:endParaRPr lang="en-IN" sz="1600" dirty="0"/>
          </a:p>
          <a:p>
            <a:r>
              <a:rPr lang="en-IN" sz="1700" b="1" dirty="0">
                <a:latin typeface="Times New Roman" panose="02020603050405020304" pitchFamily="18" charset="0"/>
                <a:cs typeface="Times New Roman" panose="02020603050405020304" pitchFamily="18" charset="0"/>
              </a:rPr>
              <a:t>Functional test :</a:t>
            </a:r>
          </a:p>
          <a:p>
            <a:pPr marL="0" indent="0">
              <a:buNone/>
            </a:pPr>
            <a:r>
              <a:rPr lang="en-IN" sz="1600" dirty="0"/>
              <a:t>                        Functional tests provide systematic demonstrations that functions tested are available as specified by the business and technical requirements, system documentation, and user manuals.</a:t>
            </a:r>
          </a:p>
          <a:p>
            <a:pPr marL="0" indent="0">
              <a:buNone/>
            </a:pPr>
            <a:endParaRPr lang="en-IN" sz="1600" dirty="0"/>
          </a:p>
          <a:p>
            <a:pPr marL="0" indent="0">
              <a:buNone/>
            </a:pPr>
            <a:r>
              <a:rPr lang="en-IN" sz="1600" dirty="0"/>
              <a:t>Functional testing is </a:t>
            </a:r>
            <a:r>
              <a:rPr lang="en-IN" sz="1600" dirty="0" err="1"/>
              <a:t>centered</a:t>
            </a:r>
            <a:r>
              <a:rPr lang="en-IN" sz="1600" dirty="0"/>
              <a:t> on the following items:</a:t>
            </a:r>
          </a:p>
          <a:p>
            <a:pPr marL="0" indent="0">
              <a:buNone/>
            </a:pPr>
            <a:endParaRPr lang="en-IN" sz="1600" dirty="0"/>
          </a:p>
          <a:p>
            <a:pPr marL="0" indent="0">
              <a:buNone/>
            </a:pPr>
            <a:r>
              <a:rPr lang="en-IN" sz="1600" dirty="0"/>
              <a:t>                Valid Input                       :  identified classes of valid input must be accepted.</a:t>
            </a:r>
          </a:p>
          <a:p>
            <a:pPr marL="0" indent="0">
              <a:buNone/>
            </a:pPr>
            <a:r>
              <a:rPr lang="en-IN" sz="1600" dirty="0"/>
              <a:t>                Invalid Input                    :  identified classes of invalid input must be rejected.</a:t>
            </a:r>
          </a:p>
          <a:p>
            <a:pPr marL="0" indent="0">
              <a:buNone/>
            </a:pPr>
            <a:r>
              <a:rPr lang="en-IN" sz="1600" dirty="0"/>
              <a:t>                Functions                         :  identified functions must be exercised.</a:t>
            </a:r>
          </a:p>
          <a:p>
            <a:pPr marL="0" indent="0">
              <a:buNone/>
            </a:pPr>
            <a:r>
              <a:rPr lang="en-IN" sz="1600" dirty="0"/>
              <a:t>                Output           	             :  identified classes of application outputs must be exercised.</a:t>
            </a:r>
          </a:p>
          <a:p>
            <a:pPr marL="0" indent="0">
              <a:buNone/>
            </a:pPr>
            <a:r>
              <a:rPr lang="en-IN" sz="1600" dirty="0"/>
              <a:t>                Systems/Procedures      :  interfacing systems or procedures must be invoked.</a:t>
            </a:r>
          </a:p>
          <a:p>
            <a:pPr marL="0" indent="0">
              <a:buNone/>
            </a:pPr>
            <a:r>
              <a:rPr lang="en-IN" sz="1600" dirty="0"/>
              <a:t> </a:t>
            </a:r>
          </a:p>
          <a:p>
            <a:pPr marL="0" indent="0">
              <a:buNone/>
            </a:pPr>
            <a:r>
              <a:rPr lang="en-IN" sz="1600" dirty="0"/>
              <a:t>       Before functional testing is complete, additional tests are identified and the effective value of current tests is determined.
</a:t>
            </a:r>
            <a:endParaRPr lang="en-US" sz="1600" dirty="0"/>
          </a:p>
        </p:txBody>
      </p:sp>
      <p:sp>
        <p:nvSpPr>
          <p:cNvPr id="4" name="Slide Number Placeholder 3">
            <a:extLst>
              <a:ext uri="{FF2B5EF4-FFF2-40B4-BE49-F238E27FC236}">
                <a16:creationId xmlns:a16="http://schemas.microsoft.com/office/drawing/2014/main" id="{50556B62-AEB9-42DA-BF77-C429B21DBB5E}"/>
              </a:ext>
            </a:extLst>
          </p:cNvPr>
          <p:cNvSpPr>
            <a:spLocks noGrp="1"/>
          </p:cNvSpPr>
          <p:nvPr>
            <p:ph type="sldNum" sz="quarter" idx="12"/>
          </p:nvPr>
        </p:nvSpPr>
        <p:spPr/>
        <p:txBody>
          <a:bodyPr/>
          <a:lstStyle/>
          <a:p>
            <a:fld id="{01FFFFE9-2673-4DFD-A0FE-E8E073DA5BBC}" type="slidenum">
              <a:rPr lang="en-IN" smtClean="0"/>
              <a:t>15</a:t>
            </a:fld>
            <a:endParaRPr lang="en-IN"/>
          </a:p>
        </p:txBody>
      </p:sp>
    </p:spTree>
    <p:extLst>
      <p:ext uri="{BB962C8B-B14F-4D97-AF65-F5344CB8AC3E}">
        <p14:creationId xmlns:p14="http://schemas.microsoft.com/office/powerpoint/2010/main" val="108354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64CFDF5-B884-D549-AD2C-707D6DBBC48F}"/>
              </a:ext>
            </a:extLst>
          </p:cNvPr>
          <p:cNvSpPr>
            <a:spLocks noGrp="1"/>
          </p:cNvSpPr>
          <p:nvPr>
            <p:ph idx="1"/>
          </p:nvPr>
        </p:nvSpPr>
        <p:spPr>
          <a:xfrm>
            <a:off x="525236" y="517071"/>
            <a:ext cx="8229600" cy="6204404"/>
          </a:xfrm>
        </p:spPr>
        <p:txBody>
          <a:bodyPr>
            <a:normAutofit fontScale="77500" lnSpcReduction="20000"/>
          </a:bodyPr>
          <a:lstStyle/>
          <a:p>
            <a:r>
              <a:rPr lang="en-IN" sz="1900" b="1">
                <a:latin typeface="Times New Roman" panose="02020603050405020304" pitchFamily="18" charset="0"/>
                <a:cs typeface="Times New Roman" panose="02020603050405020304" pitchFamily="18" charset="0"/>
              </a:rPr>
              <a:t>System Test :</a:t>
            </a:r>
            <a:r>
              <a:rPr lang="en-IN"/>
              <a:t>     </a:t>
            </a:r>
            <a:r>
              <a:rPr lang="en-IN" sz="1700"/>
              <a:t>           </a:t>
            </a:r>
          </a:p>
          <a:p>
            <a:pPr marL="0" indent="0">
              <a:buNone/>
            </a:pPr>
            <a:r>
              <a:rPr lang="en-IN" sz="1700"/>
              <a:t>              System testing ensures that the entire integrated software system meets requirements. It tests configuration to ensure known and predictable results. An example of system testing is the configuration oriented system integration test. System testing is based on process descriptions and flows, emphasizing pre-driven process links and integratgration. </a:t>
            </a:r>
          </a:p>
          <a:p>
            <a:pPr marL="0" indent="0">
              <a:buNone/>
            </a:pPr>
            <a:r>
              <a:rPr lang="en-IN"/>
              <a:t>
. </a:t>
            </a:r>
            <a:r>
              <a:rPr lang="en-IN" sz="1800" b="1">
                <a:latin typeface="Times New Roman" panose="02020603050405020304" pitchFamily="18" charset="0"/>
                <a:cs typeface="Times New Roman" panose="02020603050405020304" pitchFamily="18" charset="0"/>
              </a:rPr>
              <a:t>White Box Testing :</a:t>
            </a:r>
          </a:p>
          <a:p>
            <a:pPr marL="0" indent="0">
              <a:buNone/>
            </a:pPr>
            <a:r>
              <a:rPr lang="en-IN" sz="1900" b="1">
                <a:latin typeface="Times New Roman" panose="02020603050405020304" pitchFamily="18" charset="0"/>
                <a:cs typeface="Times New Roman" panose="02020603050405020304" pitchFamily="18" charset="0"/>
              </a:rPr>
              <a:t>              </a:t>
            </a:r>
            <a:r>
              <a:rPr lang="en-IN" sz="2600"/>
              <a:t> </a:t>
            </a:r>
            <a:r>
              <a:rPr lang="en-IN" sz="1700"/>
              <a:t>White Box Testing is a testing in which in which the software tester has knowledge of the inner workings, structure and language of the software, or at least its purpose. It is purpose. It is used to test areas that cannot be reached from a black box level.</a:t>
            </a:r>
          </a:p>
          <a:p>
            <a:pPr marL="0" indent="0">
              <a:buNone/>
            </a:pPr>
            <a:endParaRPr lang="en-IN" sz="1700"/>
          </a:p>
          <a:p>
            <a:r>
              <a:rPr lang="en-IN" sz="1800" b="1">
                <a:latin typeface="Times New Roman" panose="02020603050405020304" pitchFamily="18" charset="0"/>
                <a:cs typeface="Times New Roman" panose="02020603050405020304" pitchFamily="18" charset="0"/>
              </a:rPr>
              <a:t>Black Box Testing :</a:t>
            </a:r>
          </a:p>
          <a:p>
            <a:pPr marL="0" indent="0">
              <a:buNone/>
            </a:pPr>
            <a:r>
              <a:rPr lang="en-IN" sz="1700"/>
              <a:t>                      </a:t>
            </a:r>
          </a:p>
          <a:p>
            <a:pPr marL="0" indent="0">
              <a:buNone/>
            </a:pPr>
            <a:r>
              <a:rPr lang="en-IN" sz="1700"/>
              <a:t>                        Black Box Testing is testing the software without any knowledge of the inner workings, structure or language of the module being tested. Black box tests, as most other kinds of tests, must be written from a definitive source document, such as specification or requirements document, such as specification or requirements document. It is a testing in which the software under test is treated, as a black box .you cannot “see” into it. The test provides inputs and responds to outputs without considering how the software works.</a:t>
            </a:r>
          </a:p>
          <a:p>
            <a:pPr marL="0" indent="0">
              <a:buNone/>
            </a:pPr>
            <a:endParaRPr lang="en-IN" sz="1700"/>
          </a:p>
          <a:p>
            <a:r>
              <a:rPr lang="en-IN" sz="1800" b="1">
                <a:latin typeface="Times New Roman" panose="02020603050405020304" pitchFamily="18" charset="0"/>
                <a:cs typeface="Times New Roman" panose="02020603050405020304" pitchFamily="18" charset="0"/>
              </a:rPr>
              <a:t>Unit Testing :</a:t>
            </a:r>
          </a:p>
          <a:p>
            <a:pPr marL="0" indent="0">
              <a:buNone/>
            </a:pPr>
            <a:r>
              <a:rPr lang="en-IN" sz="1700"/>
              <a:t>
	Unit testing is usually conducted as part of a combined code and unit test phase of the software lifecycle, although it is not uncommon for coding and unit testing to be conducted as two distinct phases.</a:t>
            </a:r>
          </a:p>
          <a:p>
            <a:pPr marL="0" indent="0">
              <a:buNone/>
            </a:pPr>
            <a:r>
              <a:rPr lang="en-IN" sz="1700"/>
              <a:t>
</a:t>
            </a:r>
            <a:r>
              <a:rPr lang="en-IN"/>
              <a:t>
</a:t>
            </a:r>
            <a:endParaRPr lang="en-US"/>
          </a:p>
        </p:txBody>
      </p:sp>
      <p:sp>
        <p:nvSpPr>
          <p:cNvPr id="3" name="Slide Number Placeholder 2">
            <a:extLst>
              <a:ext uri="{FF2B5EF4-FFF2-40B4-BE49-F238E27FC236}">
                <a16:creationId xmlns:a16="http://schemas.microsoft.com/office/drawing/2014/main" id="{50049843-4C53-4276-8176-7A30C5981CEA}"/>
              </a:ext>
            </a:extLst>
          </p:cNvPr>
          <p:cNvSpPr>
            <a:spLocks noGrp="1"/>
          </p:cNvSpPr>
          <p:nvPr>
            <p:ph type="sldNum" sz="quarter" idx="12"/>
          </p:nvPr>
        </p:nvSpPr>
        <p:spPr/>
        <p:txBody>
          <a:bodyPr/>
          <a:lstStyle/>
          <a:p>
            <a:fld id="{01FFFFE9-2673-4DFD-A0FE-E8E073DA5BBC}" type="slidenum">
              <a:rPr lang="en-IN" smtClean="0"/>
              <a:t>16</a:t>
            </a:fld>
            <a:endParaRPr lang="en-IN"/>
          </a:p>
        </p:txBody>
      </p:sp>
    </p:spTree>
    <p:extLst>
      <p:ext uri="{BB962C8B-B14F-4D97-AF65-F5344CB8AC3E}">
        <p14:creationId xmlns:p14="http://schemas.microsoft.com/office/powerpoint/2010/main" val="1945467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F39F-4343-4324-8A02-4B31B52D2F36}"/>
              </a:ext>
            </a:extLst>
          </p:cNvPr>
          <p:cNvSpPr>
            <a:spLocks noGrp="1"/>
          </p:cNvSpPr>
          <p:nvPr>
            <p:ph type="title"/>
          </p:nvPr>
        </p:nvSpPr>
        <p:spPr>
          <a:xfrm>
            <a:off x="485395" y="162311"/>
            <a:ext cx="8229600" cy="778098"/>
          </a:xfrm>
        </p:spPr>
        <p:txBody>
          <a:bodyPr>
            <a:normAutofit/>
          </a:bodyPr>
          <a:lstStyle/>
          <a:p>
            <a:r>
              <a:rPr lang="en-US" sz="3200" dirty="0">
                <a:latin typeface="Times New Roman" panose="02020603050405020304" pitchFamily="18" charset="0"/>
                <a:cs typeface="Times New Roman" panose="02020603050405020304" pitchFamily="18" charset="0"/>
              </a:rPr>
              <a:t>SCREENSHOTS</a:t>
            </a:r>
          </a:p>
        </p:txBody>
      </p:sp>
      <p:pic>
        <p:nvPicPr>
          <p:cNvPr id="5" name="Picture 5" descr="Graphical user interface&#10;&#10;Description automatically generated">
            <a:extLst>
              <a:ext uri="{FF2B5EF4-FFF2-40B4-BE49-F238E27FC236}">
                <a16:creationId xmlns:a16="http://schemas.microsoft.com/office/drawing/2014/main" id="{B66FC372-DE64-43F2-84F4-F19F523F4836}"/>
              </a:ext>
            </a:extLst>
          </p:cNvPr>
          <p:cNvPicPr>
            <a:picLocks noGrp="1" noChangeAspect="1"/>
          </p:cNvPicPr>
          <p:nvPr>
            <p:ph idx="1"/>
          </p:nvPr>
        </p:nvPicPr>
        <p:blipFill>
          <a:blip r:embed="rId2"/>
          <a:stretch>
            <a:fillRect/>
          </a:stretch>
        </p:blipFill>
        <p:spPr>
          <a:xfrm>
            <a:off x="666051" y="1379473"/>
            <a:ext cx="7916760" cy="4317271"/>
          </a:xfrm>
        </p:spPr>
      </p:pic>
      <p:sp>
        <p:nvSpPr>
          <p:cNvPr id="4" name="Slide Number Placeholder 3">
            <a:extLst>
              <a:ext uri="{FF2B5EF4-FFF2-40B4-BE49-F238E27FC236}">
                <a16:creationId xmlns:a16="http://schemas.microsoft.com/office/drawing/2014/main" id="{BDB47F20-2F88-4650-8336-A1166BA91C52}"/>
              </a:ext>
            </a:extLst>
          </p:cNvPr>
          <p:cNvSpPr>
            <a:spLocks noGrp="1"/>
          </p:cNvSpPr>
          <p:nvPr>
            <p:ph type="sldNum" sz="quarter" idx="12"/>
          </p:nvPr>
        </p:nvSpPr>
        <p:spPr/>
        <p:txBody>
          <a:bodyPr/>
          <a:lstStyle/>
          <a:p>
            <a:fld id="{01FFFFE9-2673-4DFD-A0FE-E8E073DA5BBC}" type="slidenum">
              <a:rPr lang="en-IN" smtClean="0"/>
              <a:t>17</a:t>
            </a:fld>
            <a:endParaRPr lang="en-IN"/>
          </a:p>
        </p:txBody>
      </p:sp>
      <p:sp>
        <p:nvSpPr>
          <p:cNvPr id="6" name="TextBox 5">
            <a:extLst>
              <a:ext uri="{FF2B5EF4-FFF2-40B4-BE49-F238E27FC236}">
                <a16:creationId xmlns:a16="http://schemas.microsoft.com/office/drawing/2014/main" id="{50E77045-B61F-43EB-845D-7DEC194D2A8F}"/>
              </a:ext>
            </a:extLst>
          </p:cNvPr>
          <p:cNvSpPr txBox="1"/>
          <p:nvPr/>
        </p:nvSpPr>
        <p:spPr>
          <a:xfrm>
            <a:off x="3168250" y="5874326"/>
            <a:ext cx="33723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Fig 1. </a:t>
            </a:r>
            <a:r>
              <a:rPr lang="en-US" sz="1800" b="1" dirty="0">
                <a:effectLst/>
                <a:latin typeface="Times New Roman" panose="02020603050405020304" pitchFamily="18" charset="0"/>
                <a:ea typeface="Calibri" panose="020F0502020204030204" pitchFamily="34" charset="0"/>
              </a:rPr>
              <a:t>Primary Eye Screenshot</a:t>
            </a:r>
            <a:endParaRPr lang="en-IN"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07524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application&#10;&#10;Description automatically generated">
            <a:extLst>
              <a:ext uri="{FF2B5EF4-FFF2-40B4-BE49-F238E27FC236}">
                <a16:creationId xmlns:a16="http://schemas.microsoft.com/office/drawing/2014/main" id="{C530F823-4C6A-478A-871F-14B3E8F345BD}"/>
              </a:ext>
            </a:extLst>
          </p:cNvPr>
          <p:cNvPicPr>
            <a:picLocks noGrp="1" noChangeAspect="1"/>
          </p:cNvPicPr>
          <p:nvPr>
            <p:ph idx="1"/>
          </p:nvPr>
        </p:nvPicPr>
        <p:blipFill>
          <a:blip r:embed="rId2"/>
          <a:stretch>
            <a:fillRect/>
          </a:stretch>
        </p:blipFill>
        <p:spPr>
          <a:xfrm>
            <a:off x="881456" y="554380"/>
            <a:ext cx="7423032" cy="4509869"/>
          </a:xfrm>
        </p:spPr>
      </p:pic>
      <p:sp>
        <p:nvSpPr>
          <p:cNvPr id="4" name="Slide Number Placeholder 3">
            <a:extLst>
              <a:ext uri="{FF2B5EF4-FFF2-40B4-BE49-F238E27FC236}">
                <a16:creationId xmlns:a16="http://schemas.microsoft.com/office/drawing/2014/main" id="{C19B8FA8-0A6B-4D47-89BF-3051DE258396}"/>
              </a:ext>
            </a:extLst>
          </p:cNvPr>
          <p:cNvSpPr>
            <a:spLocks noGrp="1"/>
          </p:cNvSpPr>
          <p:nvPr>
            <p:ph type="sldNum" sz="quarter" idx="12"/>
          </p:nvPr>
        </p:nvSpPr>
        <p:spPr/>
        <p:txBody>
          <a:bodyPr/>
          <a:lstStyle/>
          <a:p>
            <a:fld id="{01FFFFE9-2673-4DFD-A0FE-E8E073DA5BBC}" type="slidenum">
              <a:rPr lang="en-IN" smtClean="0"/>
              <a:t>18</a:t>
            </a:fld>
            <a:endParaRPr lang="en-IN"/>
          </a:p>
        </p:txBody>
      </p:sp>
      <p:sp>
        <p:nvSpPr>
          <p:cNvPr id="6" name="TextBox 5">
            <a:extLst>
              <a:ext uri="{FF2B5EF4-FFF2-40B4-BE49-F238E27FC236}">
                <a16:creationId xmlns:a16="http://schemas.microsoft.com/office/drawing/2014/main" id="{E5C213DE-EDDC-42AE-9F11-07389359B59A}"/>
              </a:ext>
            </a:extLst>
          </p:cNvPr>
          <p:cNvSpPr txBox="1"/>
          <p:nvPr/>
        </p:nvSpPr>
        <p:spPr>
          <a:xfrm>
            <a:off x="2948730" y="5528345"/>
            <a:ext cx="34772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Fig 2. </a:t>
            </a:r>
            <a:r>
              <a:rPr lang="en-US" sz="1800" b="1" dirty="0">
                <a:effectLst/>
                <a:latin typeface="Times New Roman" panose="02020603050405020304" pitchFamily="18" charset="0"/>
                <a:ea typeface="Calibri" panose="020F0502020204030204" pitchFamily="34" charset="0"/>
              </a:rPr>
              <a:t>Black Scale Screenshot</a:t>
            </a:r>
            <a:endParaRPr lang="en-US" dirty="0"/>
          </a:p>
        </p:txBody>
      </p:sp>
    </p:spTree>
    <p:extLst>
      <p:ext uri="{BB962C8B-B14F-4D97-AF65-F5344CB8AC3E}">
        <p14:creationId xmlns:p14="http://schemas.microsoft.com/office/powerpoint/2010/main" val="708111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10;&#10;Description automatically generated">
            <a:extLst>
              <a:ext uri="{FF2B5EF4-FFF2-40B4-BE49-F238E27FC236}">
                <a16:creationId xmlns:a16="http://schemas.microsoft.com/office/drawing/2014/main" id="{F1AF6C20-9417-4880-A14E-8217D9C813FD}"/>
              </a:ext>
            </a:extLst>
          </p:cNvPr>
          <p:cNvPicPr>
            <a:picLocks noGrp="1" noChangeAspect="1"/>
          </p:cNvPicPr>
          <p:nvPr>
            <p:ph idx="1"/>
          </p:nvPr>
        </p:nvPicPr>
        <p:blipFill>
          <a:blip r:embed="rId2"/>
          <a:stretch>
            <a:fillRect/>
          </a:stretch>
        </p:blipFill>
        <p:spPr>
          <a:xfrm>
            <a:off x="710006" y="435798"/>
            <a:ext cx="7661070" cy="5239885"/>
          </a:xfrm>
        </p:spPr>
      </p:pic>
      <p:sp>
        <p:nvSpPr>
          <p:cNvPr id="4" name="Slide Number Placeholder 3">
            <a:extLst>
              <a:ext uri="{FF2B5EF4-FFF2-40B4-BE49-F238E27FC236}">
                <a16:creationId xmlns:a16="http://schemas.microsoft.com/office/drawing/2014/main" id="{37B8B233-4468-46B4-986A-D779F9F6508C}"/>
              </a:ext>
            </a:extLst>
          </p:cNvPr>
          <p:cNvSpPr>
            <a:spLocks noGrp="1"/>
          </p:cNvSpPr>
          <p:nvPr>
            <p:ph type="sldNum" sz="quarter" idx="12"/>
          </p:nvPr>
        </p:nvSpPr>
        <p:spPr/>
        <p:txBody>
          <a:bodyPr/>
          <a:lstStyle/>
          <a:p>
            <a:fld id="{01FFFFE9-2673-4DFD-A0FE-E8E073DA5BBC}" type="slidenum">
              <a:rPr lang="en-IN" smtClean="0"/>
              <a:t>19</a:t>
            </a:fld>
            <a:endParaRPr lang="en-IN"/>
          </a:p>
        </p:txBody>
      </p:sp>
      <p:sp>
        <p:nvSpPr>
          <p:cNvPr id="6" name="TextBox 5">
            <a:extLst>
              <a:ext uri="{FF2B5EF4-FFF2-40B4-BE49-F238E27FC236}">
                <a16:creationId xmlns:a16="http://schemas.microsoft.com/office/drawing/2014/main" id="{74110274-5118-49FA-9EA8-6792AF545826}"/>
              </a:ext>
            </a:extLst>
          </p:cNvPr>
          <p:cNvSpPr txBox="1"/>
          <p:nvPr/>
        </p:nvSpPr>
        <p:spPr>
          <a:xfrm>
            <a:off x="2915816" y="5675683"/>
            <a:ext cx="3136992" cy="369332"/>
          </a:xfrm>
          <a:prstGeom prst="rect">
            <a:avLst/>
          </a:prstGeom>
          <a:solidFill>
            <a:schemeClr val="bg1"/>
          </a:solidFill>
          <a:ln>
            <a:solidFill>
              <a:schemeClr val="bg1"/>
            </a:solidFill>
          </a:ln>
        </p:spPr>
        <p:txBody>
          <a:bodyPr wrap="square" rtlCol="0" anchor="t" anchorCtr="0">
            <a:spAutoFit/>
          </a:bodyPr>
          <a:lstStyle/>
          <a:p>
            <a:pPr algn="ctr"/>
            <a:r>
              <a:rPr lang="en-US" b="1" dirty="0">
                <a:ea typeface="+mn-lt"/>
                <a:cs typeface="+mn-lt"/>
              </a:rPr>
              <a:t>Fig 3. </a:t>
            </a:r>
            <a:r>
              <a:rPr lang="en-US" sz="1800" b="1" dirty="0">
                <a:effectLst/>
                <a:latin typeface="Times New Roman" panose="02020603050405020304" pitchFamily="18" charset="0"/>
                <a:ea typeface="Calibri" panose="020F0502020204030204" pitchFamily="34" charset="0"/>
              </a:rPr>
              <a:t>Gray scale  Screenshot</a:t>
            </a:r>
            <a:endParaRPr lang="en-US" dirty="0"/>
          </a:p>
        </p:txBody>
      </p:sp>
    </p:spTree>
    <p:extLst>
      <p:ext uri="{BB962C8B-B14F-4D97-AF65-F5344CB8AC3E}">
        <p14:creationId xmlns:p14="http://schemas.microsoft.com/office/powerpoint/2010/main" val="222175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887223"/>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60952F91-70E9-4FF9-B7BB-1D57843261CF}"/>
              </a:ext>
            </a:extLst>
          </p:cNvPr>
          <p:cNvSpPr>
            <a:spLocks noGrp="1"/>
          </p:cNvSpPr>
          <p:nvPr>
            <p:ph type="sldNum" sz="quarter" idx="12"/>
          </p:nvPr>
        </p:nvSpPr>
        <p:spPr/>
        <p:txBody>
          <a:bodyPr/>
          <a:lstStyle/>
          <a:p>
            <a:fld id="{01FFFFE9-2673-4DFD-A0FE-E8E073DA5BBC}" type="slidenum">
              <a:rPr lang="en-IN" smtClean="0"/>
              <a:t>2</a:t>
            </a:fld>
            <a:endParaRPr lang="en-IN"/>
          </a:p>
        </p:txBody>
      </p:sp>
      <p:sp>
        <p:nvSpPr>
          <p:cNvPr id="6" name="TextBox 5">
            <a:extLst>
              <a:ext uri="{FF2B5EF4-FFF2-40B4-BE49-F238E27FC236}">
                <a16:creationId xmlns:a16="http://schemas.microsoft.com/office/drawing/2014/main" id="{848688F8-0EFC-DD40-8C07-9CBF70B5F921}"/>
              </a:ext>
            </a:extLst>
          </p:cNvPr>
          <p:cNvSpPr txBox="1"/>
          <p:nvPr/>
        </p:nvSpPr>
        <p:spPr>
          <a:xfrm>
            <a:off x="390364" y="1905451"/>
            <a:ext cx="8363272" cy="3693319"/>
          </a:xfrm>
          <a:prstGeom prst="rect">
            <a:avLst/>
          </a:prstGeom>
          <a:noFill/>
        </p:spPr>
        <p:txBody>
          <a:bodyPr wrap="square">
            <a:spAutoFit/>
          </a:bodyPr>
          <a:lstStyle/>
          <a:p>
            <a:r>
              <a:rPr lang="en-US" sz="1800">
                <a:solidFill>
                  <a:srgbClr val="000000"/>
                </a:solidFill>
                <a:effectLst/>
                <a:latin typeface="Times New Roman" panose="02020603050405020304" pitchFamily="18" charset="0"/>
                <a:ea typeface="Calibri" panose="020F0502020204030204" pitchFamily="34" charset="0"/>
              </a:rPr>
              <a:t>GLAUCOMA is an unending and irreversible eye infection in which the optic nerve is consistently hurt, inciting disintegrating in vision and individual fulfillment</a:t>
            </a:r>
            <a:r>
              <a:rPr lang="en-IN" sz="1800">
                <a:solidFill>
                  <a:srgbClr val="000000"/>
                </a:solidFill>
                <a:effectLst/>
                <a:latin typeface="Times New Roman" panose="02020603050405020304" pitchFamily="18" charset="0"/>
                <a:ea typeface="Calibri" panose="020F0502020204030204" pitchFamily="34" charset="0"/>
              </a:rPr>
              <a:t>. </a:t>
            </a:r>
            <a:r>
              <a:rPr lang="en-US" sz="1800">
                <a:solidFill>
                  <a:srgbClr val="000000"/>
                </a:solidFill>
                <a:effectLst/>
                <a:latin typeface="Times New Roman" panose="02020603050405020304" pitchFamily="18" charset="0"/>
                <a:ea typeface="Calibri" panose="020F0502020204030204" pitchFamily="34" charset="0"/>
              </a:rPr>
              <a:t>A significant learning structure is proposed remembering the ultimate objective to get a different leveled depiction of FUNDUS pictures to isolate among GLAUCOMA and NON-GLAUCOMA outline</a:t>
            </a:r>
            <a:r>
              <a:rPr lang="en-IN" sz="1800">
                <a:solidFill>
                  <a:srgbClr val="000000"/>
                </a:solidFill>
                <a:effectLst/>
                <a:latin typeface="Times New Roman" panose="02020603050405020304" pitchFamily="18" charset="0"/>
                <a:ea typeface="Calibri" panose="020F0502020204030204" pitchFamily="34" charset="0"/>
              </a:rPr>
              <a:t>.</a:t>
            </a:r>
            <a:r>
              <a:rPr lang="en-US" sz="1800">
                <a:solidFill>
                  <a:srgbClr val="000000"/>
                </a:solidFill>
                <a:effectLst/>
                <a:latin typeface="Times New Roman" panose="02020603050405020304" pitchFamily="18" charset="0"/>
                <a:ea typeface="Calibri" panose="020F0502020204030204" pitchFamily="34" charset="0"/>
              </a:rPr>
              <a:t>Its division in fundus imaging is a troublesome endeavor due to distinctive anatomical structures like vein, optic glass, optic plate, macula, and fovea. The advantage of CNN is that it can be set up on and on so more features can be found. A typical precision of 95.64% is settled in the gathering of a vein or not. </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gained estimations of CDR is differentiated and the given estimations of the case pictures and in this way the execution of the proposed structure in which Convolutional Neural Networks for the division is used is magnificent in the motorized revelation of sound</a:t>
            </a:r>
            <a:endParaRPr lang="en-IN">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Glaucoma pictures.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71471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10;&#10;Description automatically generated">
            <a:extLst>
              <a:ext uri="{FF2B5EF4-FFF2-40B4-BE49-F238E27FC236}">
                <a16:creationId xmlns:a16="http://schemas.microsoft.com/office/drawing/2014/main" id="{F579B263-BB2C-4889-A6DC-12CE54BC8F19}"/>
              </a:ext>
            </a:extLst>
          </p:cNvPr>
          <p:cNvPicPr>
            <a:picLocks noGrp="1" noChangeAspect="1"/>
          </p:cNvPicPr>
          <p:nvPr>
            <p:ph idx="1"/>
          </p:nvPr>
        </p:nvPicPr>
        <p:blipFill>
          <a:blip r:embed="rId2"/>
          <a:stretch>
            <a:fillRect/>
          </a:stretch>
        </p:blipFill>
        <p:spPr>
          <a:xfrm>
            <a:off x="636598" y="434073"/>
            <a:ext cx="7966220" cy="5080844"/>
          </a:xfrm>
        </p:spPr>
      </p:pic>
      <p:sp>
        <p:nvSpPr>
          <p:cNvPr id="4" name="Slide Number Placeholder 3">
            <a:extLst>
              <a:ext uri="{FF2B5EF4-FFF2-40B4-BE49-F238E27FC236}">
                <a16:creationId xmlns:a16="http://schemas.microsoft.com/office/drawing/2014/main" id="{1B084D4C-DF79-4E79-9307-F970C30DCD1B}"/>
              </a:ext>
            </a:extLst>
          </p:cNvPr>
          <p:cNvSpPr>
            <a:spLocks noGrp="1"/>
          </p:cNvSpPr>
          <p:nvPr>
            <p:ph type="sldNum" sz="quarter" idx="12"/>
          </p:nvPr>
        </p:nvSpPr>
        <p:spPr/>
        <p:txBody>
          <a:bodyPr/>
          <a:lstStyle/>
          <a:p>
            <a:fld id="{01FFFFE9-2673-4DFD-A0FE-E8E073DA5BBC}" type="slidenum">
              <a:rPr lang="en-IN" smtClean="0"/>
              <a:t>20</a:t>
            </a:fld>
            <a:endParaRPr lang="en-IN"/>
          </a:p>
        </p:txBody>
      </p:sp>
      <p:sp>
        <p:nvSpPr>
          <p:cNvPr id="2" name="TextBox 1">
            <a:extLst>
              <a:ext uri="{FF2B5EF4-FFF2-40B4-BE49-F238E27FC236}">
                <a16:creationId xmlns:a16="http://schemas.microsoft.com/office/drawing/2014/main" id="{B1F3A93D-6C3A-4736-A030-8FB74D65B66C}"/>
              </a:ext>
            </a:extLst>
          </p:cNvPr>
          <p:cNvSpPr txBox="1"/>
          <p:nvPr/>
        </p:nvSpPr>
        <p:spPr>
          <a:xfrm>
            <a:off x="1691680" y="5496781"/>
            <a:ext cx="6113333" cy="781240"/>
          </a:xfrm>
          <a:prstGeom prst="rect">
            <a:avLst/>
          </a:prstGeom>
          <a:noFill/>
        </p:spPr>
        <p:txBody>
          <a:bodyPr wrap="square" rtlCol="0">
            <a:spAutoFit/>
          </a:bodyPr>
          <a:lstStyle/>
          <a:p>
            <a:pPr algn="ctr">
              <a:lnSpc>
                <a:spcPct val="150000"/>
              </a:lnSpc>
            </a:pPr>
            <a:r>
              <a:rPr lang="en-US" sz="1400" b="1" dirty="0">
                <a:effectLst/>
                <a:latin typeface="Times New Roman" panose="02020603050405020304" pitchFamily="18" charset="0"/>
                <a:ea typeface="Calibri" panose="020F0502020204030204" pitchFamily="34" charset="0"/>
              </a:rPr>
              <a:t>Fig 4.Preprocessed green and Smoothed Histogram Green channel Screenshot</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3981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application&#10;&#10;Description automatically generated">
            <a:extLst>
              <a:ext uri="{FF2B5EF4-FFF2-40B4-BE49-F238E27FC236}">
                <a16:creationId xmlns:a16="http://schemas.microsoft.com/office/drawing/2014/main" id="{1C5BDB5B-D56B-4759-A1B5-DC616BF1D181}"/>
              </a:ext>
            </a:extLst>
          </p:cNvPr>
          <p:cNvPicPr>
            <a:picLocks noGrp="1" noChangeAspect="1"/>
          </p:cNvPicPr>
          <p:nvPr>
            <p:ph idx="1"/>
          </p:nvPr>
        </p:nvPicPr>
        <p:blipFill>
          <a:blip r:embed="rId2"/>
          <a:stretch>
            <a:fillRect/>
          </a:stretch>
        </p:blipFill>
        <p:spPr>
          <a:xfrm>
            <a:off x="718570" y="549225"/>
            <a:ext cx="7780264" cy="5075950"/>
          </a:xfrm>
        </p:spPr>
      </p:pic>
      <p:sp>
        <p:nvSpPr>
          <p:cNvPr id="4" name="Slide Number Placeholder 3">
            <a:extLst>
              <a:ext uri="{FF2B5EF4-FFF2-40B4-BE49-F238E27FC236}">
                <a16:creationId xmlns:a16="http://schemas.microsoft.com/office/drawing/2014/main" id="{F58C1504-17AB-4B56-950C-7AACB7FDA86D}"/>
              </a:ext>
            </a:extLst>
          </p:cNvPr>
          <p:cNvSpPr>
            <a:spLocks noGrp="1"/>
          </p:cNvSpPr>
          <p:nvPr>
            <p:ph type="sldNum" sz="quarter" idx="12"/>
          </p:nvPr>
        </p:nvSpPr>
        <p:spPr/>
        <p:txBody>
          <a:bodyPr/>
          <a:lstStyle/>
          <a:p>
            <a:fld id="{01FFFFE9-2673-4DFD-A0FE-E8E073DA5BBC}" type="slidenum">
              <a:rPr lang="en-IN" smtClean="0"/>
              <a:t>21</a:t>
            </a:fld>
            <a:endParaRPr lang="en-IN"/>
          </a:p>
        </p:txBody>
      </p:sp>
      <p:sp>
        <p:nvSpPr>
          <p:cNvPr id="2" name="TextBox 1">
            <a:extLst>
              <a:ext uri="{FF2B5EF4-FFF2-40B4-BE49-F238E27FC236}">
                <a16:creationId xmlns:a16="http://schemas.microsoft.com/office/drawing/2014/main" id="{19079F17-BE32-432C-B94D-3AC7165D089A}"/>
              </a:ext>
            </a:extLst>
          </p:cNvPr>
          <p:cNvSpPr txBox="1"/>
          <p:nvPr/>
        </p:nvSpPr>
        <p:spPr>
          <a:xfrm>
            <a:off x="968694" y="5665455"/>
            <a:ext cx="7419730" cy="307777"/>
          </a:xfrm>
          <a:prstGeom prst="rect">
            <a:avLst/>
          </a:prstGeom>
          <a:noFill/>
        </p:spPr>
        <p:txBody>
          <a:bodyPr wrap="square" rtlCol="0">
            <a:spAutoFit/>
          </a:bodyPr>
          <a:lstStyle/>
          <a:p>
            <a:pPr algn="ctr"/>
            <a:r>
              <a:rPr lang="en-US" sz="1400" b="1" dirty="0">
                <a:latin typeface="Times New Roman" panose="02020603050405020304" pitchFamily="18" charset="0"/>
                <a:ea typeface="Calibri" panose="020F0502020204030204" pitchFamily="34" charset="0"/>
              </a:rPr>
              <a:t>Fig 5.</a:t>
            </a:r>
            <a:r>
              <a:rPr lang="en-US" sz="1400" b="1" dirty="0">
                <a:effectLst/>
                <a:latin typeface="Times New Roman" panose="02020603050405020304" pitchFamily="18" charset="0"/>
                <a:ea typeface="Calibri" panose="020F0502020204030204" pitchFamily="34" charset="0"/>
              </a:rPr>
              <a:t>Preprocessed Red and Smoothed Histogram Red channel Screenshot</a:t>
            </a:r>
            <a:endParaRPr lang="en-IN" sz="1400" dirty="0"/>
          </a:p>
        </p:txBody>
      </p:sp>
    </p:spTree>
    <p:extLst>
      <p:ext uri="{BB962C8B-B14F-4D97-AF65-F5344CB8AC3E}">
        <p14:creationId xmlns:p14="http://schemas.microsoft.com/office/powerpoint/2010/main" val="3812670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 email&#10;&#10;Description automatically generated">
            <a:extLst>
              <a:ext uri="{FF2B5EF4-FFF2-40B4-BE49-F238E27FC236}">
                <a16:creationId xmlns:a16="http://schemas.microsoft.com/office/drawing/2014/main" id="{3146DE01-8FB0-4220-ABB4-9DEB8A49D932}"/>
              </a:ext>
            </a:extLst>
          </p:cNvPr>
          <p:cNvPicPr>
            <a:picLocks noGrp="1" noChangeAspect="1"/>
          </p:cNvPicPr>
          <p:nvPr>
            <p:ph idx="1"/>
          </p:nvPr>
        </p:nvPicPr>
        <p:blipFill>
          <a:blip r:embed="rId2"/>
          <a:stretch>
            <a:fillRect/>
          </a:stretch>
        </p:blipFill>
        <p:spPr>
          <a:xfrm>
            <a:off x="712890" y="557308"/>
            <a:ext cx="7812596" cy="4986380"/>
          </a:xfrm>
        </p:spPr>
      </p:pic>
      <p:sp>
        <p:nvSpPr>
          <p:cNvPr id="4" name="Slide Number Placeholder 3">
            <a:extLst>
              <a:ext uri="{FF2B5EF4-FFF2-40B4-BE49-F238E27FC236}">
                <a16:creationId xmlns:a16="http://schemas.microsoft.com/office/drawing/2014/main" id="{EF606754-DE2A-42E4-8F84-00DCC5AAE5F8}"/>
              </a:ext>
            </a:extLst>
          </p:cNvPr>
          <p:cNvSpPr>
            <a:spLocks noGrp="1"/>
          </p:cNvSpPr>
          <p:nvPr>
            <p:ph type="sldNum" sz="quarter" idx="12"/>
          </p:nvPr>
        </p:nvSpPr>
        <p:spPr/>
        <p:txBody>
          <a:bodyPr/>
          <a:lstStyle/>
          <a:p>
            <a:fld id="{01FFFFE9-2673-4DFD-A0FE-E8E073DA5BBC}" type="slidenum">
              <a:rPr lang="en-IN" smtClean="0"/>
              <a:t>22</a:t>
            </a:fld>
            <a:endParaRPr lang="en-IN"/>
          </a:p>
        </p:txBody>
      </p:sp>
      <p:sp>
        <p:nvSpPr>
          <p:cNvPr id="3" name="TextBox 2">
            <a:extLst>
              <a:ext uri="{FF2B5EF4-FFF2-40B4-BE49-F238E27FC236}">
                <a16:creationId xmlns:a16="http://schemas.microsoft.com/office/drawing/2014/main" id="{04881789-CEAE-4915-94A5-EB076AFCE00E}"/>
              </a:ext>
            </a:extLst>
          </p:cNvPr>
          <p:cNvSpPr txBox="1"/>
          <p:nvPr/>
        </p:nvSpPr>
        <p:spPr>
          <a:xfrm>
            <a:off x="2915816" y="5543688"/>
            <a:ext cx="3528392" cy="369332"/>
          </a:xfrm>
          <a:prstGeom prst="rect">
            <a:avLst/>
          </a:prstGeom>
          <a:noFill/>
        </p:spPr>
        <p:txBody>
          <a:bodyPr wrap="square" rtlCol="0">
            <a:spAutoFit/>
          </a:bodyPr>
          <a:lstStyle/>
          <a:p>
            <a:pPr algn="ctr"/>
            <a:r>
              <a:rPr lang="en-US" sz="1800" b="1" dirty="0">
                <a:effectLst/>
                <a:latin typeface="Times New Roman" panose="02020603050405020304" pitchFamily="18" charset="0"/>
                <a:ea typeface="Calibri" panose="020F0502020204030204" pitchFamily="34" charset="0"/>
              </a:rPr>
              <a:t>Fig 6. Normal Optic Disk  Nerve</a:t>
            </a:r>
            <a:endParaRPr lang="en-IN" dirty="0"/>
          </a:p>
        </p:txBody>
      </p:sp>
    </p:spTree>
    <p:extLst>
      <p:ext uri="{BB962C8B-B14F-4D97-AF65-F5344CB8AC3E}">
        <p14:creationId xmlns:p14="http://schemas.microsoft.com/office/powerpoint/2010/main" val="3469902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8A13F6-E74C-4869-9C11-3EE3602F8E66}"/>
              </a:ext>
            </a:extLst>
          </p:cNvPr>
          <p:cNvSpPr>
            <a:spLocks noGrp="1"/>
          </p:cNvSpPr>
          <p:nvPr>
            <p:ph type="sldNum" sz="quarter" idx="12"/>
          </p:nvPr>
        </p:nvSpPr>
        <p:spPr/>
        <p:txBody>
          <a:bodyPr/>
          <a:lstStyle/>
          <a:p>
            <a:fld id="{01FFFFE9-2673-4DFD-A0FE-E8E073DA5BBC}" type="slidenum">
              <a:rPr lang="en-IN" smtClean="0"/>
              <a:t>23</a:t>
            </a:fld>
            <a:endParaRPr lang="en-IN"/>
          </a:p>
        </p:txBody>
      </p:sp>
      <p:sp>
        <p:nvSpPr>
          <p:cNvPr id="3" name="TextBox 2">
            <a:extLst>
              <a:ext uri="{FF2B5EF4-FFF2-40B4-BE49-F238E27FC236}">
                <a16:creationId xmlns:a16="http://schemas.microsoft.com/office/drawing/2014/main" id="{27088C75-E54A-4092-A3A8-3C275BBBC739}"/>
              </a:ext>
            </a:extLst>
          </p:cNvPr>
          <p:cNvSpPr txBox="1"/>
          <p:nvPr/>
        </p:nvSpPr>
        <p:spPr>
          <a:xfrm>
            <a:off x="2627784" y="5661248"/>
            <a:ext cx="4104456" cy="369332"/>
          </a:xfrm>
          <a:prstGeom prst="rect">
            <a:avLst/>
          </a:prstGeom>
          <a:noFill/>
        </p:spPr>
        <p:txBody>
          <a:bodyPr wrap="square" rtlCol="0">
            <a:spAutoFit/>
          </a:bodyPr>
          <a:lstStyle/>
          <a:p>
            <a:pPr algn="ctr"/>
            <a:r>
              <a:rPr lang="en-US" sz="1800" b="1" dirty="0">
                <a:effectLst/>
                <a:latin typeface="Times New Roman" panose="02020603050405020304" pitchFamily="18" charset="0"/>
                <a:ea typeface="Calibri" panose="020F0502020204030204" pitchFamily="34" charset="0"/>
              </a:rPr>
              <a:t>Fig 7. Normal Optic Cup Nerve</a:t>
            </a:r>
            <a:endParaRPr lang="en-IN" dirty="0"/>
          </a:p>
        </p:txBody>
      </p:sp>
      <p:pic>
        <p:nvPicPr>
          <p:cNvPr id="8" name="Content Placeholder 7">
            <a:extLst>
              <a:ext uri="{FF2B5EF4-FFF2-40B4-BE49-F238E27FC236}">
                <a16:creationId xmlns:a16="http://schemas.microsoft.com/office/drawing/2014/main" id="{3BD7DA6E-221B-45A3-98E8-FF39BC99670B}"/>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2006" t="10819" r="12657" b="10832"/>
          <a:stretch/>
        </p:blipFill>
        <p:spPr bwMode="auto">
          <a:xfrm>
            <a:off x="509869" y="680323"/>
            <a:ext cx="8229738" cy="49685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01663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 email&#10;&#10;Description automatically generated">
            <a:extLst>
              <a:ext uri="{FF2B5EF4-FFF2-40B4-BE49-F238E27FC236}">
                <a16:creationId xmlns:a16="http://schemas.microsoft.com/office/drawing/2014/main" id="{817C2901-A893-469C-B230-9194D9453E39}"/>
              </a:ext>
            </a:extLst>
          </p:cNvPr>
          <p:cNvPicPr>
            <a:picLocks noGrp="1" noChangeAspect="1"/>
          </p:cNvPicPr>
          <p:nvPr>
            <p:ph idx="1"/>
          </p:nvPr>
        </p:nvPicPr>
        <p:blipFill>
          <a:blip r:embed="rId2"/>
          <a:stretch>
            <a:fillRect/>
          </a:stretch>
        </p:blipFill>
        <p:spPr>
          <a:xfrm>
            <a:off x="783366" y="483379"/>
            <a:ext cx="7587753" cy="5406879"/>
          </a:xfrm>
        </p:spPr>
      </p:pic>
      <p:sp>
        <p:nvSpPr>
          <p:cNvPr id="4" name="Slide Number Placeholder 3">
            <a:extLst>
              <a:ext uri="{FF2B5EF4-FFF2-40B4-BE49-F238E27FC236}">
                <a16:creationId xmlns:a16="http://schemas.microsoft.com/office/drawing/2014/main" id="{8B66AB42-1CA8-4457-AB10-AB92447D6228}"/>
              </a:ext>
            </a:extLst>
          </p:cNvPr>
          <p:cNvSpPr>
            <a:spLocks noGrp="1"/>
          </p:cNvSpPr>
          <p:nvPr>
            <p:ph type="sldNum" sz="quarter" idx="12"/>
          </p:nvPr>
        </p:nvSpPr>
        <p:spPr/>
        <p:txBody>
          <a:bodyPr/>
          <a:lstStyle/>
          <a:p>
            <a:fld id="{01FFFFE9-2673-4DFD-A0FE-E8E073DA5BBC}" type="slidenum">
              <a:rPr lang="en-IN" smtClean="0"/>
              <a:t>24</a:t>
            </a:fld>
            <a:endParaRPr lang="en-IN"/>
          </a:p>
        </p:txBody>
      </p:sp>
      <p:sp>
        <p:nvSpPr>
          <p:cNvPr id="2" name="TextBox 1">
            <a:extLst>
              <a:ext uri="{FF2B5EF4-FFF2-40B4-BE49-F238E27FC236}">
                <a16:creationId xmlns:a16="http://schemas.microsoft.com/office/drawing/2014/main" id="{4EA9F17D-06F6-4F49-BE31-7DEF8C216BDC}"/>
              </a:ext>
            </a:extLst>
          </p:cNvPr>
          <p:cNvSpPr txBox="1"/>
          <p:nvPr/>
        </p:nvSpPr>
        <p:spPr>
          <a:xfrm>
            <a:off x="2843808" y="5948550"/>
            <a:ext cx="3600400" cy="369332"/>
          </a:xfrm>
          <a:prstGeom prst="rect">
            <a:avLst/>
          </a:prstGeom>
          <a:noFill/>
        </p:spPr>
        <p:txBody>
          <a:bodyPr wrap="square" rtlCol="0">
            <a:spAutoFit/>
          </a:bodyPr>
          <a:lstStyle/>
          <a:p>
            <a:pPr algn="ctr"/>
            <a:r>
              <a:rPr lang="en-US" b="1" kern="1200" dirty="0">
                <a:effectLst/>
                <a:latin typeface="Times New Roman" panose="02020603050405020304" pitchFamily="18" charset="0"/>
                <a:ea typeface="+mj-ea"/>
              </a:rPr>
              <a:t>Fig 8. Moderate Optic</a:t>
            </a:r>
            <a:r>
              <a:rPr lang="en-US" b="1" dirty="0">
                <a:effectLst/>
                <a:latin typeface="Times New Roman" panose="02020603050405020304" pitchFamily="18" charset="0"/>
                <a:ea typeface="Calibri" panose="020F0502020204030204" pitchFamily="34" charset="0"/>
              </a:rPr>
              <a:t> Cup Nerve</a:t>
            </a:r>
            <a:endParaRPr lang="en-IN" dirty="0"/>
          </a:p>
        </p:txBody>
      </p:sp>
    </p:spTree>
    <p:extLst>
      <p:ext uri="{BB962C8B-B14F-4D97-AF65-F5344CB8AC3E}">
        <p14:creationId xmlns:p14="http://schemas.microsoft.com/office/powerpoint/2010/main" val="412542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 email&#10;&#10;Description automatically generated">
            <a:extLst>
              <a:ext uri="{FF2B5EF4-FFF2-40B4-BE49-F238E27FC236}">
                <a16:creationId xmlns:a16="http://schemas.microsoft.com/office/drawing/2014/main" id="{24468806-4325-4DCE-B106-22C4CD42017A}"/>
              </a:ext>
            </a:extLst>
          </p:cNvPr>
          <p:cNvPicPr>
            <a:picLocks noGrp="1" noChangeAspect="1"/>
          </p:cNvPicPr>
          <p:nvPr>
            <p:ph idx="1"/>
          </p:nvPr>
        </p:nvPicPr>
        <p:blipFill>
          <a:blip r:embed="rId2"/>
          <a:stretch>
            <a:fillRect/>
          </a:stretch>
        </p:blipFill>
        <p:spPr>
          <a:xfrm>
            <a:off x="873984" y="653126"/>
            <a:ext cx="7563811" cy="5455378"/>
          </a:xfrm>
        </p:spPr>
      </p:pic>
      <p:sp>
        <p:nvSpPr>
          <p:cNvPr id="4" name="Slide Number Placeholder 3">
            <a:extLst>
              <a:ext uri="{FF2B5EF4-FFF2-40B4-BE49-F238E27FC236}">
                <a16:creationId xmlns:a16="http://schemas.microsoft.com/office/drawing/2014/main" id="{7FAB9238-4715-4169-BAB3-A96F2916D32F}"/>
              </a:ext>
            </a:extLst>
          </p:cNvPr>
          <p:cNvSpPr>
            <a:spLocks noGrp="1"/>
          </p:cNvSpPr>
          <p:nvPr>
            <p:ph type="sldNum" sz="quarter" idx="12"/>
          </p:nvPr>
        </p:nvSpPr>
        <p:spPr/>
        <p:txBody>
          <a:bodyPr/>
          <a:lstStyle/>
          <a:p>
            <a:fld id="{01FFFFE9-2673-4DFD-A0FE-E8E073DA5BBC}" type="slidenum">
              <a:rPr lang="en-IN" smtClean="0"/>
              <a:t>25</a:t>
            </a:fld>
            <a:endParaRPr lang="en-IN"/>
          </a:p>
        </p:txBody>
      </p:sp>
      <p:sp>
        <p:nvSpPr>
          <p:cNvPr id="2" name="TextBox 1">
            <a:extLst>
              <a:ext uri="{FF2B5EF4-FFF2-40B4-BE49-F238E27FC236}">
                <a16:creationId xmlns:a16="http://schemas.microsoft.com/office/drawing/2014/main" id="{3D5B78A0-9211-4D96-B033-407E004D85D8}"/>
              </a:ext>
            </a:extLst>
          </p:cNvPr>
          <p:cNvSpPr txBox="1"/>
          <p:nvPr/>
        </p:nvSpPr>
        <p:spPr>
          <a:xfrm>
            <a:off x="2555776" y="6055443"/>
            <a:ext cx="4320480" cy="369332"/>
          </a:xfrm>
          <a:prstGeom prst="rect">
            <a:avLst/>
          </a:prstGeom>
          <a:noFill/>
        </p:spPr>
        <p:txBody>
          <a:bodyPr wrap="square" rtlCol="0">
            <a:spAutoFit/>
          </a:bodyPr>
          <a:lstStyle/>
          <a:p>
            <a:pPr algn="ctr"/>
            <a:r>
              <a:rPr lang="en-US" sz="1800" b="1" dirty="0">
                <a:effectLst/>
                <a:latin typeface="Times New Roman" panose="02020603050405020304" pitchFamily="18" charset="0"/>
                <a:ea typeface="Calibri" panose="020F0502020204030204" pitchFamily="34" charset="0"/>
              </a:rPr>
              <a:t>Fig 9. Advanced Optic Cup Nerve</a:t>
            </a:r>
            <a:endParaRPr lang="en-IN" dirty="0"/>
          </a:p>
        </p:txBody>
      </p:sp>
    </p:spTree>
    <p:extLst>
      <p:ext uri="{BB962C8B-B14F-4D97-AF65-F5344CB8AC3E}">
        <p14:creationId xmlns:p14="http://schemas.microsoft.com/office/powerpoint/2010/main" val="211120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text, application, email&#10;&#10;Description automatically generated">
            <a:extLst>
              <a:ext uri="{FF2B5EF4-FFF2-40B4-BE49-F238E27FC236}">
                <a16:creationId xmlns:a16="http://schemas.microsoft.com/office/drawing/2014/main" id="{A9752EB2-9807-4CB3-89D4-3F4DB36080DB}"/>
              </a:ext>
            </a:extLst>
          </p:cNvPr>
          <p:cNvPicPr>
            <a:picLocks noGrp="1" noChangeAspect="1"/>
          </p:cNvPicPr>
          <p:nvPr>
            <p:ph idx="1"/>
          </p:nvPr>
        </p:nvPicPr>
        <p:blipFill>
          <a:blip r:embed="rId2"/>
          <a:stretch>
            <a:fillRect/>
          </a:stretch>
        </p:blipFill>
        <p:spPr>
          <a:xfrm>
            <a:off x="630878" y="582038"/>
            <a:ext cx="7525711" cy="5450746"/>
          </a:xfrm>
        </p:spPr>
      </p:pic>
      <p:sp>
        <p:nvSpPr>
          <p:cNvPr id="4" name="Slide Number Placeholder 3">
            <a:extLst>
              <a:ext uri="{FF2B5EF4-FFF2-40B4-BE49-F238E27FC236}">
                <a16:creationId xmlns:a16="http://schemas.microsoft.com/office/drawing/2014/main" id="{FE7AB98A-942B-4BD4-9D3C-A52AFCDDCCC5}"/>
              </a:ext>
            </a:extLst>
          </p:cNvPr>
          <p:cNvSpPr>
            <a:spLocks noGrp="1"/>
          </p:cNvSpPr>
          <p:nvPr>
            <p:ph type="sldNum" sz="quarter" idx="12"/>
          </p:nvPr>
        </p:nvSpPr>
        <p:spPr/>
        <p:txBody>
          <a:bodyPr/>
          <a:lstStyle/>
          <a:p>
            <a:fld id="{01FFFFE9-2673-4DFD-A0FE-E8E073DA5BBC}" type="slidenum">
              <a:rPr lang="en-IN" smtClean="0"/>
              <a:t>26</a:t>
            </a:fld>
            <a:endParaRPr lang="en-IN"/>
          </a:p>
        </p:txBody>
      </p:sp>
      <p:sp>
        <p:nvSpPr>
          <p:cNvPr id="6" name="TextBox 5">
            <a:extLst>
              <a:ext uri="{FF2B5EF4-FFF2-40B4-BE49-F238E27FC236}">
                <a16:creationId xmlns:a16="http://schemas.microsoft.com/office/drawing/2014/main" id="{AF402254-4039-44B1-AED3-803A4DBD1E32}"/>
              </a:ext>
            </a:extLst>
          </p:cNvPr>
          <p:cNvSpPr txBox="1"/>
          <p:nvPr/>
        </p:nvSpPr>
        <p:spPr>
          <a:xfrm>
            <a:off x="2917272" y="61680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ea typeface="+mn-lt"/>
                <a:cs typeface="+mn-lt"/>
              </a:rPr>
              <a:t>Fig 1</a:t>
            </a:r>
            <a:r>
              <a:rPr lang="en-US" b="1" dirty="0">
                <a:ea typeface="+mn-lt"/>
                <a:cs typeface="+mn-lt"/>
              </a:rPr>
              <a:t>0</a:t>
            </a:r>
            <a:r>
              <a:rPr lang="en-US" b="1">
                <a:ea typeface="+mn-lt"/>
                <a:cs typeface="+mn-lt"/>
              </a:rPr>
              <a:t>. </a:t>
            </a:r>
            <a:r>
              <a:rPr lang="en-US" b="1" dirty="0">
                <a:ea typeface="+mn-lt"/>
                <a:cs typeface="+mn-lt"/>
              </a:rPr>
              <a:t>Output Screenshot</a:t>
            </a:r>
            <a:endParaRPr lang="en-US" dirty="0"/>
          </a:p>
        </p:txBody>
      </p:sp>
    </p:spTree>
    <p:extLst>
      <p:ext uri="{BB962C8B-B14F-4D97-AF65-F5344CB8AC3E}">
        <p14:creationId xmlns:p14="http://schemas.microsoft.com/office/powerpoint/2010/main" val="1855902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C2F796-F089-6A41-8CBE-7D4C3DA1D8C8}"/>
              </a:ext>
            </a:extLst>
          </p:cNvPr>
          <p:cNvSpPr>
            <a:spLocks noGrp="1"/>
          </p:cNvSpPr>
          <p:nvPr>
            <p:ph type="title"/>
          </p:nvPr>
        </p:nvSpPr>
        <p:spPr>
          <a:xfrm>
            <a:off x="0" y="212673"/>
            <a:ext cx="3316516" cy="842849"/>
          </a:xfrm>
        </p:spPr>
        <p:txBody>
          <a:bodyPr>
            <a:normAutofit/>
          </a:bodyPr>
          <a:lstStyle/>
          <a:p>
            <a:r>
              <a:rPr lang="en-IN" sz="3200" b="1" dirty="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5D642E8-6AD9-4915-B8D1-CD2E151DB413}"/>
              </a:ext>
            </a:extLst>
          </p:cNvPr>
          <p:cNvSpPr>
            <a:spLocks noGrp="1"/>
          </p:cNvSpPr>
          <p:nvPr>
            <p:ph type="sldNum" sz="quarter" idx="12"/>
          </p:nvPr>
        </p:nvSpPr>
        <p:spPr/>
        <p:txBody>
          <a:bodyPr/>
          <a:lstStyle/>
          <a:p>
            <a:fld id="{01FFFFE9-2673-4DFD-A0FE-E8E073DA5BBC}" type="slidenum">
              <a:rPr lang="en-IN" smtClean="0"/>
              <a:t>27</a:t>
            </a:fld>
            <a:endParaRPr lang="en-IN"/>
          </a:p>
        </p:txBody>
      </p:sp>
      <p:sp>
        <p:nvSpPr>
          <p:cNvPr id="3" name="TextBox 2">
            <a:extLst>
              <a:ext uri="{FF2B5EF4-FFF2-40B4-BE49-F238E27FC236}">
                <a16:creationId xmlns:a16="http://schemas.microsoft.com/office/drawing/2014/main" id="{8D85D20B-A07F-CA44-95EA-14880EA01859}"/>
              </a:ext>
            </a:extLst>
          </p:cNvPr>
          <p:cNvSpPr txBox="1"/>
          <p:nvPr/>
        </p:nvSpPr>
        <p:spPr>
          <a:xfrm rot="10800000" flipV="1">
            <a:off x="5148064" y="323375"/>
            <a:ext cx="3405416" cy="584775"/>
          </a:xfrm>
          <a:prstGeom prst="rect">
            <a:avLst/>
          </a:prstGeom>
          <a:noFill/>
        </p:spPr>
        <p:txBody>
          <a:bodyPr wrap="square" rtlCol="0">
            <a:spAutoFit/>
          </a:bodyPr>
          <a:lstStyle/>
          <a:p>
            <a:pPr algn="l"/>
            <a:r>
              <a:rPr lang="en-US" sz="3200" b="1" dirty="0">
                <a:latin typeface="Times New Roman" panose="02020603050405020304" pitchFamily="18" charset="0"/>
                <a:cs typeface="Times New Roman" panose="02020603050405020304" pitchFamily="18" charset="0"/>
              </a:rPr>
              <a:t>FUTURE WORK</a:t>
            </a:r>
          </a:p>
        </p:txBody>
      </p:sp>
      <p:sp>
        <p:nvSpPr>
          <p:cNvPr id="4" name="TextBox 3">
            <a:extLst>
              <a:ext uri="{FF2B5EF4-FFF2-40B4-BE49-F238E27FC236}">
                <a16:creationId xmlns:a16="http://schemas.microsoft.com/office/drawing/2014/main" id="{C33984ED-465A-B04E-A7F1-F601051E7CEB}"/>
              </a:ext>
            </a:extLst>
          </p:cNvPr>
          <p:cNvSpPr txBox="1"/>
          <p:nvPr/>
        </p:nvSpPr>
        <p:spPr>
          <a:xfrm>
            <a:off x="5508104" y="1268760"/>
            <a:ext cx="3405415" cy="1077218"/>
          </a:xfrm>
          <a:prstGeom prst="rect">
            <a:avLst/>
          </a:prstGeom>
          <a:noFill/>
        </p:spPr>
        <p:txBody>
          <a:bodyPr wrap="square" rtlCol="0">
            <a:spAutoFit/>
          </a:bodyPr>
          <a:lstStyle/>
          <a:p>
            <a:pPr algn="l"/>
            <a:r>
              <a:rPr lang="en-US" sz="1600"/>
              <a:t>We will convert that model into real time application for detection of GLAUCOMA. The application will be easy to access to each person</a:t>
            </a:r>
          </a:p>
        </p:txBody>
      </p:sp>
      <p:sp>
        <p:nvSpPr>
          <p:cNvPr id="8" name="Content Placeholder 7">
            <a:extLst>
              <a:ext uri="{FF2B5EF4-FFF2-40B4-BE49-F238E27FC236}">
                <a16:creationId xmlns:a16="http://schemas.microsoft.com/office/drawing/2014/main" id="{B6B4240C-DA77-7148-9926-908D71548CF0}"/>
              </a:ext>
            </a:extLst>
          </p:cNvPr>
          <p:cNvSpPr>
            <a:spLocks noGrp="1"/>
          </p:cNvSpPr>
          <p:nvPr>
            <p:ph idx="1"/>
          </p:nvPr>
        </p:nvSpPr>
        <p:spPr>
          <a:xfrm>
            <a:off x="439993" y="1389743"/>
            <a:ext cx="4708071" cy="4078514"/>
          </a:xfrm>
        </p:spPr>
        <p:txBody>
          <a:bodyPr>
            <a:normAutofit/>
          </a:bodyPr>
          <a:lstStyle/>
          <a:p>
            <a:pPr marL="0" indent="0">
              <a:buNone/>
            </a:pPr>
            <a:r>
              <a:rPr lang="en-US" sz="1600" dirty="0"/>
              <a:t>     This study brings evidence that deep neural networks are available methodology for medical imaging, even though they solve the task in question in a different way than virtually all well documented past </a:t>
            </a:r>
            <a:r>
              <a:rPr lang="en-US" sz="1600" dirty="0" err="1"/>
              <a:t>work.An</a:t>
            </a:r>
            <a:r>
              <a:rPr lang="en-US" sz="1600" dirty="0"/>
              <a:t> average accuracy of 95.64% is determined in the classification of blood vessel or not. Optic cup is also segmented from the optic disc by Fuzzy C Means Clustering (FCM). This proposed algorithm is tested on a sample of hospital images and CDR value is determined. The obtained values of CDR is compared with the given values of the sample images and hence the performance of proposed system in which Recurrent Neural Networks for segmentation is employed, is excellent in automated.</a:t>
            </a:r>
          </a:p>
        </p:txBody>
      </p:sp>
    </p:spTree>
    <p:extLst>
      <p:ext uri="{BB962C8B-B14F-4D97-AF65-F5344CB8AC3E}">
        <p14:creationId xmlns:p14="http://schemas.microsoft.com/office/powerpoint/2010/main" val="1786333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645E-FCBA-44FC-9472-2D19D6E45889}"/>
              </a:ext>
            </a:extLst>
          </p:cNvPr>
          <p:cNvSpPr>
            <a:spLocks noGrp="1"/>
          </p:cNvSpPr>
          <p:nvPr>
            <p:ph type="title"/>
          </p:nvPr>
        </p:nvSpPr>
        <p:spPr/>
        <p:txBody>
          <a:bodyPr/>
          <a:lstStyle/>
          <a:p>
            <a:r>
              <a:rPr lang="en-US" dirty="0">
                <a:cs typeface="Calibri"/>
              </a:rPr>
              <a:t>REFERENCES</a:t>
            </a:r>
            <a:endParaRPr lang="en-US" dirty="0"/>
          </a:p>
        </p:txBody>
      </p:sp>
      <p:sp>
        <p:nvSpPr>
          <p:cNvPr id="3" name="Content Placeholder 2">
            <a:extLst>
              <a:ext uri="{FF2B5EF4-FFF2-40B4-BE49-F238E27FC236}">
                <a16:creationId xmlns:a16="http://schemas.microsoft.com/office/drawing/2014/main" id="{037421F4-593F-4850-80CA-C0C232C554B9}"/>
              </a:ext>
            </a:extLst>
          </p:cNvPr>
          <p:cNvSpPr>
            <a:spLocks noGrp="1"/>
          </p:cNvSpPr>
          <p:nvPr>
            <p:ph idx="1"/>
          </p:nvPr>
        </p:nvSpPr>
        <p:spPr/>
        <p:txBody>
          <a:bodyPr vert="horz" lIns="91440" tIns="45720" rIns="91440" bIns="45720" rtlCol="0" anchor="ctr">
            <a:noAutofit/>
          </a:bodyPr>
          <a:lstStyle/>
          <a:p>
            <a:pPr algn="just">
              <a:buFont typeface="Arial"/>
              <a:buChar char="•"/>
            </a:pPr>
            <a:r>
              <a:rPr lang="es-ES" sz="1600" dirty="0" err="1">
                <a:latin typeface="Times New Roman"/>
                <a:ea typeface="+mn-lt"/>
                <a:cs typeface="+mn-lt"/>
              </a:rPr>
              <a:t>Donghyeon</a:t>
            </a:r>
            <a:r>
              <a:rPr lang="es-ES" sz="1600" dirty="0">
                <a:latin typeface="Times New Roman"/>
                <a:ea typeface="+mn-lt"/>
                <a:cs typeface="+mn-lt"/>
              </a:rPr>
              <a:t> Kim*, </a:t>
            </a:r>
            <a:r>
              <a:rPr lang="es-ES" sz="1600" dirty="0" err="1">
                <a:latin typeface="Times New Roman"/>
                <a:ea typeface="+mn-lt"/>
                <a:cs typeface="+mn-lt"/>
              </a:rPr>
              <a:t>Heejin</a:t>
            </a:r>
            <a:r>
              <a:rPr lang="es-ES" sz="1600" dirty="0">
                <a:latin typeface="Times New Roman"/>
                <a:ea typeface="+mn-lt"/>
                <a:cs typeface="+mn-lt"/>
              </a:rPr>
              <a:t> Park, </a:t>
            </a:r>
            <a:r>
              <a:rPr lang="es-ES" sz="1600" dirty="0" err="1">
                <a:latin typeface="Times New Roman"/>
                <a:ea typeface="+mn-lt"/>
                <a:cs typeface="+mn-lt"/>
              </a:rPr>
              <a:t>Jeasoo</a:t>
            </a:r>
            <a:r>
              <a:rPr lang="es-ES" sz="1600" dirty="0">
                <a:latin typeface="Times New Roman"/>
                <a:ea typeface="+mn-lt"/>
                <a:cs typeface="+mn-lt"/>
              </a:rPr>
              <a:t> Kim,</a:t>
            </a:r>
            <a:r>
              <a:rPr lang="en-US" sz="1600" dirty="0">
                <a:latin typeface="Times New Roman"/>
                <a:ea typeface="+mn-lt"/>
                <a:cs typeface="+mn-lt"/>
              </a:rPr>
              <a:t> Joo Young Hahn, Joung-Soo Park ” MIMO Communication Based on Adaptive Passive Time Reversal in Deep Water” IEEE access 2019 </a:t>
            </a:r>
          </a:p>
          <a:p>
            <a:pPr algn="just">
              <a:buFont typeface="Arial"/>
              <a:buChar char="•"/>
            </a:pPr>
            <a:r>
              <a:rPr lang="en-US" sz="1600" dirty="0">
                <a:latin typeface="Times New Roman"/>
                <a:ea typeface="+mn-lt"/>
                <a:cs typeface="+mn-lt"/>
              </a:rPr>
              <a:t>M. Leeson and M. Higgins, “Optical wireless and millimeter waves for 5g access networks,” in The Fifth Generation (5G) of Wireless Communication. </a:t>
            </a:r>
            <a:r>
              <a:rPr lang="en-US" sz="1600" err="1">
                <a:latin typeface="Times New Roman"/>
                <a:ea typeface="+mn-lt"/>
                <a:cs typeface="+mn-lt"/>
              </a:rPr>
              <a:t>IntechOpen</a:t>
            </a:r>
            <a:r>
              <a:rPr lang="en-US" sz="1600" dirty="0">
                <a:latin typeface="Times New Roman"/>
                <a:ea typeface="+mn-lt"/>
                <a:cs typeface="+mn-lt"/>
              </a:rPr>
              <a:t>, 2018.</a:t>
            </a:r>
          </a:p>
          <a:p>
            <a:pPr algn="just">
              <a:buFont typeface="Arial"/>
              <a:buChar char="•"/>
            </a:pPr>
            <a:r>
              <a:rPr lang="es-ES" sz="1600" err="1">
                <a:latin typeface="Times New Roman"/>
                <a:ea typeface="+mn-lt"/>
                <a:cs typeface="+mn-lt"/>
              </a:rPr>
              <a:t>Jeneel</a:t>
            </a:r>
            <a:r>
              <a:rPr lang="es-ES" sz="1600" dirty="0">
                <a:latin typeface="Times New Roman"/>
                <a:ea typeface="+mn-lt"/>
                <a:cs typeface="+mn-lt"/>
              </a:rPr>
              <a:t> </a:t>
            </a:r>
            <a:r>
              <a:rPr lang="es-ES" sz="1600" err="1">
                <a:latin typeface="Times New Roman"/>
                <a:ea typeface="+mn-lt"/>
                <a:cs typeface="+mn-lt"/>
              </a:rPr>
              <a:t>Pravin</a:t>
            </a:r>
            <a:r>
              <a:rPr lang="es-ES" sz="1600" dirty="0">
                <a:latin typeface="Times New Roman"/>
                <a:ea typeface="+mn-lt"/>
                <a:cs typeface="+mn-lt"/>
              </a:rPr>
              <a:t> </a:t>
            </a:r>
            <a:r>
              <a:rPr lang="es-ES" sz="1600" err="1">
                <a:latin typeface="Times New Roman"/>
                <a:ea typeface="+mn-lt"/>
                <a:cs typeface="+mn-lt"/>
              </a:rPr>
              <a:t>Kachhadiya</a:t>
            </a:r>
            <a:r>
              <a:rPr lang="es-ES" sz="1600" dirty="0">
                <a:latin typeface="Times New Roman"/>
                <a:ea typeface="+mn-lt"/>
                <a:cs typeface="+mn-lt"/>
              </a:rPr>
              <a:t>, </a:t>
            </a:r>
            <a:r>
              <a:rPr lang="es-ES" sz="1600" err="1">
                <a:latin typeface="Times New Roman"/>
                <a:ea typeface="+mn-lt"/>
                <a:cs typeface="+mn-lt"/>
              </a:rPr>
              <a:t>Abhinav</a:t>
            </a:r>
            <a:r>
              <a:rPr lang="es-ES" sz="1600" dirty="0">
                <a:latin typeface="Times New Roman"/>
                <a:ea typeface="+mn-lt"/>
                <a:cs typeface="+mn-lt"/>
              </a:rPr>
              <a:t> </a:t>
            </a:r>
            <a:r>
              <a:rPr lang="es-ES" sz="1600" err="1">
                <a:latin typeface="Times New Roman"/>
                <a:ea typeface="+mn-lt"/>
                <a:cs typeface="+mn-lt"/>
              </a:rPr>
              <a:t>Kashyap</a:t>
            </a:r>
            <a:r>
              <a:rPr lang="en-IN" sz="1600" dirty="0">
                <a:latin typeface="Times New Roman"/>
                <a:ea typeface="+mn-lt"/>
                <a:cs typeface="+mn-lt"/>
              </a:rPr>
              <a:t> </a:t>
            </a:r>
            <a:r>
              <a:rPr lang="en-US" sz="1600" dirty="0">
                <a:latin typeface="Times New Roman"/>
                <a:ea typeface="+mn-lt"/>
                <a:cs typeface="+mn-lt"/>
              </a:rPr>
              <a:t>“Air-Water Optical Communication using an Airborne Radio controlled Aircraft” IEEE access 2018</a:t>
            </a:r>
          </a:p>
          <a:p>
            <a:pPr algn="just">
              <a:buFont typeface="Arial"/>
              <a:buChar char="•"/>
            </a:pPr>
            <a:r>
              <a:rPr lang="en-US" sz="1600" dirty="0">
                <a:latin typeface="Times New Roman"/>
                <a:ea typeface="+mn-lt"/>
                <a:cs typeface="+mn-lt"/>
              </a:rPr>
              <a:t>T. D. P. Perera, D. N. K. Jayakody, S. K. Sharma, S. </a:t>
            </a:r>
            <a:r>
              <a:rPr lang="en-US" sz="1600" err="1">
                <a:latin typeface="Times New Roman"/>
                <a:ea typeface="+mn-lt"/>
                <a:cs typeface="+mn-lt"/>
              </a:rPr>
              <a:t>Chatzinotas</a:t>
            </a:r>
            <a:r>
              <a:rPr lang="en-US" sz="1600" dirty="0">
                <a:latin typeface="Times New Roman"/>
                <a:ea typeface="+mn-lt"/>
                <a:cs typeface="+mn-lt"/>
              </a:rPr>
              <a:t>, and J. Li, “Simultaneous wireless information and power transfer (</a:t>
            </a:r>
            <a:r>
              <a:rPr lang="en-US" sz="1600" err="1">
                <a:latin typeface="Times New Roman"/>
                <a:ea typeface="+mn-lt"/>
                <a:cs typeface="+mn-lt"/>
              </a:rPr>
              <a:t>swipt</a:t>
            </a:r>
            <a:r>
              <a:rPr lang="en-US" sz="1600" dirty="0">
                <a:latin typeface="Times New Roman"/>
                <a:ea typeface="+mn-lt"/>
                <a:cs typeface="+mn-lt"/>
              </a:rPr>
              <a:t>):Recent advances and future challenges,” IEEE Communications Surveys &amp; Tutorials, vol. 20, no. 1, pp. 264–302, 2017.</a:t>
            </a:r>
          </a:p>
          <a:p>
            <a:pPr algn="just">
              <a:buFont typeface="Arial"/>
              <a:buChar char="•"/>
            </a:pPr>
            <a:r>
              <a:rPr lang="es-ES" sz="1600" err="1">
                <a:latin typeface="Times New Roman"/>
                <a:ea typeface="+mn-lt"/>
                <a:cs typeface="+mn-lt"/>
              </a:rPr>
              <a:t>Yuezhong</a:t>
            </a:r>
            <a:r>
              <a:rPr lang="es-ES" sz="1600" dirty="0">
                <a:latin typeface="Times New Roman"/>
                <a:ea typeface="+mn-lt"/>
                <a:cs typeface="+mn-lt"/>
              </a:rPr>
              <a:t> Li, </a:t>
            </a:r>
            <a:r>
              <a:rPr lang="es-ES" sz="1600" err="1">
                <a:latin typeface="Times New Roman"/>
                <a:ea typeface="+mn-lt"/>
                <a:cs typeface="+mn-lt"/>
              </a:rPr>
              <a:t>Xiaoqiang</a:t>
            </a:r>
            <a:r>
              <a:rPr lang="es-ES" sz="1600" dirty="0">
                <a:latin typeface="Times New Roman"/>
                <a:ea typeface="+mn-lt"/>
                <a:cs typeface="+mn-lt"/>
              </a:rPr>
              <a:t> Yan, </a:t>
            </a:r>
            <a:r>
              <a:rPr lang="es-ES" sz="1600" err="1">
                <a:latin typeface="Times New Roman"/>
                <a:ea typeface="+mn-lt"/>
                <a:cs typeface="+mn-lt"/>
              </a:rPr>
              <a:t>Lingyuan</a:t>
            </a:r>
            <a:r>
              <a:rPr lang="es-ES" sz="1600" dirty="0">
                <a:latin typeface="Times New Roman"/>
                <a:ea typeface="+mn-lt"/>
                <a:cs typeface="+mn-lt"/>
              </a:rPr>
              <a:t> Zeng, </a:t>
            </a:r>
            <a:r>
              <a:rPr lang="es-ES" sz="1600" err="1">
                <a:latin typeface="Times New Roman"/>
                <a:ea typeface="+mn-lt"/>
                <a:cs typeface="+mn-lt"/>
              </a:rPr>
              <a:t>Hualing</a:t>
            </a:r>
            <a:r>
              <a:rPr lang="es-ES" sz="1600" dirty="0">
                <a:latin typeface="Times New Roman"/>
                <a:ea typeface="+mn-lt"/>
                <a:cs typeface="+mn-lt"/>
              </a:rPr>
              <a:t> Wu”</a:t>
            </a:r>
            <a:r>
              <a:rPr lang="en-US" sz="1600" dirty="0">
                <a:latin typeface="Times New Roman"/>
                <a:ea typeface="+mn-lt"/>
                <a:cs typeface="+mn-lt"/>
              </a:rPr>
              <a:t>Research on Water Meter Reading System Based on LoRa Communication” IEEE access 2017</a:t>
            </a:r>
          </a:p>
          <a:p>
            <a:pPr algn="just">
              <a:buFont typeface="Arial"/>
              <a:buChar char="•"/>
            </a:pPr>
            <a:r>
              <a:rPr lang="en-US" sz="1600" dirty="0">
                <a:latin typeface="Times New Roman"/>
                <a:ea typeface="+mn-lt"/>
                <a:cs typeface="+mn-lt"/>
              </a:rPr>
              <a:t>H. Kaushal and G. </a:t>
            </a:r>
            <a:r>
              <a:rPr lang="en-US" sz="1600" err="1">
                <a:latin typeface="Times New Roman"/>
                <a:ea typeface="+mn-lt"/>
                <a:cs typeface="+mn-lt"/>
              </a:rPr>
              <a:t>Kaddoum</a:t>
            </a:r>
            <a:r>
              <a:rPr lang="en-US" sz="1600" dirty="0">
                <a:latin typeface="Times New Roman"/>
                <a:ea typeface="+mn-lt"/>
                <a:cs typeface="+mn-lt"/>
              </a:rPr>
              <a:t>, “Underwater optical wireless communication,” IEEE access, vol. 4, pp. 1518–1547, 2016.</a:t>
            </a:r>
          </a:p>
          <a:p>
            <a:pPr algn="just">
              <a:buFont typeface="Arial"/>
              <a:buChar char="•"/>
            </a:pPr>
            <a:r>
              <a:rPr lang="en-US" sz="1600" dirty="0">
                <a:latin typeface="Times New Roman"/>
                <a:ea typeface="+mn-lt"/>
                <a:cs typeface="+mn-lt"/>
              </a:rPr>
              <a:t>C. </a:t>
            </a:r>
            <a:r>
              <a:rPr lang="en-US" sz="1600" err="1">
                <a:latin typeface="Times New Roman"/>
                <a:ea typeface="+mn-lt"/>
                <a:cs typeface="+mn-lt"/>
              </a:rPr>
              <a:t>Gussen</a:t>
            </a:r>
            <a:r>
              <a:rPr lang="en-US" sz="1600" dirty="0">
                <a:latin typeface="Times New Roman"/>
                <a:ea typeface="+mn-lt"/>
                <a:cs typeface="+mn-lt"/>
              </a:rPr>
              <a:t>, P. Diniz, M. Campos, W. A. Martins, F. M. Costa, and J. N. Gois, “A survey of underwater wireless communication technologies,” J. Commun. Inform. Sys, vol. 31, no. 1, 2016.</a:t>
            </a:r>
          </a:p>
          <a:p>
            <a:pPr marL="0" indent="0">
              <a:buNone/>
            </a:pPr>
            <a:endParaRPr lang="en-US" dirty="0">
              <a:cs typeface="Calibri"/>
            </a:endParaRPr>
          </a:p>
        </p:txBody>
      </p:sp>
      <p:sp>
        <p:nvSpPr>
          <p:cNvPr id="4" name="Slide Number Placeholder 3">
            <a:extLst>
              <a:ext uri="{FF2B5EF4-FFF2-40B4-BE49-F238E27FC236}">
                <a16:creationId xmlns:a16="http://schemas.microsoft.com/office/drawing/2014/main" id="{52EA95E8-34A4-49E1-9104-7B84B30B8784}"/>
              </a:ext>
            </a:extLst>
          </p:cNvPr>
          <p:cNvSpPr>
            <a:spLocks noGrp="1"/>
          </p:cNvSpPr>
          <p:nvPr>
            <p:ph type="sldNum" sz="quarter" idx="12"/>
          </p:nvPr>
        </p:nvSpPr>
        <p:spPr/>
        <p:txBody>
          <a:bodyPr/>
          <a:lstStyle/>
          <a:p>
            <a:fld id="{01FFFFE9-2673-4DFD-A0FE-E8E073DA5BBC}" type="slidenum">
              <a:rPr lang="en-IN" smtClean="0"/>
              <a:t>28</a:t>
            </a:fld>
            <a:endParaRPr lang="en-IN"/>
          </a:p>
        </p:txBody>
      </p:sp>
    </p:spTree>
    <p:extLst>
      <p:ext uri="{BB962C8B-B14F-4D97-AF65-F5344CB8AC3E}">
        <p14:creationId xmlns:p14="http://schemas.microsoft.com/office/powerpoint/2010/main" val="3072634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D2D6BA-8FDA-1C4D-B9E1-722C5344A650}"/>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PUBLICATIONS DETAILS</a:t>
            </a:r>
            <a:endParaRPr lang="en-US" sz="32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8CE46745-F770-6C4B-B2B7-0354DEB1E41C}"/>
              </a:ext>
            </a:extLst>
          </p:cNvPr>
          <p:cNvSpPr>
            <a:spLocks noGrp="1"/>
          </p:cNvSpPr>
          <p:nvPr>
            <p:ph idx="1"/>
          </p:nvPr>
        </p:nvSpPr>
        <p:spPr>
          <a:xfrm>
            <a:off x="615043" y="1874157"/>
            <a:ext cx="8229600" cy="5307919"/>
          </a:xfrm>
        </p:spPr>
        <p:txBody>
          <a:bodyPr>
            <a:normAutofit/>
          </a:bodyPr>
          <a:lstStyle/>
          <a:p>
            <a:pPr>
              <a:buAutoNum type="arabicPeriod"/>
            </a:pPr>
            <a:r>
              <a:rPr lang="en-IN" sz="1800"/>
              <a:t>T. Khalil, S. Khalid, A. M. Syed, ”Review of Machine Learning Techniques for Glaucoma Detection and Prediction”, Science and Information Conference 2014, London, UK, 438 </a:t>
            </a:r>
          </a:p>
          <a:p>
            <a:pPr>
              <a:buAutoNum type="arabicPeriod"/>
            </a:pPr>
            <a:r>
              <a:rPr lang="en-IN" sz="1800"/>
              <a:t>S. J. Kim, K. J. Cho and S. Oh, “Development of machine learning models for diagnosis of glaucoma”, </a:t>
            </a:r>
            <a:r>
              <a:rPr lang="en-IN" sz="1800">
                <a:hlinkClick r:id="rId2"/>
              </a:rPr>
              <a:t>https://doi.org/10.1371/journal.pone.0177726 May 23</a:t>
            </a:r>
            <a:r>
              <a:rPr lang="en-IN" sz="1800"/>
              <a:t>, 2017 </a:t>
            </a:r>
          </a:p>
          <a:p>
            <a:pPr>
              <a:buAutoNum type="arabicPeriod"/>
            </a:pPr>
            <a:r>
              <a:rPr lang="en-IN" sz="1800"/>
              <a:t>R. Daneshvar, A. Yarmohammadi, R. Alizadeh, S. Henry, S. Law, J. Caproli, and K. Mahdavi, “Prediction of Glaucoma Progression with Structural Parameters: Comparison of Optical Coherence Tomography and Clinical Disc Parameters”, American Journal of Ophthalmology, December 201913.	</a:t>
            </a:r>
          </a:p>
          <a:p>
            <a:pPr>
              <a:buAutoNum type="arabicPeriod"/>
            </a:pPr>
            <a:r>
              <a:rPr lang="en-IN" sz="1800"/>
              <a:t>T. Khalil, M. U. Akram, S. Khalid, and A. Jameel, “An overview of automated glaucoma detection,” Proc. Comput. Conf. 2017, vol. 2018-January, no. July, pp. 620–632, 2018, DOI: 10.1109/SAI.2017.8252161. </a:t>
            </a:r>
          </a:p>
          <a:p>
            <a:pPr>
              <a:buAutoNum type="arabicPeriod"/>
            </a:pPr>
            <a:r>
              <a:rPr lang="en-IN" sz="1800"/>
              <a:t>A. Serener and S. Serte, “Transfer Learning for Early and Advanced Glaucoma Detection with Convolutional Neural Networks”, 978-1-7281-2420-9/19/ 2019 IEEE </a:t>
            </a:r>
            <a:endParaRPr lang="en-US" sz="1800"/>
          </a:p>
        </p:txBody>
      </p:sp>
      <p:sp>
        <p:nvSpPr>
          <p:cNvPr id="3" name="Slide Number Placeholder 2">
            <a:extLst>
              <a:ext uri="{FF2B5EF4-FFF2-40B4-BE49-F238E27FC236}">
                <a16:creationId xmlns:a16="http://schemas.microsoft.com/office/drawing/2014/main" id="{69FEEAE2-8562-478F-815E-97798C45198C}"/>
              </a:ext>
            </a:extLst>
          </p:cNvPr>
          <p:cNvSpPr>
            <a:spLocks noGrp="1"/>
          </p:cNvSpPr>
          <p:nvPr>
            <p:ph type="sldNum" sz="quarter" idx="12"/>
          </p:nvPr>
        </p:nvSpPr>
        <p:spPr/>
        <p:txBody>
          <a:bodyPr/>
          <a:lstStyle/>
          <a:p>
            <a:fld id="{01FFFFE9-2673-4DFD-A0FE-E8E073DA5BBC}" type="slidenum">
              <a:rPr lang="en-IN" smtClean="0"/>
              <a:t>29</a:t>
            </a:fld>
            <a:endParaRPr lang="en-IN"/>
          </a:p>
        </p:txBody>
      </p:sp>
    </p:spTree>
    <p:extLst>
      <p:ext uri="{BB962C8B-B14F-4D97-AF65-F5344CB8AC3E}">
        <p14:creationId xmlns:p14="http://schemas.microsoft.com/office/powerpoint/2010/main" val="15206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00D8-B31D-4029-AF1D-8A8AF31572BD}"/>
              </a:ext>
            </a:extLst>
          </p:cNvPr>
          <p:cNvSpPr>
            <a:spLocks noGrp="1"/>
          </p:cNvSpPr>
          <p:nvPr>
            <p:ph type="title"/>
          </p:nvPr>
        </p:nvSpPr>
        <p:spPr/>
        <p:txBody>
          <a:bodyPr/>
          <a:lstStyle/>
          <a:p>
            <a:r>
              <a:rPr lang="en-US" dirty="0">
                <a:cs typeface="Calibri"/>
              </a:rPr>
              <a:t>LITERATURE SURVEY</a:t>
            </a:r>
            <a:endParaRPr lang="en-US" dirty="0"/>
          </a:p>
        </p:txBody>
      </p:sp>
      <p:sp>
        <p:nvSpPr>
          <p:cNvPr id="4" name="Slide Number Placeholder 3">
            <a:extLst>
              <a:ext uri="{FF2B5EF4-FFF2-40B4-BE49-F238E27FC236}">
                <a16:creationId xmlns:a16="http://schemas.microsoft.com/office/drawing/2014/main" id="{CB9A90BB-154B-4DAC-95F2-C8D3C0E08FD4}"/>
              </a:ext>
            </a:extLst>
          </p:cNvPr>
          <p:cNvSpPr>
            <a:spLocks noGrp="1"/>
          </p:cNvSpPr>
          <p:nvPr>
            <p:ph type="sldNum" sz="quarter" idx="12"/>
          </p:nvPr>
        </p:nvSpPr>
        <p:spPr/>
        <p:txBody>
          <a:bodyPr/>
          <a:lstStyle/>
          <a:p>
            <a:fld id="{01FFFFE9-2673-4DFD-A0FE-E8E073DA5BBC}" type="slidenum">
              <a:rPr lang="en-IN" smtClean="0"/>
              <a:t>3</a:t>
            </a:fld>
            <a:endParaRPr lang="en-IN"/>
          </a:p>
        </p:txBody>
      </p:sp>
      <p:graphicFrame>
        <p:nvGraphicFramePr>
          <p:cNvPr id="8" name="Table 8">
            <a:extLst>
              <a:ext uri="{FF2B5EF4-FFF2-40B4-BE49-F238E27FC236}">
                <a16:creationId xmlns:a16="http://schemas.microsoft.com/office/drawing/2014/main" id="{D3AA4D6A-499E-458B-8140-9560ED0F8C06}"/>
              </a:ext>
            </a:extLst>
          </p:cNvPr>
          <p:cNvGraphicFramePr>
            <a:graphicFrameLocks noGrp="1"/>
          </p:cNvGraphicFramePr>
          <p:nvPr>
            <p:ph idx="1"/>
            <p:extLst>
              <p:ext uri="{D42A27DB-BD31-4B8C-83A1-F6EECF244321}">
                <p14:modId xmlns:p14="http://schemas.microsoft.com/office/powerpoint/2010/main" val="254411868"/>
              </p:ext>
            </p:extLst>
          </p:nvPr>
        </p:nvGraphicFramePr>
        <p:xfrm>
          <a:off x="457200" y="1600200"/>
          <a:ext cx="8229595" cy="3211542"/>
        </p:xfrm>
        <a:graphic>
          <a:graphicData uri="http://schemas.openxmlformats.org/drawingml/2006/table">
            <a:tbl>
              <a:tblPr firstRow="1" bandRow="1">
                <a:tableStyleId>{073A0DAA-6AF3-43AB-8588-CEC1D06C72B9}</a:tableStyleId>
              </a:tblPr>
              <a:tblGrid>
                <a:gridCol w="3276949">
                  <a:extLst>
                    <a:ext uri="{9D8B030D-6E8A-4147-A177-3AD203B41FA5}">
                      <a16:colId xmlns:a16="http://schemas.microsoft.com/office/drawing/2014/main" val="889761917"/>
                    </a:ext>
                  </a:extLst>
                </a:gridCol>
                <a:gridCol w="2673988">
                  <a:extLst>
                    <a:ext uri="{9D8B030D-6E8A-4147-A177-3AD203B41FA5}">
                      <a16:colId xmlns:a16="http://schemas.microsoft.com/office/drawing/2014/main" val="443945363"/>
                    </a:ext>
                  </a:extLst>
                </a:gridCol>
                <a:gridCol w="2278658">
                  <a:extLst>
                    <a:ext uri="{9D8B030D-6E8A-4147-A177-3AD203B41FA5}">
                      <a16:colId xmlns:a16="http://schemas.microsoft.com/office/drawing/2014/main" val="109629044"/>
                    </a:ext>
                  </a:extLst>
                </a:gridCol>
              </a:tblGrid>
              <a:tr h="834102">
                <a:tc>
                  <a:txBody>
                    <a:bodyPr/>
                    <a:lstStyle/>
                    <a:p>
                      <a:r>
                        <a:rPr lang="en-US" dirty="0"/>
                        <a:t>              </a:t>
                      </a:r>
                      <a:endParaRPr lang="en-US"/>
                    </a:p>
                    <a:p>
                      <a:pPr lvl="0">
                        <a:buNone/>
                      </a:pPr>
                      <a:r>
                        <a:rPr lang="en-US" dirty="0"/>
                        <a:t>              SURVEY</a:t>
                      </a:r>
                    </a:p>
                  </a:txBody>
                  <a:tcPr/>
                </a:tc>
                <a:tc>
                  <a:txBody>
                    <a:bodyPr/>
                    <a:lstStyle/>
                    <a:p>
                      <a:endParaRPr lang="en-US" dirty="0"/>
                    </a:p>
                    <a:p>
                      <a:pPr lvl="0">
                        <a:buNone/>
                      </a:pPr>
                      <a:r>
                        <a:rPr lang="en-US" dirty="0"/>
                        <a:t>                AUTHOR</a:t>
                      </a:r>
                    </a:p>
                  </a:txBody>
                  <a:tcPr/>
                </a:tc>
                <a:tc>
                  <a:txBody>
                    <a:bodyPr/>
                    <a:lstStyle/>
                    <a:p>
                      <a:endParaRPr lang="en-US" dirty="0"/>
                    </a:p>
                    <a:p>
                      <a:pPr lvl="0">
                        <a:buNone/>
                      </a:pPr>
                      <a:r>
                        <a:rPr lang="en-US" dirty="0"/>
                        <a:t>        PUBLISHED IN</a:t>
                      </a:r>
                    </a:p>
                  </a:txBody>
                  <a:tcPr/>
                </a:tc>
                <a:extLst>
                  <a:ext uri="{0D108BD9-81ED-4DB2-BD59-A6C34878D82A}">
                    <a16:rowId xmlns:a16="http://schemas.microsoft.com/office/drawing/2014/main" val="1573699961"/>
                  </a:ext>
                </a:extLst>
              </a:tr>
              <a:tr h="834102">
                <a:tc>
                  <a:txBody>
                    <a:bodyPr/>
                    <a:lstStyle/>
                    <a:p>
                      <a:pPr lvl="0">
                        <a:buNone/>
                      </a:pPr>
                      <a:r>
                        <a:rPr lang="en-US" sz="1800" b="1" i="0" u="none" strike="noStrike" noProof="0" dirty="0">
                          <a:latin typeface="Calibri"/>
                        </a:rPr>
                        <a:t>Local Entropy Thresholding </a:t>
                      </a:r>
                      <a:endParaRPr lang="en-US" sz="1800" b="0" i="0" u="none" strike="noStrike" noProof="0" dirty="0">
                        <a:latin typeface="Calibri"/>
                      </a:endParaRPr>
                    </a:p>
                    <a:p>
                      <a:pPr lvl="0">
                        <a:buNone/>
                      </a:pPr>
                      <a:r>
                        <a:rPr lang="en-US" sz="1800" b="1" i="0" u="none" strike="noStrike" noProof="0" dirty="0">
                          <a:latin typeface="Calibri"/>
                        </a:rPr>
                        <a:t>Based Fast Retinal Vessels Segmentation by Modifying Matched Filter</a:t>
                      </a:r>
                      <a:endParaRPr lang="en-US" sz="1800" b="0" i="0" u="none" strike="noStrike" noProof="0">
                        <a:latin typeface="Calibri"/>
                      </a:endParaRPr>
                    </a:p>
                  </a:txBody>
                  <a:tcPr/>
                </a:tc>
                <a:tc>
                  <a:txBody>
                    <a:bodyPr/>
                    <a:lstStyle/>
                    <a:p>
                      <a:pPr lvl="0">
                        <a:buNone/>
                      </a:pPr>
                      <a:r>
                        <a:rPr lang="en-US" sz="1800" b="0" i="0" u="none" strike="noStrike" noProof="0" dirty="0">
                          <a:latin typeface="Calibri"/>
                        </a:rPr>
                        <a:t>Nagendra Pratap Singh, Rajesh Kumar, Rajeev Srivastava</a:t>
                      </a:r>
                      <a:endParaRPr lang="en-US" dirty="0"/>
                    </a:p>
                  </a:txBody>
                  <a:tcPr/>
                </a:tc>
                <a:tc>
                  <a:txBody>
                    <a:bodyPr/>
                    <a:lstStyle/>
                    <a:p>
                      <a:endParaRPr lang="en-US"/>
                    </a:p>
                    <a:p>
                      <a:pPr lvl="0">
                        <a:buNone/>
                      </a:pPr>
                      <a:r>
                        <a:rPr lang="en-US" dirty="0"/>
                        <a:t>        2015</a:t>
                      </a:r>
                    </a:p>
                  </a:txBody>
                  <a:tcPr/>
                </a:tc>
                <a:extLst>
                  <a:ext uri="{0D108BD9-81ED-4DB2-BD59-A6C34878D82A}">
                    <a16:rowId xmlns:a16="http://schemas.microsoft.com/office/drawing/2014/main" val="3477552087"/>
                  </a:ext>
                </a:extLst>
              </a:tr>
              <a:tr h="834102">
                <a:tc>
                  <a:txBody>
                    <a:bodyPr/>
                    <a:lstStyle/>
                    <a:p>
                      <a:pPr lvl="0">
                        <a:buNone/>
                      </a:pPr>
                      <a:r>
                        <a:rPr lang="en-US" sz="1800" b="1" i="0" u="none" strike="noStrike" noProof="0" dirty="0">
                          <a:latin typeface="Calibri"/>
                        </a:rPr>
                        <a:t>Optic Disk Segmentation in Retinal Images Using Active Contour Model based on Extended Feature Projection</a:t>
                      </a:r>
                      <a:endParaRPr lang="en-US" sz="1800" b="0" i="0" u="none" strike="noStrike" noProof="0" dirty="0">
                        <a:latin typeface="Calibri"/>
                      </a:endParaRPr>
                    </a:p>
                  </a:txBody>
                  <a:tcPr/>
                </a:tc>
                <a:tc>
                  <a:txBody>
                    <a:bodyPr/>
                    <a:lstStyle/>
                    <a:p>
                      <a:pPr lvl="0">
                        <a:buNone/>
                      </a:pPr>
                      <a:r>
                        <a:rPr lang="en-US" sz="1800" b="0" i="0" u="none" strike="noStrike" noProof="0" dirty="0">
                          <a:latin typeface="Calibri"/>
                        </a:rPr>
                        <a:t>Tin </a:t>
                      </a:r>
                      <a:r>
                        <a:rPr lang="en-US" sz="1800" b="0" i="0" u="none" strike="noStrike" noProof="0" dirty="0" err="1">
                          <a:latin typeface="Calibri"/>
                        </a:rPr>
                        <a:t>Tin</a:t>
                      </a:r>
                      <a:r>
                        <a:rPr lang="en-US" sz="1800" b="0" i="0" u="none" strike="noStrike" noProof="0" dirty="0">
                          <a:latin typeface="Calibri"/>
                        </a:rPr>
                        <a:t> Khaing and </a:t>
                      </a:r>
                      <a:r>
                        <a:rPr lang="en-US" sz="1800" b="0" i="0" u="none" strike="noStrike" noProof="0" dirty="0" err="1">
                          <a:latin typeface="Calibri"/>
                        </a:rPr>
                        <a:t>Pakinee</a:t>
                      </a:r>
                      <a:r>
                        <a:rPr lang="en-US" sz="1800" b="0" i="0" u="none" strike="noStrike" noProof="0" dirty="0">
                          <a:latin typeface="Calibri"/>
                        </a:rPr>
                        <a:t> </a:t>
                      </a:r>
                      <a:r>
                        <a:rPr lang="en-US" sz="1800" b="0" i="0" u="none" strike="noStrike" noProof="0" dirty="0" err="1">
                          <a:latin typeface="Calibri"/>
                        </a:rPr>
                        <a:t>Aimmanee</a:t>
                      </a:r>
                      <a:endParaRPr lang="en-US" dirty="0" err="1"/>
                    </a:p>
                  </a:txBody>
                  <a:tcPr/>
                </a:tc>
                <a:tc>
                  <a:txBody>
                    <a:bodyPr/>
                    <a:lstStyle/>
                    <a:p>
                      <a:r>
                        <a:rPr lang="en-US" dirty="0"/>
                        <a:t>     </a:t>
                      </a:r>
                      <a:endParaRPr lang="en-US"/>
                    </a:p>
                    <a:p>
                      <a:pPr lvl="0">
                        <a:buNone/>
                      </a:pPr>
                      <a:r>
                        <a:rPr lang="en-US" dirty="0"/>
                        <a:t>         2017</a:t>
                      </a:r>
                    </a:p>
                  </a:txBody>
                  <a:tcPr/>
                </a:tc>
                <a:extLst>
                  <a:ext uri="{0D108BD9-81ED-4DB2-BD59-A6C34878D82A}">
                    <a16:rowId xmlns:a16="http://schemas.microsoft.com/office/drawing/2014/main" val="4208613306"/>
                  </a:ext>
                </a:extLst>
              </a:tr>
            </a:tbl>
          </a:graphicData>
        </a:graphic>
      </p:graphicFrame>
    </p:spTree>
    <p:extLst>
      <p:ext uri="{BB962C8B-B14F-4D97-AF65-F5344CB8AC3E}">
        <p14:creationId xmlns:p14="http://schemas.microsoft.com/office/powerpoint/2010/main" val="361156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604A-6C9B-4BD6-A779-ED3045A68B59}"/>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C9FA6C9-F475-418B-9155-DA720F2AE4F6}"/>
              </a:ext>
            </a:extLst>
          </p:cNvPr>
          <p:cNvSpPr>
            <a:spLocks noGrp="1"/>
          </p:cNvSpPr>
          <p:nvPr>
            <p:ph idx="1"/>
          </p:nvPr>
        </p:nvSpPr>
        <p:spPr>
          <a:xfrm>
            <a:off x="457200" y="1600200"/>
            <a:ext cx="8649049" cy="5375348"/>
          </a:xfrm>
        </p:spPr>
        <p:txBody>
          <a:bodyPr vert="horz" lIns="91440" tIns="45720" rIns="91440" bIns="45720" rtlCol="0" anchor="t">
            <a:noAutofit/>
          </a:bodyPr>
          <a:lstStyle/>
          <a:p>
            <a:r>
              <a:rPr lang="en-US" sz="1800" dirty="0">
                <a:latin typeface="Times New Roman"/>
                <a:ea typeface="+mn-lt"/>
                <a:cs typeface="+mn-lt"/>
              </a:rPr>
              <a:t>Glaucoma is a common eye illness that is irreversible and the  second driving clarification behind visual weakening. Due to nonappearance of a skilled early screening structure it twists up recognizably watchful just in the last times of glaucoma. The a measure of individuals with glaucoma was 64.3 million, additionally, is depended upon to ascend to 76.0 </a:t>
            </a:r>
            <a:r>
              <a:rPr lang="en-US" sz="1800" err="1">
                <a:latin typeface="Times New Roman"/>
                <a:ea typeface="+mn-lt"/>
                <a:cs typeface="+mn-lt"/>
              </a:rPr>
              <a:t>million</a:t>
            </a:r>
            <a:r>
              <a:rPr lang="en-US" sz="1800" dirty="0">
                <a:latin typeface="Times New Roman"/>
                <a:ea typeface="+mn-lt"/>
                <a:cs typeface="+mn-lt"/>
              </a:rPr>
              <a:t> of each 2020. Early examination and treatment are crucial to avoid loss of vision in glaucoma patients. Glaucoma can be seen suitable on time by checking retinal fundus pictures condition. The fundus photo of the eye intertwines the retina, optic circle, fovea, macula and back post. Retinal fundus pictures have remained the best standard for assessing the changes in retina. Out of a couple of frameworks utilized for clinical affirmation of glaucoma, fundus picture examination is the one most fitting for seeing. An altered structure for glaucoma region is proposed here, which impacts utilization of fundus to picture utilizing CDR. The optic plate </a:t>
            </a:r>
            <a:r>
              <a:rPr lang="en-US" sz="1800">
                <a:latin typeface="Times New Roman"/>
                <a:ea typeface="+mn-lt"/>
                <a:cs typeface="+mn-lt"/>
              </a:rPr>
              <a:t>(OD) or optic nerve head in the retina where cell axons leave the eye to shape the optic nerve. </a:t>
            </a:r>
            <a:r>
              <a:rPr lang="en-US" sz="1800" dirty="0">
                <a:latin typeface="Times New Roman"/>
                <a:ea typeface="+mn-lt"/>
                <a:cs typeface="+mn-lt"/>
              </a:rPr>
              <a:t> The parameter Cup-to-Disk Extent is figured to check for glaucoma. Clear Statement of the problem. Glaucoma is an ailment which exceedingly influences those persons who are under the age of 40 to 60 years of age. Its rate over all the world is 5% which is expanding step by step. Location of a sickness (GLAUCOMA) in light of profound learning by utilizing picture preparing on (FUNDUS, OCT).</a:t>
            </a:r>
          </a:p>
        </p:txBody>
      </p:sp>
      <p:sp>
        <p:nvSpPr>
          <p:cNvPr id="4" name="Slide Number Placeholder 3">
            <a:extLst>
              <a:ext uri="{FF2B5EF4-FFF2-40B4-BE49-F238E27FC236}">
                <a16:creationId xmlns:a16="http://schemas.microsoft.com/office/drawing/2014/main" id="{CD3F314C-7394-4875-A08E-14930A42AB07}"/>
              </a:ext>
            </a:extLst>
          </p:cNvPr>
          <p:cNvSpPr>
            <a:spLocks noGrp="1"/>
          </p:cNvSpPr>
          <p:nvPr>
            <p:ph type="sldNum" sz="quarter" idx="12"/>
          </p:nvPr>
        </p:nvSpPr>
        <p:spPr/>
        <p:txBody>
          <a:bodyPr/>
          <a:lstStyle/>
          <a:p>
            <a:fld id="{01FFFFE9-2673-4DFD-A0FE-E8E073DA5BBC}" type="slidenum">
              <a:rPr lang="en-IN" smtClean="0"/>
              <a:t>4</a:t>
            </a:fld>
            <a:endParaRPr lang="en-IN"/>
          </a:p>
        </p:txBody>
      </p:sp>
    </p:spTree>
    <p:extLst>
      <p:ext uri="{BB962C8B-B14F-4D97-AF65-F5344CB8AC3E}">
        <p14:creationId xmlns:p14="http://schemas.microsoft.com/office/powerpoint/2010/main" val="68633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6A6D84-C124-476A-AB55-86D56A281855}"/>
              </a:ext>
            </a:extLst>
          </p:cNvPr>
          <p:cNvSpPr>
            <a:spLocks noGrp="1"/>
          </p:cNvSpPr>
          <p:nvPr>
            <p:ph type="sldNum" sz="quarter" idx="12"/>
          </p:nvPr>
        </p:nvSpPr>
        <p:spPr/>
        <p:txBody>
          <a:bodyPr/>
          <a:lstStyle/>
          <a:p>
            <a:fld id="{01FFFFE9-2673-4DFD-A0FE-E8E073DA5BBC}" type="slidenum">
              <a:rPr lang="en-IN" smtClean="0"/>
              <a:t>5</a:t>
            </a:fld>
            <a:endParaRPr lang="en-IN"/>
          </a:p>
        </p:txBody>
      </p:sp>
      <p:sp>
        <p:nvSpPr>
          <p:cNvPr id="6" name="Content Placeholder 5">
            <a:extLst>
              <a:ext uri="{FF2B5EF4-FFF2-40B4-BE49-F238E27FC236}">
                <a16:creationId xmlns:a16="http://schemas.microsoft.com/office/drawing/2014/main" id="{D73F0F9A-17B3-244A-A111-6BC01162A070}"/>
              </a:ext>
            </a:extLst>
          </p:cNvPr>
          <p:cNvSpPr>
            <a:spLocks noGrp="1"/>
          </p:cNvSpPr>
          <p:nvPr>
            <p:ph idx="1"/>
          </p:nvPr>
        </p:nvSpPr>
        <p:spPr>
          <a:xfrm>
            <a:off x="457200" y="1144586"/>
            <a:ext cx="8229600" cy="5394326"/>
          </a:xfrm>
        </p:spPr>
        <p:txBody>
          <a:bodyPr vert="horz" lIns="91440" tIns="45720" rIns="91440" bIns="45720" rtlCol="0" anchor="t">
            <a:normAutofit/>
          </a:bodyPr>
          <a:lstStyle/>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latin typeface="Times New Roman"/>
                <a:ea typeface="Calibri" panose="020F0502020204030204" pitchFamily="34" charset="0"/>
                <a:cs typeface="Times New Roman"/>
              </a:rPr>
              <a:t>HARDWARE REQUIREMENTS</a:t>
            </a:r>
            <a:r>
              <a:rPr lang="en-US" sz="1800" dirty="0">
                <a:latin typeface="Times New Roman"/>
                <a:ea typeface="Calibri" panose="020F0502020204030204" pitchFamily="34" charset="0"/>
                <a:cs typeface="Times New Roman"/>
              </a:rPr>
              <a:t>:</a:t>
            </a:r>
            <a:endParaRPr lang="en-IN" sz="1800" dirty="0">
              <a:effectLst/>
              <a:latin typeface="Times New Roman"/>
              <a:ea typeface="Calibri" panose="020F0502020204030204" pitchFamily="34" charset="0"/>
              <a:cs typeface="Times New Roman"/>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Times New Roman"/>
                <a:ea typeface="Calibri" panose="020F0502020204030204" pitchFamily="34" charset="0"/>
                <a:cs typeface="Times New Roman"/>
              </a:rPr>
              <a:t>      </a:t>
            </a:r>
            <a:r>
              <a:rPr lang="en-IN" sz="1800" dirty="0">
                <a:effectLst/>
                <a:latin typeface="Times New Roman"/>
                <a:ea typeface="Calibri" panose="020F0502020204030204" pitchFamily="34" charset="0"/>
                <a:cs typeface="Times New Roman"/>
              </a:rPr>
              <a:t> </a:t>
            </a:r>
            <a:r>
              <a:rPr lang="en-GB" sz="1800" dirty="0">
                <a:effectLst/>
                <a:latin typeface="Times New Roman"/>
                <a:ea typeface="Calibri" panose="020F0502020204030204" pitchFamily="34" charset="0"/>
                <a:cs typeface="Times New Roman"/>
              </a:rPr>
              <a:t>S</a:t>
            </a:r>
            <a:r>
              <a:rPr lang="en-IN" sz="1800" dirty="0">
                <a:effectLst/>
                <a:latin typeface="Times New Roman"/>
                <a:ea typeface="Calibri" panose="020F0502020204030204" pitchFamily="34" charset="0"/>
                <a:cs typeface="Times New Roman"/>
              </a:rPr>
              <a:t>y</a:t>
            </a:r>
            <a:r>
              <a:rPr lang="en-GB" sz="1800" dirty="0">
                <a:effectLst/>
                <a:latin typeface="Times New Roman"/>
                <a:ea typeface="Calibri" panose="020F0502020204030204" pitchFamily="34" charset="0"/>
                <a:cs typeface="Times New Roman"/>
              </a:rPr>
              <a:t>stem</a:t>
            </a:r>
            <a:r>
              <a:rPr lang="en-GB" sz="1800" dirty="0">
                <a:latin typeface="Times New Roman"/>
                <a:ea typeface="Calibri" panose="020F0502020204030204" pitchFamily="34" charset="0"/>
                <a:cs typeface="Times New Roman"/>
              </a:rPr>
              <a:t>                        </a:t>
            </a:r>
            <a:r>
              <a:rPr lang="en-IN" sz="1800" dirty="0">
                <a:latin typeface="Times New Roman"/>
                <a:ea typeface="Calibri" panose="020F0502020204030204" pitchFamily="34" charset="0"/>
                <a:cs typeface="Times New Roman"/>
              </a:rPr>
              <a:t>:  </a:t>
            </a:r>
            <a:r>
              <a:rPr lang="en-GB" sz="1800" dirty="0">
                <a:effectLst/>
                <a:latin typeface="Times New Roman"/>
                <a:ea typeface="Calibri" panose="020F0502020204030204" pitchFamily="34" charset="0"/>
                <a:cs typeface="Times New Roman"/>
              </a:rPr>
              <a:t>Intel Pentium.</a:t>
            </a:r>
            <a:endParaRPr lang="en-IN" sz="1800" dirty="0">
              <a:effectLst/>
              <a:latin typeface="Times New Roman"/>
              <a:ea typeface="Calibri" panose="020F0502020204030204" pitchFamily="34" charset="0"/>
              <a:cs typeface="Times New Roman"/>
            </a:endParaRPr>
          </a:p>
          <a:p>
            <a:pPr marL="0" indent="0">
              <a:buNone/>
            </a:pPr>
            <a:r>
              <a:rPr lang="en-IN" sz="1800" dirty="0">
                <a:latin typeface="Times New Roman"/>
                <a:ea typeface="Calibri" panose="020F0502020204030204" pitchFamily="34" charset="0"/>
                <a:cs typeface="Times New Roman"/>
              </a:rPr>
              <a:t>      </a:t>
            </a:r>
            <a:r>
              <a:rPr lang="en-IN" sz="1800" dirty="0">
                <a:effectLst/>
                <a:latin typeface="Times New Roman"/>
                <a:ea typeface="Calibri" panose="020F0502020204030204" pitchFamily="34" charset="0"/>
                <a:cs typeface="Times New Roman"/>
              </a:rPr>
              <a:t> </a:t>
            </a:r>
            <a:r>
              <a:rPr lang="en-GB" sz="1800" dirty="0">
                <a:effectLst/>
                <a:latin typeface="Times New Roman"/>
                <a:ea typeface="Calibri" panose="020F0502020204030204" pitchFamily="34" charset="0"/>
                <a:cs typeface="Times New Roman"/>
              </a:rPr>
              <a:t>Hard Disk</a:t>
            </a:r>
            <a:r>
              <a:rPr lang="en-GB" sz="1800" dirty="0">
                <a:latin typeface="Times New Roman"/>
                <a:ea typeface="Calibri" panose="020F0502020204030204" pitchFamily="34" charset="0"/>
                <a:cs typeface="Times New Roman"/>
              </a:rPr>
              <a:t> </a:t>
            </a:r>
            <a:r>
              <a:rPr lang="en-IN" sz="1800" dirty="0">
                <a:latin typeface="Times New Roman"/>
                <a:ea typeface="Calibri" panose="020F0502020204030204" pitchFamily="34" charset="0"/>
                <a:cs typeface="Times New Roman"/>
              </a:rPr>
              <a:t>                  :  </a:t>
            </a:r>
            <a:r>
              <a:rPr lang="en-GB" sz="1800" dirty="0">
                <a:effectLst/>
                <a:latin typeface="Times New Roman"/>
                <a:ea typeface="Calibri" panose="020F0502020204030204" pitchFamily="34" charset="0"/>
                <a:cs typeface="Times New Roman"/>
              </a:rPr>
              <a:t>120 GB.</a:t>
            </a:r>
            <a:endParaRPr lang="en-IN" sz="1800" dirty="0">
              <a:effectLst/>
              <a:latin typeface="Times New Roman"/>
              <a:ea typeface="Calibri" panose="020F0502020204030204" pitchFamily="34" charset="0"/>
              <a:cs typeface="Times New Roman"/>
            </a:endParaRPr>
          </a:p>
          <a:p>
            <a:pPr marL="0" indent="0">
              <a:buNone/>
            </a:pPr>
            <a:r>
              <a:rPr lang="en-IN" sz="1800" dirty="0">
                <a:latin typeface="Times New Roman"/>
                <a:ea typeface="Calibri" panose="020F0502020204030204" pitchFamily="34" charset="0"/>
                <a:cs typeface="Times New Roman"/>
              </a:rPr>
              <a:t>      </a:t>
            </a:r>
            <a:r>
              <a:rPr lang="en-IN" sz="1800" dirty="0">
                <a:effectLst/>
                <a:latin typeface="Times New Roman"/>
                <a:ea typeface="Calibri" panose="020F0502020204030204" pitchFamily="34" charset="0"/>
                <a:cs typeface="Times New Roman"/>
              </a:rPr>
              <a:t> </a:t>
            </a:r>
            <a:r>
              <a:rPr lang="en-GB" sz="1800" dirty="0">
                <a:effectLst/>
                <a:latin typeface="Times New Roman"/>
                <a:ea typeface="Calibri" panose="020F0502020204030204" pitchFamily="34" charset="0"/>
                <a:cs typeface="Times New Roman"/>
              </a:rPr>
              <a:t>Monitor</a:t>
            </a:r>
            <a:r>
              <a:rPr lang="en-GB" sz="1800" dirty="0">
                <a:latin typeface="Times New Roman"/>
                <a:ea typeface="Calibri" panose="020F0502020204030204" pitchFamily="34" charset="0"/>
                <a:cs typeface="Times New Roman"/>
              </a:rPr>
              <a:t>                      </a:t>
            </a:r>
            <a:r>
              <a:rPr lang="en-IN" sz="1800" dirty="0">
                <a:effectLst/>
                <a:latin typeface="Times New Roman"/>
                <a:ea typeface="Calibri" panose="020F0502020204030204" pitchFamily="34" charset="0"/>
                <a:cs typeface="Times New Roman"/>
              </a:rPr>
              <a:t>:</a:t>
            </a:r>
            <a:r>
              <a:rPr lang="en-IN" sz="1800" dirty="0">
                <a:latin typeface="Times New Roman"/>
                <a:ea typeface="Calibri" panose="020F0502020204030204" pitchFamily="34" charset="0"/>
                <a:cs typeface="Times New Roman"/>
              </a:rPr>
              <a:t> </a:t>
            </a:r>
            <a:r>
              <a:rPr lang="en-IN" sz="1800" dirty="0">
                <a:effectLst/>
                <a:latin typeface="Times New Roman"/>
                <a:ea typeface="Calibri" panose="020F0502020204030204" pitchFamily="34" charset="0"/>
                <a:cs typeface="Times New Roman"/>
              </a:rPr>
              <a:t> </a:t>
            </a:r>
            <a:r>
              <a:rPr lang="en-GB" sz="1800" dirty="0">
                <a:effectLst/>
                <a:latin typeface="Times New Roman"/>
                <a:ea typeface="Calibri" panose="020F0502020204030204" pitchFamily="34" charset="0"/>
                <a:cs typeface="Times New Roman"/>
              </a:rPr>
              <a:t>15’’ LED</a:t>
            </a:r>
            <a:endParaRPr lang="en-IN" sz="1800" dirty="0">
              <a:effectLst/>
              <a:latin typeface="Times New Roman"/>
              <a:ea typeface="Calibri" panose="020F0502020204030204" pitchFamily="34" charset="0"/>
              <a:cs typeface="Times New Roman"/>
            </a:endParaRPr>
          </a:p>
          <a:p>
            <a:pPr marL="0" indent="0">
              <a:buNone/>
            </a:pPr>
            <a:r>
              <a:rPr lang="en-IN" sz="1800" dirty="0">
                <a:latin typeface="Times New Roman"/>
                <a:ea typeface="Calibri" panose="020F0502020204030204" pitchFamily="34" charset="0"/>
                <a:cs typeface="Times New Roman"/>
              </a:rPr>
              <a:t>      </a:t>
            </a:r>
            <a:r>
              <a:rPr lang="en-IN" sz="1800" dirty="0">
                <a:effectLst/>
                <a:latin typeface="Times New Roman"/>
                <a:ea typeface="Calibri" panose="020F0502020204030204" pitchFamily="34" charset="0"/>
                <a:cs typeface="Times New Roman"/>
              </a:rPr>
              <a:t> </a:t>
            </a:r>
            <a:r>
              <a:rPr lang="en-GB" sz="1800" dirty="0">
                <a:effectLst/>
                <a:latin typeface="Times New Roman"/>
                <a:ea typeface="Calibri" panose="020F0502020204030204" pitchFamily="34" charset="0"/>
                <a:cs typeface="Times New Roman"/>
              </a:rPr>
              <a:t>Input Devices</a:t>
            </a:r>
            <a:r>
              <a:rPr lang="en-IN" sz="1800" dirty="0">
                <a:latin typeface="Times New Roman"/>
                <a:ea typeface="Calibri" panose="020F0502020204030204" pitchFamily="34" charset="0"/>
                <a:cs typeface="Times New Roman"/>
              </a:rPr>
              <a:t>             </a:t>
            </a:r>
            <a:r>
              <a:rPr lang="en-GB" sz="1800" dirty="0">
                <a:effectLst/>
                <a:latin typeface="Times New Roman"/>
                <a:ea typeface="Calibri" panose="020F0502020204030204" pitchFamily="34" charset="0"/>
                <a:cs typeface="Times New Roman"/>
              </a:rPr>
              <a:t>:</a:t>
            </a:r>
            <a:r>
              <a:rPr lang="en-GB" sz="1800" dirty="0">
                <a:latin typeface="Times New Roman"/>
                <a:ea typeface="Calibri" panose="020F0502020204030204" pitchFamily="34" charset="0"/>
                <a:cs typeface="Times New Roman"/>
              </a:rPr>
              <a:t> </a:t>
            </a:r>
            <a:r>
              <a:rPr lang="en-IN" sz="1800" dirty="0">
                <a:effectLst/>
                <a:latin typeface="Times New Roman"/>
                <a:ea typeface="Calibri" panose="020F0502020204030204" pitchFamily="34" charset="0"/>
                <a:cs typeface="Times New Roman"/>
              </a:rPr>
              <a:t> </a:t>
            </a:r>
            <a:r>
              <a:rPr lang="en-GB" sz="1800" dirty="0">
                <a:effectLst/>
                <a:latin typeface="Times New Roman"/>
                <a:ea typeface="Calibri" panose="020F0502020204030204" pitchFamily="34" charset="0"/>
                <a:cs typeface="Times New Roman"/>
              </a:rPr>
              <a:t>Keyboard, Mouse</a:t>
            </a:r>
            <a:endParaRPr lang="en-IN" sz="1800" dirty="0">
              <a:effectLst/>
              <a:latin typeface="Times New Roman"/>
              <a:ea typeface="Calibri" panose="020F0502020204030204" pitchFamily="34" charset="0"/>
              <a:cs typeface="Times New Roman"/>
            </a:endParaRPr>
          </a:p>
          <a:p>
            <a:pPr marL="0" indent="0">
              <a:buNone/>
            </a:pPr>
            <a:r>
              <a:rPr lang="en-IN" sz="1800" dirty="0">
                <a:latin typeface="Times New Roman"/>
                <a:ea typeface="Calibri" panose="020F0502020204030204" pitchFamily="34" charset="0"/>
                <a:cs typeface="Times New Roman"/>
              </a:rPr>
              <a:t>      </a:t>
            </a:r>
            <a:r>
              <a:rPr lang="en-IN" sz="1800" dirty="0">
                <a:effectLst/>
                <a:latin typeface="Times New Roman"/>
                <a:ea typeface="Calibri" panose="020F0502020204030204" pitchFamily="34" charset="0"/>
                <a:cs typeface="Times New Roman"/>
              </a:rPr>
              <a:t> </a:t>
            </a:r>
            <a:r>
              <a:rPr lang="en-GB" sz="1800" dirty="0">
                <a:effectLst/>
                <a:latin typeface="Times New Roman"/>
                <a:ea typeface="Calibri" panose="020F0502020204030204" pitchFamily="34" charset="0"/>
                <a:cs typeface="Times New Roman"/>
              </a:rPr>
              <a:t>Ram	</a:t>
            </a:r>
            <a:r>
              <a:rPr lang="en-IN" sz="1800" dirty="0">
                <a:latin typeface="Times New Roman"/>
                <a:ea typeface="Calibri" panose="020F0502020204030204" pitchFamily="34" charset="0"/>
                <a:cs typeface="Times New Roman"/>
              </a:rPr>
              <a:t>                     </a:t>
            </a:r>
            <a:r>
              <a:rPr lang="en-IN" sz="1800" dirty="0">
                <a:effectLst/>
                <a:latin typeface="Times New Roman"/>
                <a:ea typeface="Calibri" panose="020F0502020204030204" pitchFamily="34" charset="0"/>
                <a:cs typeface="Times New Roman"/>
              </a:rPr>
              <a:t> </a:t>
            </a:r>
            <a:r>
              <a:rPr lang="en-IN" sz="1800" dirty="0">
                <a:latin typeface="Times New Roman"/>
                <a:ea typeface="Calibri" panose="020F0502020204030204" pitchFamily="34" charset="0"/>
                <a:cs typeface="Times New Roman"/>
              </a:rPr>
              <a:t>     </a:t>
            </a:r>
            <a:r>
              <a:rPr lang="en-IN" sz="1800" dirty="0">
                <a:effectLst/>
                <a:latin typeface="Times New Roman"/>
                <a:ea typeface="Calibri" panose="020F0502020204030204" pitchFamily="34" charset="0"/>
                <a:cs typeface="Times New Roman"/>
              </a:rPr>
              <a:t>:</a:t>
            </a:r>
            <a:r>
              <a:rPr lang="en-IN" sz="1800" dirty="0">
                <a:latin typeface="Times New Roman"/>
                <a:ea typeface="Calibri" panose="020F0502020204030204" pitchFamily="34" charset="0"/>
                <a:cs typeface="Times New Roman"/>
              </a:rPr>
              <a:t> </a:t>
            </a:r>
            <a:r>
              <a:rPr lang="en-IN" sz="1800" dirty="0">
                <a:effectLst/>
                <a:latin typeface="Times New Roman"/>
                <a:ea typeface="Calibri" panose="020F0502020204030204" pitchFamily="34" charset="0"/>
                <a:cs typeface="Times New Roman"/>
              </a:rPr>
              <a:t> </a:t>
            </a:r>
            <a:r>
              <a:rPr lang="en-GB" sz="1800" dirty="0">
                <a:effectLst/>
                <a:latin typeface="Times New Roman"/>
                <a:ea typeface="Calibri" panose="020F0502020204030204" pitchFamily="34" charset="0"/>
                <a:cs typeface="Times New Roman"/>
              </a:rPr>
              <a:t>2 </a:t>
            </a:r>
            <a:r>
              <a:rPr lang="en-IN" sz="1800" dirty="0">
                <a:effectLst/>
                <a:latin typeface="Times New Roman"/>
                <a:ea typeface="Calibri" panose="020F0502020204030204" pitchFamily="34" charset="0"/>
                <a:cs typeface="Times New Roman"/>
              </a:rPr>
              <a:t>GB</a:t>
            </a:r>
          </a:p>
          <a:p>
            <a:pPr marL="0" indent="0">
              <a:buNone/>
            </a:pPr>
            <a:endParaRPr lang="en-IN" sz="1800" dirty="0">
              <a:effectLst/>
              <a:latin typeface="Times New Roman" panose="02020603050405020304" pitchFamily="18" charset="0"/>
              <a:ea typeface="Calibri" panose="020F0502020204030204" pitchFamily="34" charset="0"/>
            </a:endParaRPr>
          </a:p>
          <a:p>
            <a:pPr marL="0" indent="0">
              <a:buNone/>
            </a:pPr>
            <a:r>
              <a:rPr lang="en-US" sz="1800" b="1" dirty="0">
                <a:effectLst/>
                <a:latin typeface="Times New Roman"/>
                <a:ea typeface="Calibri" panose="020F0502020204030204" pitchFamily="34" charset="0"/>
                <a:cs typeface="Times New Roman"/>
              </a:rPr>
              <a:t>SOFTWARE REQUIREMENTS:</a:t>
            </a:r>
            <a:r>
              <a:rPr lang="en-IN" sz="1800" b="1" dirty="0">
                <a:latin typeface="Times New Roman"/>
                <a:ea typeface="Calibri" panose="020F0502020204030204" pitchFamily="34" charset="0"/>
                <a:cs typeface="Times New Roman"/>
              </a:rPr>
              <a:t>   </a:t>
            </a:r>
          </a:p>
          <a:p>
            <a:pPr marL="0" indent="0">
              <a:buNone/>
            </a:pPr>
            <a:r>
              <a:rPr lang="en-IN" sz="1800" dirty="0">
                <a:latin typeface="Times New Roman"/>
                <a:ea typeface="Calibri" panose="020F0502020204030204" pitchFamily="34" charset="0"/>
                <a:cs typeface="Times New Roman"/>
              </a:rPr>
              <a:t>                                    </a:t>
            </a:r>
            <a:endParaRPr lang="en-US" sz="1800" dirty="0">
              <a:effectLst/>
              <a:latin typeface="Times New Roman"/>
              <a:ea typeface="Calibri" panose="020F0502020204030204" pitchFamily="34" charset="0"/>
              <a:cs typeface="Times New Roman" panose="02020603050405020304" pitchFamily="18" charset="0"/>
            </a:endParaRPr>
          </a:p>
          <a:p>
            <a:pPr marL="0" indent="0">
              <a:buNone/>
            </a:pPr>
            <a:r>
              <a:rPr lang="en-IN" sz="1800" dirty="0">
                <a:latin typeface="Times New Roman"/>
                <a:ea typeface="Calibri" panose="020F0502020204030204" pitchFamily="34" charset="0"/>
                <a:cs typeface="Times New Roman"/>
              </a:rPr>
              <a:t>        </a:t>
            </a:r>
            <a:r>
              <a:rPr lang="en-US" sz="1800" dirty="0">
                <a:effectLst/>
                <a:latin typeface="Times New Roman"/>
                <a:ea typeface="Calibri" panose="020F0502020204030204" pitchFamily="34" charset="0"/>
                <a:cs typeface="Times New Roman"/>
              </a:rPr>
              <a:t>Operating system</a:t>
            </a:r>
            <a:r>
              <a:rPr lang="en-IN" sz="1800" dirty="0">
                <a:latin typeface="Times New Roman"/>
                <a:ea typeface="Calibri" panose="020F0502020204030204" pitchFamily="34" charset="0"/>
                <a:cs typeface="Times New Roman"/>
              </a:rPr>
              <a:t>      </a:t>
            </a:r>
            <a:r>
              <a:rPr lang="en-IN" sz="1800" dirty="0">
                <a:effectLst/>
                <a:latin typeface="Times New Roman"/>
                <a:ea typeface="Calibri" panose="020F0502020204030204" pitchFamily="34" charset="0"/>
                <a:cs typeface="Times New Roman"/>
              </a:rPr>
              <a:t> :</a:t>
            </a:r>
            <a:r>
              <a:rPr lang="en-IN" sz="1800" dirty="0">
                <a:latin typeface="Times New Roman"/>
                <a:ea typeface="Calibri" panose="020F0502020204030204" pitchFamily="34" charset="0"/>
                <a:cs typeface="Times New Roman"/>
              </a:rPr>
              <a:t>  </a:t>
            </a:r>
            <a:r>
              <a:rPr lang="en-IN" sz="1800" dirty="0">
                <a:effectLst/>
                <a:latin typeface="Times New Roman"/>
                <a:ea typeface="Calibri" panose="020F0502020204030204" pitchFamily="34" charset="0"/>
                <a:cs typeface="Times New Roman"/>
              </a:rPr>
              <a:t> </a:t>
            </a:r>
            <a:r>
              <a:rPr lang="en-US" sz="1800" dirty="0">
                <a:effectLst/>
                <a:latin typeface="Times New Roman"/>
                <a:ea typeface="Calibri" panose="020F0502020204030204" pitchFamily="34" charset="0"/>
                <a:cs typeface="Times New Roman"/>
              </a:rPr>
              <a:t>Windows 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latin typeface="Calibri"/>
                <a:ea typeface="Calibri" panose="020F0502020204030204" pitchFamily="34" charset="0"/>
                <a:cs typeface="Times New Roman"/>
              </a:rPr>
              <a:t>        </a:t>
            </a:r>
            <a:r>
              <a:rPr lang="en-IN" sz="1800" dirty="0">
                <a:effectLst/>
                <a:latin typeface="Calibri"/>
                <a:ea typeface="Calibri" panose="020F0502020204030204" pitchFamily="34" charset="0"/>
                <a:cs typeface="Times New Roman"/>
              </a:rPr>
              <a:t> </a:t>
            </a:r>
            <a:r>
              <a:rPr lang="en-US" sz="1800" dirty="0">
                <a:effectLst/>
                <a:latin typeface="Calibri"/>
                <a:ea typeface="Calibri" panose="020F0502020204030204" pitchFamily="34" charset="0"/>
                <a:cs typeface="Times New Roman"/>
              </a:rPr>
              <a:t>Coding Language</a:t>
            </a:r>
            <a:r>
              <a:rPr lang="en-IN" sz="1800" dirty="0">
                <a:latin typeface="Calibri"/>
                <a:ea typeface="Calibri" panose="020F0502020204030204" pitchFamily="34" charset="0"/>
                <a:cs typeface="Times New Roman"/>
              </a:rPr>
              <a:t>        </a:t>
            </a:r>
            <a:r>
              <a:rPr lang="en-IN" sz="1800" dirty="0">
                <a:effectLst/>
                <a:latin typeface="Calibri"/>
                <a:ea typeface="Calibri" panose="020F0502020204030204" pitchFamily="34" charset="0"/>
                <a:cs typeface="Times New Roman"/>
              </a:rPr>
              <a:t> :</a:t>
            </a:r>
            <a:r>
              <a:rPr lang="en-IN" sz="1800" dirty="0">
                <a:latin typeface="Calibri"/>
                <a:ea typeface="Calibri" panose="020F0502020204030204" pitchFamily="34" charset="0"/>
                <a:cs typeface="Times New Roman"/>
              </a:rPr>
              <a:t>   </a:t>
            </a:r>
            <a:r>
              <a:rPr lang="en-IN" sz="1800" dirty="0">
                <a:effectLst/>
                <a:latin typeface="Calibri"/>
                <a:ea typeface="Calibri" panose="020F0502020204030204" pitchFamily="34" charset="0"/>
                <a:cs typeface="Times New Roman"/>
              </a:rPr>
              <a:t> </a:t>
            </a:r>
            <a:r>
              <a:rPr lang="en-IN" sz="1800" dirty="0">
                <a:latin typeface="Calibri"/>
                <a:ea typeface="Calibri" panose="020F0502020204030204" pitchFamily="34" charset="0"/>
                <a:cs typeface="Times New Roman"/>
              </a:rPr>
              <a:t>P</a:t>
            </a:r>
            <a:r>
              <a:rPr lang="en-US" sz="1800" dirty="0" err="1">
                <a:effectLst/>
                <a:latin typeface="Calibri"/>
                <a:ea typeface="Calibri" panose="020F0502020204030204" pitchFamily="34" charset="0"/>
                <a:cs typeface="Times New Roman"/>
              </a:rPr>
              <a:t>ython</a:t>
            </a:r>
            <a:r>
              <a:rPr lang="en-US" sz="1800" dirty="0">
                <a:effectLst/>
                <a:latin typeface="Calibri"/>
                <a:ea typeface="Calibri" panose="020F0502020204030204" pitchFamily="34" charset="0"/>
                <a:cs typeface="Times New Roman"/>
              </a:rPr>
              <a:t>	</a:t>
            </a:r>
            <a:endParaRPr lang="en-US" dirty="0">
              <a:latin typeface="Calibri"/>
              <a:cs typeface="Times New Roman"/>
            </a:endParaRPr>
          </a:p>
        </p:txBody>
      </p:sp>
      <p:sp>
        <p:nvSpPr>
          <p:cNvPr id="8" name="Title 7">
            <a:extLst>
              <a:ext uri="{FF2B5EF4-FFF2-40B4-BE49-F238E27FC236}">
                <a16:creationId xmlns:a16="http://schemas.microsoft.com/office/drawing/2014/main" id="{DA32F824-6C17-E948-A0AE-FF7B74CB6BD4}"/>
              </a:ext>
            </a:extLst>
          </p:cNvPr>
          <p:cNvSpPr>
            <a:spLocks noGrp="1"/>
          </p:cNvSpPr>
          <p:nvPr>
            <p:ph type="title"/>
          </p:nvPr>
        </p:nvSpPr>
        <p:spPr>
          <a:xfrm>
            <a:off x="266700" y="1586"/>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TECHNOLOGY</a:t>
            </a:r>
            <a:r>
              <a:rPr lang="en-IN" sz="3200" b="1" dirty="0">
                <a:latin typeface="Times New Roman" panose="02020603050405020304" pitchFamily="18" charset="0"/>
                <a:cs typeface="Times New Roman" panose="02020603050405020304" pitchFamily="18" charset="0"/>
              </a:rPr>
              <a:t> STACK</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77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54F105-6EF6-4EFF-AF08-8C4C896DDF37}"/>
              </a:ext>
            </a:extLst>
          </p:cNvPr>
          <p:cNvSpPr>
            <a:spLocks noGrp="1"/>
          </p:cNvSpPr>
          <p:nvPr>
            <p:ph type="sldNum" sz="quarter" idx="12"/>
          </p:nvPr>
        </p:nvSpPr>
        <p:spPr/>
        <p:txBody>
          <a:bodyPr/>
          <a:lstStyle/>
          <a:p>
            <a:fld id="{01FFFFE9-2673-4DFD-A0FE-E8E073DA5BBC}" type="slidenum">
              <a:rPr lang="en-IN" smtClean="0"/>
              <a:t>6</a:t>
            </a:fld>
            <a:endParaRPr lang="en-IN"/>
          </a:p>
        </p:txBody>
      </p:sp>
      <p:sp>
        <p:nvSpPr>
          <p:cNvPr id="6" name="Content Placeholder 5">
            <a:extLst>
              <a:ext uri="{FF2B5EF4-FFF2-40B4-BE49-F238E27FC236}">
                <a16:creationId xmlns:a16="http://schemas.microsoft.com/office/drawing/2014/main" id="{653F50A8-9E50-AB44-A6D5-ED22370C4D3C}"/>
              </a:ext>
            </a:extLst>
          </p:cNvPr>
          <p:cNvSpPr>
            <a:spLocks noGrp="1"/>
          </p:cNvSpPr>
          <p:nvPr>
            <p:ph idx="1"/>
          </p:nvPr>
        </p:nvSpPr>
        <p:spPr>
          <a:xfrm>
            <a:off x="4871357" y="1417638"/>
            <a:ext cx="3815443" cy="4525963"/>
          </a:xfrm>
        </p:spPr>
        <p:txBody>
          <a:bodyPr>
            <a:normAutofit/>
          </a:bodyPr>
          <a:lstStyle/>
          <a:p>
            <a:pPr marL="0" indent="0" algn="just">
              <a:buNone/>
            </a:pPr>
            <a:r>
              <a:rPr lang="en-US" sz="1800"/>
              <a:t>The most important goal of this phase is to develop the model. The work in this phase should be much more straightforward as a result of the work done in the planning and design phases. This phase involves changing design specifications into executable programs.  When the design is there, developers can have an idea on looks of application. All that is needed by developers is to put them at one place to understand about the intended project.</a:t>
            </a:r>
          </a:p>
        </p:txBody>
      </p:sp>
      <p:sp>
        <p:nvSpPr>
          <p:cNvPr id="8" name="Title 7">
            <a:extLst>
              <a:ext uri="{FF2B5EF4-FFF2-40B4-BE49-F238E27FC236}">
                <a16:creationId xmlns:a16="http://schemas.microsoft.com/office/drawing/2014/main" id="{48BE6C28-27CC-C14E-969D-FECCDA208C29}"/>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SYSTEM ARCHITECTURE</a:t>
            </a:r>
          </a:p>
        </p:txBody>
      </p:sp>
      <p:pic>
        <p:nvPicPr>
          <p:cNvPr id="2" name="Picture 2">
            <a:extLst>
              <a:ext uri="{FF2B5EF4-FFF2-40B4-BE49-F238E27FC236}">
                <a16:creationId xmlns:a16="http://schemas.microsoft.com/office/drawing/2014/main" id="{BEB101F8-B713-8242-881B-3DE21B615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44" y="1533071"/>
            <a:ext cx="3779070" cy="4064000"/>
          </a:xfrm>
          <a:prstGeom prst="rect">
            <a:avLst/>
          </a:prstGeom>
        </p:spPr>
      </p:pic>
    </p:spTree>
    <p:extLst>
      <p:ext uri="{BB962C8B-B14F-4D97-AF65-F5344CB8AC3E}">
        <p14:creationId xmlns:p14="http://schemas.microsoft.com/office/powerpoint/2010/main" val="16384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917EA-754D-4D73-A307-E66018D05169}"/>
              </a:ext>
            </a:extLst>
          </p:cNvPr>
          <p:cNvSpPr>
            <a:spLocks noGrp="1"/>
          </p:cNvSpPr>
          <p:nvPr>
            <p:ph type="title"/>
          </p:nvPr>
        </p:nvSpPr>
        <p:spPr>
          <a:xfrm>
            <a:off x="3347864" y="402393"/>
            <a:ext cx="5063175" cy="1833328"/>
          </a:xfrm>
        </p:spPr>
        <p:txBody>
          <a:bodyPr anchor="b">
            <a:normAutofit/>
          </a:bodyPr>
          <a:lstStyle/>
          <a:p>
            <a:r>
              <a:rPr lang="en-US" sz="4700" dirty="0">
                <a:latin typeface="Times New Roman" panose="02020603050405020304" pitchFamily="18" charset="0"/>
                <a:cs typeface="Times New Roman" panose="02020603050405020304" pitchFamily="18" charset="0"/>
              </a:rPr>
              <a:t>SYSTEM DESIGN</a:t>
            </a:r>
          </a:p>
        </p:txBody>
      </p:sp>
      <p:pic>
        <p:nvPicPr>
          <p:cNvPr id="5" name="Picture 5" descr="Diagram&#10;&#10;Description automatically generated">
            <a:extLst>
              <a:ext uri="{FF2B5EF4-FFF2-40B4-BE49-F238E27FC236}">
                <a16:creationId xmlns:a16="http://schemas.microsoft.com/office/drawing/2014/main" id="{C975B5C2-15FE-4FE8-B196-CEE83E2F3E5F}"/>
              </a:ext>
            </a:extLst>
          </p:cNvPr>
          <p:cNvPicPr>
            <a:picLocks noChangeAspect="1"/>
          </p:cNvPicPr>
          <p:nvPr/>
        </p:nvPicPr>
        <p:blipFill rotWithShape="1">
          <a:blip r:embed="rId2"/>
          <a:srcRect t="360" r="1"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1408E9-C1A4-4D7F-9609-C236BA7D39DA}"/>
              </a:ext>
            </a:extLst>
          </p:cNvPr>
          <p:cNvSpPr>
            <a:spLocks noGrp="1"/>
          </p:cNvSpPr>
          <p:nvPr>
            <p:ph idx="1"/>
          </p:nvPr>
        </p:nvSpPr>
        <p:spPr>
          <a:xfrm>
            <a:off x="3973321" y="2706624"/>
            <a:ext cx="4688333" cy="3483864"/>
          </a:xfrm>
        </p:spPr>
        <p:txBody>
          <a:bodyPr vert="horz" lIns="91440" tIns="45720" rIns="91440" bIns="45720" rtlCol="0">
            <a:normAutofit/>
          </a:bodyPr>
          <a:lstStyle/>
          <a:p>
            <a:r>
              <a:rPr lang="en-US" sz="1900">
                <a:cs typeface="Calibri"/>
              </a:rPr>
              <a:t>FLOW CHART</a:t>
            </a:r>
          </a:p>
          <a:p>
            <a:endParaRPr lang="en-US" sz="1900">
              <a:cs typeface="Calibri"/>
            </a:endParaRPr>
          </a:p>
          <a:p>
            <a:pPr marL="0" indent="0">
              <a:buNone/>
            </a:pPr>
            <a:endParaRPr lang="en-US" sz="1900">
              <a:cs typeface="Calibri"/>
            </a:endParaRPr>
          </a:p>
        </p:txBody>
      </p:sp>
      <p:sp>
        <p:nvSpPr>
          <p:cNvPr id="4" name="Slide Number Placeholder 3">
            <a:extLst>
              <a:ext uri="{FF2B5EF4-FFF2-40B4-BE49-F238E27FC236}">
                <a16:creationId xmlns:a16="http://schemas.microsoft.com/office/drawing/2014/main" id="{921A883A-8328-4F15-8847-3C09FAF5034D}"/>
              </a:ext>
            </a:extLst>
          </p:cNvPr>
          <p:cNvSpPr>
            <a:spLocks noGrp="1"/>
          </p:cNvSpPr>
          <p:nvPr>
            <p:ph type="sldNum" sz="quarter" idx="12"/>
          </p:nvPr>
        </p:nvSpPr>
        <p:spPr>
          <a:xfrm>
            <a:off x="7539733" y="6356350"/>
            <a:ext cx="975616" cy="365125"/>
          </a:xfrm>
        </p:spPr>
        <p:txBody>
          <a:bodyPr>
            <a:normAutofit/>
          </a:bodyPr>
          <a:lstStyle/>
          <a:p>
            <a:pPr>
              <a:spcAft>
                <a:spcPts val="600"/>
              </a:spcAft>
            </a:pPr>
            <a:fld id="{01FFFFE9-2673-4DFD-A0FE-E8E073DA5BBC}" type="slidenum">
              <a:rPr lang="en-IN" smtClean="0"/>
              <a:pPr>
                <a:spcAft>
                  <a:spcPts val="600"/>
                </a:spcAft>
              </a:pPr>
              <a:t>7</a:t>
            </a:fld>
            <a:endParaRPr lang="en-IN"/>
          </a:p>
        </p:txBody>
      </p:sp>
    </p:spTree>
    <p:extLst>
      <p:ext uri="{BB962C8B-B14F-4D97-AF65-F5344CB8AC3E}">
        <p14:creationId xmlns:p14="http://schemas.microsoft.com/office/powerpoint/2010/main" val="222581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CF4473-6426-4D76-8F5A-84D0E0E96C99}"/>
              </a:ext>
            </a:extLst>
          </p:cNvPr>
          <p:cNvSpPr>
            <a:spLocks noGrp="1"/>
          </p:cNvSpPr>
          <p:nvPr>
            <p:ph idx="1"/>
          </p:nvPr>
        </p:nvSpPr>
        <p:spPr>
          <a:xfrm>
            <a:off x="480060" y="2872899"/>
            <a:ext cx="3182691" cy="3320668"/>
          </a:xfrm>
        </p:spPr>
        <p:txBody>
          <a:bodyPr vert="horz" lIns="91440" tIns="45720" rIns="91440" bIns="45720" rtlCol="0">
            <a:normAutofit/>
          </a:bodyPr>
          <a:lstStyle/>
          <a:p>
            <a:r>
              <a:rPr lang="en-US" sz="1900">
                <a:cs typeface="Calibri"/>
              </a:rPr>
              <a:t>USE CASE DIAGRAM</a:t>
            </a:r>
          </a:p>
          <a:p>
            <a:endParaRPr lang="en-US" sz="1900">
              <a:cs typeface="Calibri"/>
            </a:endParaRPr>
          </a:p>
        </p:txBody>
      </p:sp>
      <p:pic>
        <p:nvPicPr>
          <p:cNvPr id="5" name="Picture 5" descr="A picture containing blur, vector graphics, light&#10;&#10;Description automatically generated">
            <a:extLst>
              <a:ext uri="{FF2B5EF4-FFF2-40B4-BE49-F238E27FC236}">
                <a16:creationId xmlns:a16="http://schemas.microsoft.com/office/drawing/2014/main" id="{3DF32B3C-9AAF-463F-A144-BB12DC058A38}"/>
              </a:ext>
            </a:extLst>
          </p:cNvPr>
          <p:cNvPicPr>
            <a:picLocks noChangeAspect="1"/>
          </p:cNvPicPr>
          <p:nvPr/>
        </p:nvPicPr>
        <p:blipFill rotWithShape="1">
          <a:blip r:embed="rId2"/>
          <a:srcRect r="-2" b="2516"/>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9E28BC05-D4CA-4727-9D78-9B2A772E4B1A}"/>
              </a:ext>
            </a:extLst>
          </p:cNvPr>
          <p:cNvSpPr>
            <a:spLocks noGrp="1"/>
          </p:cNvSpPr>
          <p:nvPr>
            <p:ph type="sldNum" sz="quarter" idx="12"/>
          </p:nvPr>
        </p:nvSpPr>
        <p:spPr>
          <a:xfrm>
            <a:off x="7829550" y="6356350"/>
            <a:ext cx="685800" cy="365125"/>
          </a:xfrm>
        </p:spPr>
        <p:txBody>
          <a:bodyPr>
            <a:normAutofit/>
          </a:bodyPr>
          <a:lstStyle/>
          <a:p>
            <a:pPr>
              <a:spcAft>
                <a:spcPts val="600"/>
              </a:spcAft>
            </a:pPr>
            <a:fld id="{01FFFFE9-2673-4DFD-A0FE-E8E073DA5BBC}" type="slidenum">
              <a:rPr lang="en-IN">
                <a:solidFill>
                  <a:srgbClr val="FFFFFF"/>
                </a:solidFill>
              </a:rPr>
              <a:pPr>
                <a:spcAft>
                  <a:spcPts val="600"/>
                </a:spcAft>
              </a:pPr>
              <a:t>8</a:t>
            </a:fld>
            <a:endParaRPr lang="en-IN">
              <a:solidFill>
                <a:srgbClr val="FFFFFF"/>
              </a:solidFill>
            </a:endParaRPr>
          </a:p>
        </p:txBody>
      </p:sp>
    </p:spTree>
    <p:extLst>
      <p:ext uri="{BB962C8B-B14F-4D97-AF65-F5344CB8AC3E}">
        <p14:creationId xmlns:p14="http://schemas.microsoft.com/office/powerpoint/2010/main" val="128420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E33C4-4A0E-4210-8D98-78537CE38CF7}"/>
              </a:ext>
            </a:extLst>
          </p:cNvPr>
          <p:cNvSpPr>
            <a:spLocks noGrp="1"/>
          </p:cNvSpPr>
          <p:nvPr>
            <p:ph idx="1"/>
          </p:nvPr>
        </p:nvSpPr>
        <p:spPr>
          <a:xfrm>
            <a:off x="486698" y="2438400"/>
            <a:ext cx="2629120" cy="3785419"/>
          </a:xfrm>
        </p:spPr>
        <p:txBody>
          <a:bodyPr vert="horz" lIns="91440" tIns="45720" rIns="91440" bIns="45720" rtlCol="0">
            <a:normAutofit/>
          </a:bodyPr>
          <a:lstStyle/>
          <a:p>
            <a:r>
              <a:rPr lang="en-US" sz="1700">
                <a:cs typeface="Calibri"/>
              </a:rPr>
              <a:t>COLLABORATION DIAGRAM</a:t>
            </a:r>
          </a:p>
          <a:p>
            <a:endParaRPr lang="en-US" sz="1700">
              <a:cs typeface="Calibri"/>
            </a:endParaRP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D824B783-07C3-400A-AA50-3E41C8373717}"/>
              </a:ext>
            </a:extLst>
          </p:cNvPr>
          <p:cNvPicPr>
            <a:picLocks noChangeAspect="1"/>
          </p:cNvPicPr>
          <p:nvPr/>
        </p:nvPicPr>
        <p:blipFill>
          <a:blip r:embed="rId2"/>
          <a:stretch>
            <a:fillRect/>
          </a:stretch>
        </p:blipFill>
        <p:spPr>
          <a:xfrm>
            <a:off x="4054396" y="1053243"/>
            <a:ext cx="4514498" cy="4465139"/>
          </a:xfrm>
          <a:prstGeom prst="rect">
            <a:avLst/>
          </a:prstGeom>
          <a:effectLst/>
        </p:spPr>
      </p:pic>
      <p:sp>
        <p:nvSpPr>
          <p:cNvPr id="4" name="Slide Number Placeholder 3">
            <a:extLst>
              <a:ext uri="{FF2B5EF4-FFF2-40B4-BE49-F238E27FC236}">
                <a16:creationId xmlns:a16="http://schemas.microsoft.com/office/drawing/2014/main" id="{A6F08BD7-38E6-493A-BAEE-605AA5BBA0FB}"/>
              </a:ext>
            </a:extLst>
          </p:cNvPr>
          <p:cNvSpPr>
            <a:spLocks noGrp="1"/>
          </p:cNvSpPr>
          <p:nvPr>
            <p:ph type="sldNum" sz="quarter" idx="12"/>
          </p:nvPr>
        </p:nvSpPr>
        <p:spPr>
          <a:xfrm>
            <a:off x="6457950" y="6356350"/>
            <a:ext cx="2057400" cy="365125"/>
          </a:xfrm>
        </p:spPr>
        <p:txBody>
          <a:bodyPr>
            <a:normAutofit/>
          </a:bodyPr>
          <a:lstStyle/>
          <a:p>
            <a:pPr>
              <a:spcAft>
                <a:spcPts val="600"/>
              </a:spcAft>
            </a:pPr>
            <a:fld id="{01FFFFE9-2673-4DFD-A0FE-E8E073DA5BBC}" type="slidenum">
              <a:rPr lang="en-IN">
                <a:solidFill>
                  <a:srgbClr val="303030"/>
                </a:solidFill>
              </a:rPr>
              <a:pPr>
                <a:spcAft>
                  <a:spcPts val="600"/>
                </a:spcAft>
              </a:pPr>
              <a:t>9</a:t>
            </a:fld>
            <a:endParaRPr lang="en-IN">
              <a:solidFill>
                <a:srgbClr val="303030"/>
              </a:solidFill>
            </a:endParaRPr>
          </a:p>
        </p:txBody>
      </p:sp>
    </p:spTree>
    <p:extLst>
      <p:ext uri="{BB962C8B-B14F-4D97-AF65-F5344CB8AC3E}">
        <p14:creationId xmlns:p14="http://schemas.microsoft.com/office/powerpoint/2010/main" val="3582251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2684</Words>
  <Application>Microsoft Office PowerPoint</Application>
  <PresentationFormat>On-screen Show (4:3)</PresentationFormat>
  <Paragraphs>157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PowerPoint Presentation</vt:lpstr>
      <vt:lpstr>INTRODUCTION</vt:lpstr>
      <vt:lpstr>LITERATURE SURVEY</vt:lpstr>
      <vt:lpstr>PROBLEM STATEMENT</vt:lpstr>
      <vt:lpstr>TECHNOLOGY STACK</vt:lpstr>
      <vt:lpstr>SYSTEM ARCHITECTURE</vt:lpstr>
      <vt:lpstr>SYSTEM DESIGN</vt:lpstr>
      <vt:lpstr>PowerPoint Presentation</vt:lpstr>
      <vt:lpstr>PowerPoint Presentation</vt:lpstr>
      <vt:lpstr>PowerPoint Presentation</vt:lpstr>
      <vt:lpstr>MODULE DESCRIPTION</vt:lpstr>
      <vt:lpstr>PowerPoint Presentation</vt:lpstr>
      <vt:lpstr>PowerPoint Presentation</vt:lpstr>
      <vt:lpstr>PowerPoint Presentation</vt:lpstr>
      <vt:lpstr>SYSTEM TESTING</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PUBLICATIONS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VOCAL AND GESTURE BASED COMMUNICATION FOR/BY DISABLED PERSONS.</dc:title>
  <dc:creator>Windows User</dc:creator>
  <cp:lastModifiedBy>sathish kumar</cp:lastModifiedBy>
  <cp:revision>378</cp:revision>
  <dcterms:created xsi:type="dcterms:W3CDTF">2020-12-27T12:46:38Z</dcterms:created>
  <dcterms:modified xsi:type="dcterms:W3CDTF">2021-06-20T09:45:17Z</dcterms:modified>
</cp:coreProperties>
</file>