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5" r:id="rId7"/>
    <p:sldId id="267" r:id="rId8"/>
    <p:sldId id="266" r:id="rId9"/>
    <p:sldId id="268" r:id="rId10"/>
    <p:sldId id="262" r:id="rId11"/>
    <p:sldId id="269" r:id="rId12"/>
    <p:sldId id="263" r:id="rId13"/>
    <p:sldId id="270" r:id="rId14"/>
    <p:sldId id="264" r:id="rId15"/>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Canva Sans" panose="020B0604020202020204" charset="0"/>
      <p:regular r:id="rId20"/>
    </p:embeddedFont>
    <p:embeddedFont>
      <p:font typeface="ITC Avant Garde Gothic"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82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6F6"/>
        </a:solidFill>
        <a:effectLst/>
      </p:bgPr>
    </p:bg>
    <p:spTree>
      <p:nvGrpSpPr>
        <p:cNvPr id="1" name=""/>
        <p:cNvGrpSpPr/>
        <p:nvPr/>
      </p:nvGrpSpPr>
      <p:grpSpPr>
        <a:xfrm>
          <a:off x="0" y="0"/>
          <a:ext cx="0" cy="0"/>
          <a:chOff x="0" y="0"/>
          <a:chExt cx="0" cy="0"/>
        </a:xfrm>
      </p:grpSpPr>
      <p:grpSp>
        <p:nvGrpSpPr>
          <p:cNvPr id="2" name="Group 2"/>
          <p:cNvGrpSpPr/>
          <p:nvPr/>
        </p:nvGrpSpPr>
        <p:grpSpPr>
          <a:xfrm>
            <a:off x="4138047" y="5629132"/>
            <a:ext cx="9982200" cy="1012763"/>
            <a:chOff x="0" y="0"/>
            <a:chExt cx="3271369" cy="266736"/>
          </a:xfrm>
          <a:solidFill>
            <a:schemeClr val="accent4">
              <a:lumMod val="20000"/>
              <a:lumOff val="80000"/>
            </a:schemeClr>
          </a:solidFill>
          <a:effectLst>
            <a:glow rad="228600">
              <a:schemeClr val="accent4">
                <a:satMod val="175000"/>
                <a:alpha val="40000"/>
              </a:schemeClr>
            </a:glow>
          </a:effectLst>
        </p:grpSpPr>
        <p:sp>
          <p:nvSpPr>
            <p:cNvPr id="3" name="Freeform 3"/>
            <p:cNvSpPr/>
            <p:nvPr/>
          </p:nvSpPr>
          <p:spPr>
            <a:xfrm>
              <a:off x="0" y="0"/>
              <a:ext cx="3271369" cy="266736"/>
            </a:xfrm>
            <a:custGeom>
              <a:avLst/>
              <a:gdLst/>
              <a:ahLst/>
              <a:cxnLst/>
              <a:rect l="l" t="t" r="r" b="b"/>
              <a:pathLst>
                <a:path w="3271369" h="266736">
                  <a:moveTo>
                    <a:pt x="0" y="0"/>
                  </a:moveTo>
                  <a:lnTo>
                    <a:pt x="3271369" y="0"/>
                  </a:lnTo>
                  <a:lnTo>
                    <a:pt x="3271369" y="266736"/>
                  </a:lnTo>
                  <a:lnTo>
                    <a:pt x="0" y="266736"/>
                  </a:lnTo>
                  <a:close/>
                </a:path>
              </a:pathLst>
            </a:custGeom>
            <a:grpFill/>
          </p:spPr>
          <p:txBody>
            <a:bodyPr/>
            <a:lstStyle/>
            <a:p>
              <a:endParaRPr lang="en-IN" dirty="0"/>
            </a:p>
          </p:txBody>
        </p:sp>
        <p:sp>
          <p:nvSpPr>
            <p:cNvPr id="4" name="TextBox 4"/>
            <p:cNvSpPr txBox="1"/>
            <p:nvPr/>
          </p:nvSpPr>
          <p:spPr>
            <a:xfrm>
              <a:off x="0" y="-28575"/>
              <a:ext cx="3271369" cy="295311"/>
            </a:xfrm>
            <a:prstGeom prst="rect">
              <a:avLst/>
            </a:prstGeom>
            <a:grpFill/>
          </p:spPr>
          <p:txBody>
            <a:bodyPr lIns="50800" tIns="50800" rIns="50800" bIns="50800" rtlCol="0" anchor="ctr"/>
            <a:lstStyle/>
            <a:p>
              <a:pPr algn="ctr">
                <a:lnSpc>
                  <a:spcPts val="1960"/>
                </a:lnSpc>
              </a:pPr>
              <a:endParaRPr dirty="0"/>
            </a:p>
          </p:txBody>
        </p:sp>
      </p:grpSp>
      <p:sp>
        <p:nvSpPr>
          <p:cNvPr id="5" name="Freeform 5"/>
          <p:cNvSpPr/>
          <p:nvPr/>
        </p:nvSpPr>
        <p:spPr>
          <a:xfrm>
            <a:off x="14782800" y="6819900"/>
            <a:ext cx="3505200" cy="3467101"/>
          </a:xfrm>
          <a:custGeom>
            <a:avLst/>
            <a:gdLst/>
            <a:ahLst/>
            <a:cxnLst/>
            <a:rect l="l" t="t" r="r" b="b"/>
            <a:pathLst>
              <a:path w="2933510" h="2896175">
                <a:moveTo>
                  <a:pt x="0" y="0"/>
                </a:moveTo>
                <a:lnTo>
                  <a:pt x="2933510" y="0"/>
                </a:lnTo>
                <a:lnTo>
                  <a:pt x="2933510" y="2896175"/>
                </a:lnTo>
                <a:lnTo>
                  <a:pt x="0" y="28961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2" y="-1"/>
            <a:ext cx="4152901" cy="3144936"/>
          </a:xfrm>
          <a:custGeom>
            <a:avLst/>
            <a:gdLst/>
            <a:ahLst/>
            <a:cxnLst/>
            <a:rect l="l" t="t" r="r" b="b"/>
            <a:pathLst>
              <a:path w="2933510" h="2896175">
                <a:moveTo>
                  <a:pt x="0" y="0"/>
                </a:moveTo>
                <a:lnTo>
                  <a:pt x="2933510" y="0"/>
                </a:lnTo>
                <a:lnTo>
                  <a:pt x="2933510" y="2896175"/>
                </a:lnTo>
                <a:lnTo>
                  <a:pt x="0" y="28961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4824036" y="5774260"/>
            <a:ext cx="8610221" cy="722505"/>
          </a:xfrm>
          <a:prstGeom prst="rect">
            <a:avLst/>
          </a:prstGeom>
        </p:spPr>
        <p:txBody>
          <a:bodyPr wrap="square" lIns="0" tIns="0" rIns="0" bIns="0" rtlCol="0" anchor="t">
            <a:spAutoFit/>
          </a:bodyPr>
          <a:lstStyle/>
          <a:p>
            <a:pPr marL="0" lvl="0" indent="0" algn="ctr">
              <a:lnSpc>
                <a:spcPts val="5400"/>
              </a:lnSpc>
              <a:spcBef>
                <a:spcPct val="0"/>
              </a:spcBef>
            </a:pPr>
            <a:r>
              <a:rPr lang="en-US" sz="6000" spc="-120" dirty="0">
                <a:solidFill>
                  <a:srgbClr val="404040"/>
                </a:solidFill>
                <a:ea typeface="Cinzel"/>
                <a:cs typeface="Cinzel"/>
                <a:sym typeface="Cinzel"/>
              </a:rPr>
              <a:t>prepared by Sathish kanna S</a:t>
            </a:r>
          </a:p>
        </p:txBody>
      </p:sp>
      <p:sp>
        <p:nvSpPr>
          <p:cNvPr id="8" name="TextBox 8"/>
          <p:cNvSpPr txBox="1"/>
          <p:nvPr/>
        </p:nvSpPr>
        <p:spPr>
          <a:xfrm>
            <a:off x="576262" y="2802859"/>
            <a:ext cx="17135475" cy="2340641"/>
          </a:xfrm>
          <a:prstGeom prst="rect">
            <a:avLst/>
          </a:prstGeom>
        </p:spPr>
        <p:txBody>
          <a:bodyPr lIns="0" tIns="0" rIns="0" bIns="0" rtlCol="0" anchor="t">
            <a:spAutoFit/>
          </a:bodyPr>
          <a:lstStyle/>
          <a:p>
            <a:pPr marL="0" lvl="0" indent="0" algn="ctr">
              <a:lnSpc>
                <a:spcPts val="18000"/>
              </a:lnSpc>
            </a:pPr>
            <a:r>
              <a:rPr lang="en-US" sz="18000" b="1" dirty="0">
                <a:ln w="13462">
                  <a:solidFill>
                    <a:schemeClr val="bg1"/>
                  </a:solidFill>
                  <a:prstDash val="solid"/>
                </a:ln>
                <a:solidFill>
                  <a:schemeClr val="tx1">
                    <a:lumMod val="85000"/>
                    <a:lumOff val="15000"/>
                  </a:schemeClr>
                </a:solidFill>
                <a:effectLst>
                  <a:glow rad="63500">
                    <a:schemeClr val="accent4">
                      <a:satMod val="175000"/>
                      <a:alpha val="40000"/>
                    </a:schemeClr>
                  </a:glow>
                  <a:outerShdw dist="38100" dir="2700000" algn="bl" rotWithShape="0">
                    <a:schemeClr val="accent5"/>
                  </a:outerShdw>
                </a:effectLst>
                <a:ea typeface="ITC Avant Garde Gothic Bold"/>
                <a:cs typeface="ITC Avant Garde Gothic Bold"/>
                <a:sym typeface="ITC Avant Garde Gothic Bold"/>
              </a:rPr>
              <a:t>HR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6F6"/>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98465A4-6D6D-418F-A2BC-72E7DB392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235539"/>
          </a:xfrm>
          <a:prstGeom prst="rect">
            <a:avLst/>
          </a:prstGeom>
          <a:ln>
            <a:solidFill>
              <a:schemeClr val="tx1"/>
            </a:solidFill>
          </a:ln>
        </p:spPr>
      </p:pic>
      <p:pic>
        <p:nvPicPr>
          <p:cNvPr id="12" name="Picture 11">
            <a:extLst>
              <a:ext uri="{FF2B5EF4-FFF2-40B4-BE49-F238E27FC236}">
                <a16:creationId xmlns:a16="http://schemas.microsoft.com/office/drawing/2014/main" id="{6B864152-2C44-4BC3-8E90-9B9946AC6C57}"/>
              </a:ext>
            </a:extLst>
          </p:cNvPr>
          <p:cNvPicPr>
            <a:picLocks noChangeAspect="1"/>
          </p:cNvPicPr>
          <p:nvPr/>
        </p:nvPicPr>
        <p:blipFill rotWithShape="1">
          <a:blip r:embed="rId3"/>
          <a:srcRect t="-1" b="3214"/>
          <a:stretch/>
        </p:blipFill>
        <p:spPr>
          <a:xfrm>
            <a:off x="9191786" y="-1"/>
            <a:ext cx="9044553" cy="5235539"/>
          </a:xfrm>
          <a:prstGeom prst="rect">
            <a:avLst/>
          </a:prstGeom>
          <a:ln>
            <a:solidFill>
              <a:schemeClr val="tx1"/>
            </a:solidFill>
          </a:ln>
        </p:spPr>
      </p:pic>
      <p:pic>
        <p:nvPicPr>
          <p:cNvPr id="16" name="Picture 15">
            <a:extLst>
              <a:ext uri="{FF2B5EF4-FFF2-40B4-BE49-F238E27FC236}">
                <a16:creationId xmlns:a16="http://schemas.microsoft.com/office/drawing/2014/main" id="{C6B2B198-8A42-46BC-942C-B5055F46C7A8}"/>
              </a:ext>
            </a:extLst>
          </p:cNvPr>
          <p:cNvPicPr>
            <a:picLocks noChangeAspect="1"/>
          </p:cNvPicPr>
          <p:nvPr/>
        </p:nvPicPr>
        <p:blipFill rotWithShape="1">
          <a:blip r:embed="rId4"/>
          <a:srcRect l="1213"/>
          <a:stretch/>
        </p:blipFill>
        <p:spPr>
          <a:xfrm>
            <a:off x="0" y="5334000"/>
            <a:ext cx="9144000" cy="4953000"/>
          </a:xfrm>
          <a:prstGeom prst="rect">
            <a:avLst/>
          </a:prstGeom>
          <a:ln>
            <a:solidFill>
              <a:schemeClr val="tx1"/>
            </a:solidFill>
          </a:ln>
        </p:spPr>
      </p:pic>
      <p:pic>
        <p:nvPicPr>
          <p:cNvPr id="20" name="Picture 19">
            <a:extLst>
              <a:ext uri="{FF2B5EF4-FFF2-40B4-BE49-F238E27FC236}">
                <a16:creationId xmlns:a16="http://schemas.microsoft.com/office/drawing/2014/main" id="{18760B19-9E6B-4E24-93BE-CCF003D25179}"/>
              </a:ext>
            </a:extLst>
          </p:cNvPr>
          <p:cNvPicPr>
            <a:picLocks noChangeAspect="1"/>
          </p:cNvPicPr>
          <p:nvPr/>
        </p:nvPicPr>
        <p:blipFill>
          <a:blip r:embed="rId5"/>
          <a:stretch>
            <a:fillRect/>
          </a:stretch>
        </p:blipFill>
        <p:spPr>
          <a:xfrm>
            <a:off x="9191786" y="5334000"/>
            <a:ext cx="9044552" cy="4953000"/>
          </a:xfrm>
          <a:prstGeom prst="rect">
            <a:avLst/>
          </a:prstGeom>
          <a:ln>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4343401" y="876300"/>
            <a:ext cx="8077200" cy="838200"/>
          </a:xfrm>
          <a:prstGeom prst="rect">
            <a:avLst/>
          </a:prstGeom>
        </p:spPr>
        <p:txBody>
          <a:bodyPr lIns="0" tIns="0" rIns="0" bIns="0" rtlCol="0" anchor="ctr"/>
          <a:lstStyle/>
          <a:p>
            <a:pPr algn="ctr">
              <a:lnSpc>
                <a:spcPts val="4999"/>
              </a:lnSpc>
            </a:pPr>
            <a:r>
              <a:rPr lang="en-US" sz="8000" dirty="0">
                <a:solidFill>
                  <a:srgbClr val="000000"/>
                </a:solidFill>
                <a:effectLst>
                  <a:glow rad="101600">
                    <a:schemeClr val="accent6">
                      <a:satMod val="175000"/>
                      <a:alpha val="40000"/>
                    </a:schemeClr>
                  </a:glow>
                </a:effectLst>
                <a:ea typeface="ITC Avant Garde Gothic Italics"/>
                <a:cs typeface="ITC Avant Garde Gothic Italics"/>
                <a:sym typeface="ITC Avant Garde Gothic Italics"/>
              </a:rPr>
              <a:t>Python</a:t>
            </a:r>
          </a:p>
        </p:txBody>
      </p:sp>
      <p:sp>
        <p:nvSpPr>
          <p:cNvPr id="6" name="Rectangle 5">
            <a:extLst>
              <a:ext uri="{FF2B5EF4-FFF2-40B4-BE49-F238E27FC236}">
                <a16:creationId xmlns:a16="http://schemas.microsoft.com/office/drawing/2014/main" id="{9E819620-0A72-4B22-A91D-0458AA7E09F1}"/>
              </a:ext>
            </a:extLst>
          </p:cNvPr>
          <p:cNvSpPr/>
          <p:nvPr/>
        </p:nvSpPr>
        <p:spPr>
          <a:xfrm>
            <a:off x="304800" y="327236"/>
            <a:ext cx="17683235" cy="1387264"/>
          </a:xfrm>
          <a:prstGeom prst="rect">
            <a:avLst/>
          </a:prstGeom>
          <a:no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952BC8E4-0162-4E18-9DEB-AF0982277F6D}"/>
              </a:ext>
            </a:extLst>
          </p:cNvPr>
          <p:cNvSpPr/>
          <p:nvPr/>
        </p:nvSpPr>
        <p:spPr>
          <a:xfrm>
            <a:off x="299966" y="2019300"/>
            <a:ext cx="17683235" cy="8077200"/>
          </a:xfrm>
          <a:prstGeom prst="rect">
            <a:avLst/>
          </a:prstGeom>
          <a:solidFill>
            <a:schemeClr val="bg1"/>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rPr>
              <a:t>The dataset was combined using the </a:t>
            </a:r>
            <a:r>
              <a:rPr kumimoji="0" lang="en-US" altLang="en-US" sz="3600" b="1" i="0" u="none" strike="noStrike" cap="none" normalizeH="0" baseline="0" dirty="0">
                <a:ln>
                  <a:noFill/>
                </a:ln>
                <a:solidFill>
                  <a:schemeClr val="tx1"/>
                </a:solidFill>
                <a:effectLst/>
              </a:rPr>
              <a:t>‘Merge’ </a:t>
            </a:r>
            <a:r>
              <a:rPr kumimoji="0" lang="en-US" altLang="en-US" sz="3600" b="0" i="0" u="none" strike="noStrike" cap="none" normalizeH="0" baseline="0" dirty="0">
                <a:ln>
                  <a:noFill/>
                </a:ln>
                <a:solidFill>
                  <a:schemeClr val="tx1"/>
                </a:solidFill>
                <a:effectLst/>
              </a:rPr>
              <a:t>function.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rPr>
              <a:t>It contains </a:t>
            </a:r>
            <a:r>
              <a:rPr kumimoji="0" lang="en-US" altLang="en-US" sz="3600" b="1" i="0" u="none" strike="noStrike" cap="none" normalizeH="0" baseline="0" dirty="0">
                <a:ln>
                  <a:noFill/>
                </a:ln>
                <a:solidFill>
                  <a:schemeClr val="tx1"/>
                </a:solidFill>
                <a:effectLst/>
              </a:rPr>
              <a:t>35</a:t>
            </a:r>
            <a:r>
              <a:rPr kumimoji="0" lang="en-US" altLang="en-US" sz="3600" b="0" i="0" u="none" strike="noStrike" cap="none" normalizeH="0" baseline="0" dirty="0">
                <a:ln>
                  <a:noFill/>
                </a:ln>
                <a:solidFill>
                  <a:schemeClr val="tx1"/>
                </a:solidFill>
                <a:effectLst/>
              </a:rPr>
              <a:t> columns and </a:t>
            </a:r>
            <a:r>
              <a:rPr kumimoji="0" lang="en-US" altLang="en-US" sz="3600" b="1" i="0" u="none" strike="noStrike" cap="none" normalizeH="0" baseline="0" dirty="0">
                <a:ln>
                  <a:noFill/>
                </a:ln>
                <a:solidFill>
                  <a:schemeClr val="tx1"/>
                </a:solidFill>
                <a:effectLst/>
              </a:rPr>
              <a:t>50,000</a:t>
            </a:r>
            <a:r>
              <a:rPr kumimoji="0" lang="en-US" altLang="en-US" sz="3600" b="0" i="0" u="none" strike="noStrike" cap="none" normalizeH="0" baseline="0" dirty="0">
                <a:ln>
                  <a:noFill/>
                </a:ln>
                <a:solidFill>
                  <a:schemeClr val="tx1"/>
                </a:solidFill>
                <a:effectLst/>
              </a:rPr>
              <a:t> rows.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rPr>
              <a:t>Unwanted</a:t>
            </a:r>
            <a:r>
              <a:rPr kumimoji="0" lang="en-US" altLang="en-US" sz="3600" b="0" i="0" u="none" strike="noStrike" cap="none" normalizeH="0" baseline="0" dirty="0">
                <a:ln>
                  <a:noFill/>
                </a:ln>
                <a:solidFill>
                  <a:schemeClr val="tx1"/>
                </a:solidFill>
                <a:effectLst/>
              </a:rPr>
              <a:t> columns were removed by ‘</a:t>
            </a:r>
            <a:r>
              <a:rPr kumimoji="0" lang="en-US" altLang="en-US" sz="3600" b="1" i="0" u="none" strike="noStrike" cap="none" normalizeH="0" baseline="0" dirty="0">
                <a:ln>
                  <a:noFill/>
                </a:ln>
                <a:solidFill>
                  <a:schemeClr val="tx1"/>
                </a:solidFill>
                <a:effectLst/>
              </a:rPr>
              <a:t>Dropna’</a:t>
            </a:r>
            <a:r>
              <a:rPr kumimoji="0" lang="en-US" altLang="en-US" sz="3600" b="0" i="0" u="none" strike="noStrike" cap="none" normalizeH="0" baseline="0" dirty="0">
                <a:ln>
                  <a:noFill/>
                </a:ln>
                <a:solidFill>
                  <a:schemeClr val="tx1"/>
                </a:solidFill>
                <a:effectLst/>
              </a:rPr>
              <a:t> function, and the remaining columns were</a:t>
            </a:r>
            <a:r>
              <a:rPr kumimoji="0" lang="en-US" altLang="en-US" sz="3600" b="1" i="0" u="none" strike="noStrike" cap="none" normalizeH="0" baseline="0" dirty="0">
                <a:ln>
                  <a:noFill/>
                </a:ln>
                <a:solidFill>
                  <a:schemeClr val="tx1"/>
                </a:solidFill>
                <a:effectLst/>
              </a:rPr>
              <a:t> rearranged</a:t>
            </a:r>
            <a:r>
              <a:rPr kumimoji="0" lang="en-US" altLang="en-US" sz="3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i="0" u="none" strike="noStrike" cap="none" normalizeH="0" baseline="0" dirty="0">
                <a:ln>
                  <a:noFill/>
                </a:ln>
                <a:solidFill>
                  <a:schemeClr val="tx1"/>
                </a:solidFill>
                <a:effectLst/>
              </a:rPr>
              <a:t>The </a:t>
            </a:r>
            <a:r>
              <a:rPr kumimoji="0" lang="en-US" altLang="en-US" sz="3600" b="1" i="0" u="none" strike="noStrike" cap="none" normalizeH="0" baseline="0" dirty="0">
                <a:ln>
                  <a:noFill/>
                </a:ln>
                <a:solidFill>
                  <a:schemeClr val="tx1"/>
                </a:solidFill>
                <a:effectLst/>
              </a:rPr>
              <a:t>‘IS.NULL’ </a:t>
            </a:r>
            <a:r>
              <a:rPr kumimoji="0" lang="en-US" altLang="en-US" sz="3600" i="0" u="none" strike="noStrike" cap="none" normalizeH="0" baseline="0" dirty="0">
                <a:ln>
                  <a:noFill/>
                </a:ln>
                <a:solidFill>
                  <a:schemeClr val="tx1"/>
                </a:solidFill>
                <a:effectLst/>
              </a:rPr>
              <a:t>function were used to check any null values in the data frame.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i="0" u="none" strike="noStrike" cap="none" normalizeH="0" baseline="0" dirty="0">
                <a:ln>
                  <a:noFill/>
                </a:ln>
                <a:solidFill>
                  <a:schemeClr val="tx1"/>
                </a:solidFill>
                <a:effectLst/>
              </a:rPr>
              <a:t>The ‘</a:t>
            </a:r>
            <a:r>
              <a:rPr lang="en-US" altLang="en-US" sz="3600" b="1" dirty="0">
                <a:solidFill>
                  <a:schemeClr val="tx1"/>
                </a:solidFill>
              </a:rPr>
              <a:t>HEAD’ </a:t>
            </a:r>
            <a:r>
              <a:rPr lang="en-US" altLang="en-US" sz="3600" dirty="0">
                <a:solidFill>
                  <a:schemeClr val="tx1"/>
                </a:solidFill>
              </a:rPr>
              <a:t>function were used to check first 5 rows in the data frame.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i="0" u="none" strike="noStrike" cap="none" normalizeH="0" baseline="0" dirty="0">
                <a:ln>
                  <a:noFill/>
                </a:ln>
                <a:solidFill>
                  <a:schemeClr val="tx1"/>
                </a:solidFill>
                <a:effectLst/>
              </a:rPr>
              <a:t>The ‘</a:t>
            </a:r>
            <a:r>
              <a:rPr kumimoji="0" lang="en-US" altLang="en-US" sz="3600" b="1" i="0" u="none" strike="noStrike" cap="none" normalizeH="0" baseline="0" dirty="0">
                <a:ln>
                  <a:noFill/>
                </a:ln>
                <a:solidFill>
                  <a:schemeClr val="tx1"/>
                </a:solidFill>
                <a:effectLst/>
              </a:rPr>
              <a:t>TAIL’ </a:t>
            </a:r>
            <a:r>
              <a:rPr lang="en-US" altLang="en-US" sz="3600" dirty="0">
                <a:solidFill>
                  <a:schemeClr val="tx1"/>
                </a:solidFill>
              </a:rPr>
              <a:t>function were used to check last 5 rows in the data frame.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i="0" u="none" strike="noStrike" cap="none" normalizeH="0" baseline="0" dirty="0">
                <a:ln>
                  <a:noFill/>
                </a:ln>
                <a:solidFill>
                  <a:schemeClr val="tx1"/>
                </a:solidFill>
                <a:effectLst/>
              </a:rPr>
              <a:t>The ‘</a:t>
            </a:r>
            <a:r>
              <a:rPr kumimoji="0" lang="en-US" altLang="en-US" sz="3600" b="1" i="0" u="none" strike="noStrike" cap="none" normalizeH="0" baseline="0" dirty="0">
                <a:ln>
                  <a:noFill/>
                </a:ln>
                <a:solidFill>
                  <a:schemeClr val="tx1"/>
                </a:solidFill>
                <a:effectLst/>
              </a:rPr>
              <a:t>INFO’ </a:t>
            </a:r>
            <a:r>
              <a:rPr lang="en-US" altLang="en-US" sz="3600" dirty="0">
                <a:solidFill>
                  <a:schemeClr val="tx1"/>
                </a:solidFill>
              </a:rPr>
              <a:t>function were used to check basic information about the data frame.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i="0" u="none" strike="noStrike" cap="none" normalizeH="0" baseline="0" dirty="0">
                <a:ln>
                  <a:noFill/>
                </a:ln>
                <a:solidFill>
                  <a:schemeClr val="tx1"/>
                </a:solidFill>
                <a:effectLst/>
              </a:rPr>
              <a:t>The ‘</a:t>
            </a:r>
            <a:r>
              <a:rPr kumimoji="0" lang="en-US" altLang="en-US" sz="3600" b="1" i="0" u="none" strike="noStrike" cap="none" normalizeH="0" baseline="0" dirty="0">
                <a:ln>
                  <a:noFill/>
                </a:ln>
                <a:solidFill>
                  <a:schemeClr val="tx1"/>
                </a:solidFill>
                <a:effectLst/>
              </a:rPr>
              <a:t>DESCRIBE’ </a:t>
            </a:r>
            <a:r>
              <a:rPr kumimoji="0" lang="en-US" altLang="en-US" sz="3600" i="0" u="none" strike="noStrike" cap="none" normalizeH="0" baseline="0" dirty="0">
                <a:ln>
                  <a:noFill/>
                </a:ln>
                <a:solidFill>
                  <a:schemeClr val="tx1"/>
                </a:solidFill>
                <a:effectLst/>
              </a:rPr>
              <a:t>function were used to check statistics of the data frame.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i="0" u="none" strike="noStrike" cap="none" normalizeH="0" baseline="0" dirty="0">
                <a:ln>
                  <a:noFill/>
                </a:ln>
                <a:solidFill>
                  <a:schemeClr val="tx1"/>
                </a:solidFill>
                <a:effectLst/>
              </a:rPr>
              <a:t>The</a:t>
            </a:r>
            <a:r>
              <a:rPr lang="en-US" altLang="en-US" sz="3600" b="1" dirty="0">
                <a:solidFill>
                  <a:schemeClr val="tx1"/>
                </a:solidFill>
              </a:rPr>
              <a:t> ‘PANDAS’ and ‘SEABORNS’ </a:t>
            </a:r>
            <a:r>
              <a:rPr lang="en-US" altLang="en-US" sz="3600" dirty="0">
                <a:solidFill>
                  <a:schemeClr val="tx1"/>
                </a:solidFill>
              </a:rPr>
              <a:t>were used in this data frame.</a:t>
            </a:r>
            <a:endParaRPr kumimoji="0" lang="en-US" altLang="en-US" sz="36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521795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6F6"/>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7DDC7F-7A00-4ED4-8154-473EC4A23FCF}"/>
              </a:ext>
            </a:extLst>
          </p:cNvPr>
          <p:cNvPicPr>
            <a:picLocks noChangeAspect="1"/>
          </p:cNvPicPr>
          <p:nvPr/>
        </p:nvPicPr>
        <p:blipFill rotWithShape="1">
          <a:blip r:embed="rId2"/>
          <a:srcRect l="2982"/>
          <a:stretch/>
        </p:blipFill>
        <p:spPr>
          <a:xfrm>
            <a:off x="2582" y="7751"/>
            <a:ext cx="5990075" cy="5137688"/>
          </a:xfrm>
          <a:prstGeom prst="rect">
            <a:avLst/>
          </a:prstGeom>
          <a:ln>
            <a:solidFill>
              <a:schemeClr val="tx1"/>
            </a:solidFill>
          </a:ln>
        </p:spPr>
      </p:pic>
      <p:pic>
        <p:nvPicPr>
          <p:cNvPr id="10" name="Picture 9">
            <a:extLst>
              <a:ext uri="{FF2B5EF4-FFF2-40B4-BE49-F238E27FC236}">
                <a16:creationId xmlns:a16="http://schemas.microsoft.com/office/drawing/2014/main" id="{CE265EE5-30AB-4B04-9395-31CA3BF1D16E}"/>
              </a:ext>
            </a:extLst>
          </p:cNvPr>
          <p:cNvPicPr>
            <a:picLocks noChangeAspect="1"/>
          </p:cNvPicPr>
          <p:nvPr/>
        </p:nvPicPr>
        <p:blipFill rotWithShape="1">
          <a:blip r:embed="rId3"/>
          <a:srcRect l="3888"/>
          <a:stretch/>
        </p:blipFill>
        <p:spPr>
          <a:xfrm>
            <a:off x="6014613" y="16144"/>
            <a:ext cx="6280731" cy="10279251"/>
          </a:xfrm>
          <a:prstGeom prst="rect">
            <a:avLst/>
          </a:prstGeom>
          <a:ln>
            <a:solidFill>
              <a:schemeClr val="tx1"/>
            </a:solidFill>
          </a:ln>
        </p:spPr>
      </p:pic>
      <p:pic>
        <p:nvPicPr>
          <p:cNvPr id="12" name="Picture 11">
            <a:extLst>
              <a:ext uri="{FF2B5EF4-FFF2-40B4-BE49-F238E27FC236}">
                <a16:creationId xmlns:a16="http://schemas.microsoft.com/office/drawing/2014/main" id="{0EDE2F1A-D602-4586-960F-EA1C4AF6F1E7}"/>
              </a:ext>
            </a:extLst>
          </p:cNvPr>
          <p:cNvPicPr>
            <a:picLocks noChangeAspect="1"/>
          </p:cNvPicPr>
          <p:nvPr/>
        </p:nvPicPr>
        <p:blipFill>
          <a:blip r:embed="rId4"/>
          <a:stretch>
            <a:fillRect/>
          </a:stretch>
        </p:blipFill>
        <p:spPr>
          <a:xfrm>
            <a:off x="0" y="5141561"/>
            <a:ext cx="5992658" cy="5137688"/>
          </a:xfrm>
          <a:prstGeom prst="rect">
            <a:avLst/>
          </a:prstGeom>
          <a:ln>
            <a:solidFill>
              <a:schemeClr val="tx1"/>
            </a:solidFill>
          </a:ln>
        </p:spPr>
      </p:pic>
      <p:pic>
        <p:nvPicPr>
          <p:cNvPr id="14" name="Picture 13">
            <a:extLst>
              <a:ext uri="{FF2B5EF4-FFF2-40B4-BE49-F238E27FC236}">
                <a16:creationId xmlns:a16="http://schemas.microsoft.com/office/drawing/2014/main" id="{638915EB-A759-4089-B9BC-C93E36193B33}"/>
              </a:ext>
            </a:extLst>
          </p:cNvPr>
          <p:cNvPicPr>
            <a:picLocks noChangeAspect="1"/>
          </p:cNvPicPr>
          <p:nvPr/>
        </p:nvPicPr>
        <p:blipFill rotWithShape="1">
          <a:blip r:embed="rId5"/>
          <a:srcRect l="4314"/>
          <a:stretch/>
        </p:blipFill>
        <p:spPr>
          <a:xfrm>
            <a:off x="12295345" y="63285"/>
            <a:ext cx="5990074" cy="10254712"/>
          </a:xfrm>
          <a:prstGeom prst="rect">
            <a:avLst/>
          </a:prstGeom>
          <a:ln>
            <a:solidFill>
              <a:schemeClr val="tx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306510" y="710260"/>
            <a:ext cx="6475290" cy="1142999"/>
          </a:xfrm>
          <a:prstGeom prst="rect">
            <a:avLst/>
          </a:prstGeom>
        </p:spPr>
        <p:txBody>
          <a:bodyPr lIns="0" tIns="0" rIns="0" bIns="0" rtlCol="0" anchor="ctr"/>
          <a:lstStyle/>
          <a:p>
            <a:r>
              <a:rPr lang="en-US" sz="8000" b="1" dirty="0">
                <a:effectLst>
                  <a:glow rad="228600">
                    <a:schemeClr val="accent6">
                      <a:satMod val="175000"/>
                      <a:alpha val="40000"/>
                    </a:schemeClr>
                  </a:glow>
                </a:effectLst>
              </a:rPr>
              <a:t>Conclusion:</a:t>
            </a:r>
          </a:p>
        </p:txBody>
      </p:sp>
      <p:sp>
        <p:nvSpPr>
          <p:cNvPr id="5" name="TextBox 5"/>
          <p:cNvSpPr txBox="1"/>
          <p:nvPr/>
        </p:nvSpPr>
        <p:spPr>
          <a:xfrm>
            <a:off x="306510" y="2324100"/>
            <a:ext cx="17764160" cy="589713"/>
          </a:xfrm>
          <a:prstGeom prst="rect">
            <a:avLst/>
          </a:prstGeom>
        </p:spPr>
        <p:txBody>
          <a:bodyPr lIns="0" tIns="0" rIns="0" bIns="0" rtlCol="0" anchor="t">
            <a:spAutoFit/>
          </a:bodyPr>
          <a:lstStyle/>
          <a:p>
            <a:pPr algn="just">
              <a:lnSpc>
                <a:spcPts val="4899"/>
              </a:lnSpc>
            </a:pPr>
            <a:endParaRPr lang="en-US" sz="3499" dirty="0">
              <a:solidFill>
                <a:srgbClr val="000000"/>
              </a:solidFill>
              <a:ea typeface="Canva Sans"/>
              <a:cs typeface="Canva Sans"/>
              <a:sym typeface="Canva Sans"/>
            </a:endParaRPr>
          </a:p>
        </p:txBody>
      </p:sp>
      <p:sp>
        <p:nvSpPr>
          <p:cNvPr id="6" name="TextBox 5">
            <a:extLst>
              <a:ext uri="{FF2B5EF4-FFF2-40B4-BE49-F238E27FC236}">
                <a16:creationId xmlns:a16="http://schemas.microsoft.com/office/drawing/2014/main" id="{3A46CEA4-949D-4D75-BC60-6566D22FD588}"/>
              </a:ext>
            </a:extLst>
          </p:cNvPr>
          <p:cNvSpPr txBox="1"/>
          <p:nvPr/>
        </p:nvSpPr>
        <p:spPr>
          <a:xfrm>
            <a:off x="381855" y="2618956"/>
            <a:ext cx="17524290" cy="6186309"/>
          </a:xfrm>
          <a:prstGeom prst="rect">
            <a:avLst/>
          </a:prstGeom>
          <a:noFill/>
        </p:spPr>
        <p:txBody>
          <a:bodyPr wrap="square">
            <a:spAutoFit/>
          </a:bodyPr>
          <a:lstStyle/>
          <a:p>
            <a:r>
              <a:rPr lang="en-US" sz="6600" dirty="0"/>
              <a:t>The project provides actionable insights into employee attrition, compensation structures, job satisfaction, and work conditions. These insights are intended to support HR decision-making, enhance employee retention, and improve overall job satisfaction within the organization.</a:t>
            </a:r>
          </a:p>
        </p:txBody>
      </p:sp>
    </p:spTree>
    <p:extLst>
      <p:ext uri="{BB962C8B-B14F-4D97-AF65-F5344CB8AC3E}">
        <p14:creationId xmlns:p14="http://schemas.microsoft.com/office/powerpoint/2010/main" val="4015929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AF6F6"/>
        </a:solidFill>
        <a:effectLst/>
      </p:bgPr>
    </p:bg>
    <p:spTree>
      <p:nvGrpSpPr>
        <p:cNvPr id="1" name=""/>
        <p:cNvGrpSpPr/>
        <p:nvPr/>
      </p:nvGrpSpPr>
      <p:grpSpPr>
        <a:xfrm>
          <a:off x="0" y="0"/>
          <a:ext cx="0" cy="0"/>
          <a:chOff x="0" y="0"/>
          <a:chExt cx="0" cy="0"/>
        </a:xfrm>
      </p:grpSpPr>
      <p:grpSp>
        <p:nvGrpSpPr>
          <p:cNvPr id="2" name="Group 2"/>
          <p:cNvGrpSpPr/>
          <p:nvPr/>
        </p:nvGrpSpPr>
        <p:grpSpPr>
          <a:xfrm>
            <a:off x="575582" y="460963"/>
            <a:ext cx="17135475" cy="9256578"/>
            <a:chOff x="0" y="-28575"/>
            <a:chExt cx="4513047" cy="2437946"/>
          </a:xfrm>
        </p:grpSpPr>
        <p:sp>
          <p:nvSpPr>
            <p:cNvPr id="3" name="Freeform 3"/>
            <p:cNvSpPr/>
            <p:nvPr/>
          </p:nvSpPr>
          <p:spPr>
            <a:xfrm>
              <a:off x="0" y="0"/>
              <a:ext cx="4513047" cy="2409371"/>
            </a:xfrm>
            <a:custGeom>
              <a:avLst/>
              <a:gdLst/>
              <a:ahLst/>
              <a:cxnLst/>
              <a:rect l="l" t="t" r="r" b="b"/>
              <a:pathLst>
                <a:path w="4513047" h="2409371">
                  <a:moveTo>
                    <a:pt x="0" y="0"/>
                  </a:moveTo>
                  <a:lnTo>
                    <a:pt x="4513047" y="0"/>
                  </a:lnTo>
                  <a:lnTo>
                    <a:pt x="4513047" y="2409371"/>
                  </a:lnTo>
                  <a:lnTo>
                    <a:pt x="0" y="2409371"/>
                  </a:lnTo>
                  <a:close/>
                </a:path>
              </a:pathLst>
            </a:custGeom>
            <a:solidFill>
              <a:srgbClr val="000000">
                <a:alpha val="0"/>
              </a:srgbClr>
            </a:solidFill>
            <a:ln w="19050" cap="sq">
              <a:solidFill>
                <a:srgbClr val="404040"/>
              </a:solidFill>
              <a:prstDash val="solid"/>
              <a:miter/>
            </a:ln>
          </p:spPr>
        </p:sp>
        <p:sp>
          <p:nvSpPr>
            <p:cNvPr id="4" name="TextBox 4"/>
            <p:cNvSpPr txBox="1"/>
            <p:nvPr/>
          </p:nvSpPr>
          <p:spPr>
            <a:xfrm>
              <a:off x="0" y="-28575"/>
              <a:ext cx="4513047" cy="2437946"/>
            </a:xfrm>
            <a:prstGeom prst="rect">
              <a:avLst/>
            </a:prstGeom>
          </p:spPr>
          <p:txBody>
            <a:bodyPr lIns="50800" tIns="50800" rIns="50800" bIns="50800" rtlCol="0" anchor="ctr"/>
            <a:lstStyle/>
            <a:p>
              <a:pPr algn="ctr">
                <a:lnSpc>
                  <a:spcPts val="1960"/>
                </a:lnSpc>
              </a:pPr>
              <a:endParaRPr/>
            </a:p>
          </p:txBody>
        </p:sp>
      </p:grpSp>
      <p:sp>
        <p:nvSpPr>
          <p:cNvPr id="5" name="Freeform 5"/>
          <p:cNvSpPr/>
          <p:nvPr/>
        </p:nvSpPr>
        <p:spPr>
          <a:xfrm>
            <a:off x="15354490" y="7390825"/>
            <a:ext cx="2933510" cy="2896175"/>
          </a:xfrm>
          <a:custGeom>
            <a:avLst/>
            <a:gdLst/>
            <a:ahLst/>
            <a:cxnLst/>
            <a:rect l="l" t="t" r="r" b="b"/>
            <a:pathLst>
              <a:path w="2933510" h="2896175">
                <a:moveTo>
                  <a:pt x="0" y="0"/>
                </a:moveTo>
                <a:lnTo>
                  <a:pt x="2933510" y="0"/>
                </a:lnTo>
                <a:lnTo>
                  <a:pt x="2933510" y="2896175"/>
                </a:lnTo>
                <a:lnTo>
                  <a:pt x="0" y="28961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0" y="0"/>
            <a:ext cx="2933510" cy="2896175"/>
          </a:xfrm>
          <a:custGeom>
            <a:avLst/>
            <a:gdLst/>
            <a:ahLst/>
            <a:cxnLst/>
            <a:rect l="l" t="t" r="r" b="b"/>
            <a:pathLst>
              <a:path w="2933510" h="2896175">
                <a:moveTo>
                  <a:pt x="0" y="0"/>
                </a:moveTo>
                <a:lnTo>
                  <a:pt x="2933510" y="0"/>
                </a:lnTo>
                <a:lnTo>
                  <a:pt x="2933510" y="2896175"/>
                </a:lnTo>
                <a:lnTo>
                  <a:pt x="0" y="28961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2963550" y="4315514"/>
            <a:ext cx="12359538" cy="1547475"/>
          </a:xfrm>
          <a:prstGeom prst="rect">
            <a:avLst/>
          </a:prstGeom>
        </p:spPr>
        <p:txBody>
          <a:bodyPr wrap="square" lIns="0" tIns="0" rIns="0" bIns="0" rtlCol="0" anchor="t">
            <a:spAutoFit/>
          </a:bodyPr>
          <a:lstStyle/>
          <a:p>
            <a:pPr algn="ctr">
              <a:lnSpc>
                <a:spcPts val="9999"/>
              </a:lnSpc>
            </a:pPr>
            <a:r>
              <a:rPr lang="en-US" sz="17300" spc="999" dirty="0">
                <a:solidFill>
                  <a:srgbClr val="404040"/>
                </a:solidFill>
                <a:effectLst>
                  <a:glow rad="228600">
                    <a:schemeClr val="accent2">
                      <a:satMod val="175000"/>
                      <a:alpha val="40000"/>
                    </a:schemeClr>
                  </a:glow>
                </a:effectLst>
                <a:ea typeface="ITC Avant Garde Gothic Bold"/>
                <a:cs typeface="ITC Avant Garde Gothic Bold"/>
                <a:sym typeface="ITC Avant Garde Gothic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6F6"/>
        </a:solidFill>
        <a:effectLst/>
      </p:bgPr>
    </p:bg>
    <p:spTree>
      <p:nvGrpSpPr>
        <p:cNvPr id="1" name=""/>
        <p:cNvGrpSpPr/>
        <p:nvPr/>
      </p:nvGrpSpPr>
      <p:grpSpPr>
        <a:xfrm>
          <a:off x="0" y="0"/>
          <a:ext cx="0" cy="0"/>
          <a:chOff x="0" y="0"/>
          <a:chExt cx="0" cy="0"/>
        </a:xfrm>
      </p:grpSpPr>
      <p:sp>
        <p:nvSpPr>
          <p:cNvPr id="4" name="TextBox 4"/>
          <p:cNvSpPr txBox="1"/>
          <p:nvPr/>
        </p:nvSpPr>
        <p:spPr>
          <a:xfrm>
            <a:off x="354907" y="876300"/>
            <a:ext cx="4445693" cy="1066799"/>
          </a:xfrm>
          <a:prstGeom prst="rect">
            <a:avLst/>
          </a:prstGeom>
        </p:spPr>
        <p:txBody>
          <a:bodyPr lIns="0" tIns="0" rIns="0" bIns="0" rtlCol="0" anchor="ctr"/>
          <a:lstStyle/>
          <a:p>
            <a:pPr algn="just">
              <a:lnSpc>
                <a:spcPts val="4999"/>
              </a:lnSpc>
            </a:pPr>
            <a:r>
              <a:rPr lang="en-US" sz="8000" b="1" dirty="0">
                <a:solidFill>
                  <a:srgbClr val="000000"/>
                </a:solidFill>
                <a:effectLst>
                  <a:glow rad="139700">
                    <a:schemeClr val="accent5">
                      <a:satMod val="175000"/>
                      <a:alpha val="40000"/>
                    </a:schemeClr>
                  </a:glow>
                </a:effectLst>
                <a:ea typeface="ITC Avant Garde Gothic Italics"/>
                <a:cs typeface="ITC Avant Garde Gothic Italics"/>
                <a:sym typeface="ITC Avant Garde Gothic Italics"/>
              </a:rPr>
              <a:t>Objective:</a:t>
            </a:r>
          </a:p>
        </p:txBody>
      </p:sp>
      <p:sp>
        <p:nvSpPr>
          <p:cNvPr id="5" name="TextBox 5"/>
          <p:cNvSpPr txBox="1"/>
          <p:nvPr/>
        </p:nvSpPr>
        <p:spPr>
          <a:xfrm>
            <a:off x="354907" y="2400300"/>
            <a:ext cx="17475893" cy="6226000"/>
          </a:xfrm>
          <a:prstGeom prst="rect">
            <a:avLst/>
          </a:prstGeom>
        </p:spPr>
        <p:txBody>
          <a:bodyPr wrap="square" lIns="0" tIns="0" rIns="0" bIns="0" rtlCol="0" anchor="t">
            <a:spAutoFit/>
          </a:bodyPr>
          <a:lstStyle/>
          <a:p>
            <a:pPr algn="just">
              <a:lnSpc>
                <a:spcPts val="6999"/>
              </a:lnSpc>
              <a:spcBef>
                <a:spcPct val="0"/>
              </a:spcBef>
            </a:pPr>
            <a:r>
              <a:rPr lang="en-US" sz="4999" dirty="0">
                <a:solidFill>
                  <a:srgbClr val="000000"/>
                </a:solidFill>
                <a:latin typeface="ITC Avant Garde Gothic"/>
                <a:ea typeface="ITC Avant Garde Gothic"/>
                <a:cs typeface="ITC Avant Garde Gothic"/>
                <a:sym typeface="ITC Avant Garde Gothic"/>
              </a:rPr>
              <a:t>The HR Analysis Project aims to provide a comprehensive evaluation of employee data to identify trends and patterns related to employee demographics, job roles, compensation, satisfaction, and attrition. The analysis leverages various attributes to gain insights that can inform HR strategies and improve organizational effectiveness.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6F6"/>
        </a:solidFill>
        <a:effectLst/>
      </p:bgPr>
    </p:bg>
    <p:spTree>
      <p:nvGrpSpPr>
        <p:cNvPr id="1" name=""/>
        <p:cNvGrpSpPr/>
        <p:nvPr/>
      </p:nvGrpSpPr>
      <p:grpSpPr>
        <a:xfrm>
          <a:off x="0" y="0"/>
          <a:ext cx="0" cy="0"/>
          <a:chOff x="0" y="0"/>
          <a:chExt cx="0" cy="0"/>
        </a:xfrm>
      </p:grpSpPr>
      <p:sp>
        <p:nvSpPr>
          <p:cNvPr id="2" name="TextBox 2"/>
          <p:cNvSpPr txBox="1"/>
          <p:nvPr/>
        </p:nvSpPr>
        <p:spPr>
          <a:xfrm>
            <a:off x="336315" y="1802976"/>
            <a:ext cx="17615370" cy="6718442"/>
          </a:xfrm>
          <a:prstGeom prst="rect">
            <a:avLst/>
          </a:prstGeom>
        </p:spPr>
        <p:txBody>
          <a:bodyPr lIns="0" tIns="0" rIns="0" bIns="0" rtlCol="0" anchor="t">
            <a:spAutoFit/>
          </a:bodyPr>
          <a:lstStyle/>
          <a:p>
            <a:pPr algn="just">
              <a:lnSpc>
                <a:spcPts val="6603"/>
              </a:lnSpc>
              <a:spcBef>
                <a:spcPct val="0"/>
              </a:spcBef>
            </a:pPr>
            <a:r>
              <a:rPr lang="en-US" sz="4800" dirty="0">
                <a:solidFill>
                  <a:srgbClr val="000000"/>
                </a:solidFill>
                <a:latin typeface="Canva Sans"/>
                <a:ea typeface="Canva Sans"/>
                <a:cs typeface="Canva Sans"/>
                <a:sym typeface="Canva Sans"/>
              </a:rPr>
              <a:t>Using Excel, Power BI, My SQL, and Python, I merged two HR datasets into a single dataset named "HR Table," which contains 35 columns and 50,000 rows. I then cleaned the data by removing 3 columns, renaming headers, and reordering columns for easier analysis. Finally, I have created some </a:t>
            </a:r>
            <a:r>
              <a:rPr lang="en-US" sz="4800" dirty="0" err="1">
                <a:solidFill>
                  <a:srgbClr val="000000"/>
                </a:solidFill>
                <a:latin typeface="Canva Sans"/>
                <a:ea typeface="Canva Sans"/>
                <a:cs typeface="Canva Sans"/>
                <a:sym typeface="Canva Sans"/>
              </a:rPr>
              <a:t>kPI</a:t>
            </a:r>
            <a:r>
              <a:rPr lang="en-US" sz="4800" dirty="0">
                <a:solidFill>
                  <a:srgbClr val="000000"/>
                </a:solidFill>
                <a:latin typeface="Canva Sans"/>
                <a:ea typeface="Canva Sans"/>
                <a:cs typeface="Canva Sans"/>
                <a:sym typeface="Canva Sans"/>
              </a:rPr>
              <a:t> questions and I created an interactive dashboard in Power BI and Excel Sheet to facilitate more effective HR data visualization and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6F6"/>
        </a:solidFill>
        <a:effectLst/>
      </p:bgPr>
    </p:bg>
    <p:spTree>
      <p:nvGrpSpPr>
        <p:cNvPr id="1" name=""/>
        <p:cNvGrpSpPr/>
        <p:nvPr/>
      </p:nvGrpSpPr>
      <p:grpSpPr>
        <a:xfrm>
          <a:off x="0" y="0"/>
          <a:ext cx="0" cy="0"/>
          <a:chOff x="0" y="0"/>
          <a:chExt cx="0" cy="0"/>
        </a:xfrm>
      </p:grpSpPr>
      <p:sp>
        <p:nvSpPr>
          <p:cNvPr id="4" name="TextBox 4"/>
          <p:cNvSpPr txBox="1"/>
          <p:nvPr/>
        </p:nvSpPr>
        <p:spPr>
          <a:xfrm>
            <a:off x="306510" y="710260"/>
            <a:ext cx="6475290" cy="1142999"/>
          </a:xfrm>
          <a:prstGeom prst="rect">
            <a:avLst/>
          </a:prstGeom>
        </p:spPr>
        <p:txBody>
          <a:bodyPr lIns="0" tIns="0" rIns="0" bIns="0" rtlCol="0" anchor="ctr"/>
          <a:lstStyle/>
          <a:p>
            <a:pPr algn="just">
              <a:lnSpc>
                <a:spcPts val="4999"/>
              </a:lnSpc>
            </a:pPr>
            <a:r>
              <a:rPr lang="en-US" sz="8000" b="1" dirty="0">
                <a:solidFill>
                  <a:srgbClr val="000000"/>
                </a:solidFill>
                <a:effectLst>
                  <a:glow rad="139700">
                    <a:schemeClr val="accent2">
                      <a:satMod val="175000"/>
                      <a:alpha val="40000"/>
                    </a:schemeClr>
                  </a:glow>
                </a:effectLst>
                <a:ea typeface="ITC Avant Garde Gothic Italics"/>
                <a:cs typeface="ITC Avant Garde Gothic Italics"/>
                <a:sym typeface="ITC Avant Garde Gothic Italics"/>
              </a:rPr>
              <a:t>KPI Questions:</a:t>
            </a:r>
          </a:p>
        </p:txBody>
      </p:sp>
      <p:sp>
        <p:nvSpPr>
          <p:cNvPr id="5" name="TextBox 5"/>
          <p:cNvSpPr txBox="1"/>
          <p:nvPr/>
        </p:nvSpPr>
        <p:spPr>
          <a:xfrm>
            <a:off x="306510" y="2324100"/>
            <a:ext cx="17764160" cy="6245108"/>
          </a:xfrm>
          <a:prstGeom prst="rect">
            <a:avLst/>
          </a:prstGeom>
        </p:spPr>
        <p:txBody>
          <a:bodyPr lIns="0" tIns="0" rIns="0" bIns="0" rtlCol="0" anchor="t">
            <a:spAutoFit/>
          </a:bodyPr>
          <a:lstStyle/>
          <a:p>
            <a:pPr algn="just">
              <a:lnSpc>
                <a:spcPts val="4899"/>
              </a:lnSpc>
            </a:pPr>
            <a:r>
              <a:rPr lang="en-US" sz="3499" dirty="0">
                <a:solidFill>
                  <a:srgbClr val="000000"/>
                </a:solidFill>
                <a:ea typeface="Canva Sans"/>
                <a:cs typeface="Canva Sans"/>
                <a:sym typeface="Canva Sans"/>
              </a:rPr>
              <a:t>Question: 1 Count number of attrition "Yes" and "No" in each department?</a:t>
            </a:r>
          </a:p>
          <a:p>
            <a:pPr algn="just">
              <a:lnSpc>
                <a:spcPts val="4899"/>
              </a:lnSpc>
            </a:pPr>
            <a:r>
              <a:rPr lang="en-US" sz="3499" dirty="0">
                <a:solidFill>
                  <a:srgbClr val="000000"/>
                </a:solidFill>
                <a:ea typeface="Canva Sans"/>
                <a:cs typeface="Canva Sans"/>
                <a:sym typeface="Canva Sans"/>
              </a:rPr>
              <a:t>Question: 2 Calculate monthly average income and hike percent by department?      </a:t>
            </a:r>
          </a:p>
          <a:p>
            <a:pPr algn="just">
              <a:lnSpc>
                <a:spcPts val="4899"/>
              </a:lnSpc>
            </a:pPr>
            <a:r>
              <a:rPr lang="en-US" sz="3499" dirty="0">
                <a:solidFill>
                  <a:srgbClr val="000000"/>
                </a:solidFill>
                <a:ea typeface="Canva Sans"/>
                <a:cs typeface="Canva Sans"/>
                <a:sym typeface="Canva Sans"/>
              </a:rPr>
              <a:t>Question: 3 Calculate the monthly average income of educational field ?      </a:t>
            </a:r>
          </a:p>
          <a:p>
            <a:pPr algn="just">
              <a:lnSpc>
                <a:spcPts val="4899"/>
              </a:lnSpc>
            </a:pPr>
            <a:r>
              <a:rPr lang="en-US" sz="3499" dirty="0">
                <a:solidFill>
                  <a:srgbClr val="000000"/>
                </a:solidFill>
                <a:ea typeface="Canva Sans"/>
                <a:cs typeface="Canva Sans"/>
                <a:sym typeface="Canva Sans"/>
              </a:rPr>
              <a:t>Question: 4 Count marital status both male and female ? </a:t>
            </a:r>
          </a:p>
          <a:p>
            <a:pPr algn="just">
              <a:lnSpc>
                <a:spcPts val="4899"/>
              </a:lnSpc>
            </a:pPr>
            <a:r>
              <a:rPr lang="en-US" sz="3499" dirty="0">
                <a:solidFill>
                  <a:srgbClr val="000000"/>
                </a:solidFill>
                <a:ea typeface="Canva Sans"/>
                <a:cs typeface="Canva Sans"/>
                <a:sym typeface="Canva Sans"/>
              </a:rPr>
              <a:t>Question: 5 Which department has monthly high ratings ?        </a:t>
            </a:r>
          </a:p>
          <a:p>
            <a:pPr algn="just">
              <a:lnSpc>
                <a:spcPts val="4899"/>
              </a:lnSpc>
            </a:pPr>
            <a:r>
              <a:rPr lang="en-US" sz="3499" dirty="0">
                <a:solidFill>
                  <a:srgbClr val="000000"/>
                </a:solidFill>
                <a:ea typeface="Canva Sans"/>
                <a:cs typeface="Canva Sans"/>
                <a:sym typeface="Canva Sans"/>
              </a:rPr>
              <a:t>Question: 6 Count number of department has non - traveler ? </a:t>
            </a:r>
          </a:p>
          <a:p>
            <a:pPr algn="just">
              <a:lnSpc>
                <a:spcPts val="4899"/>
              </a:lnSpc>
            </a:pPr>
            <a:r>
              <a:rPr lang="en-US" sz="3499" dirty="0">
                <a:solidFill>
                  <a:srgbClr val="000000"/>
                </a:solidFill>
                <a:ea typeface="Canva Sans"/>
                <a:cs typeface="Canva Sans"/>
                <a:sym typeface="Canva Sans"/>
              </a:rPr>
              <a:t>Question: 7 Find the distance from home to work place by department ?        </a:t>
            </a:r>
          </a:p>
          <a:p>
            <a:pPr algn="just">
              <a:lnSpc>
                <a:spcPts val="4899"/>
              </a:lnSpc>
            </a:pPr>
            <a:r>
              <a:rPr lang="en-US" sz="3499" dirty="0">
                <a:solidFill>
                  <a:srgbClr val="000000"/>
                </a:solidFill>
                <a:ea typeface="Canva Sans"/>
                <a:cs typeface="Canva Sans"/>
                <a:sym typeface="Canva Sans"/>
              </a:rPr>
              <a:t>Question: 8 How many peoples has 10 to 35 total working years experience by </a:t>
            </a:r>
          </a:p>
          <a:p>
            <a:pPr algn="just">
              <a:lnSpc>
                <a:spcPts val="4899"/>
              </a:lnSpc>
            </a:pPr>
            <a:r>
              <a:rPr lang="en-US" sz="3499" dirty="0">
                <a:solidFill>
                  <a:srgbClr val="000000"/>
                </a:solidFill>
                <a:ea typeface="Canva Sans"/>
                <a:cs typeface="Canva Sans"/>
                <a:sym typeface="Canva Sans"/>
              </a:rPr>
              <a:t>each department?        </a:t>
            </a:r>
          </a:p>
          <a:p>
            <a:pPr algn="just">
              <a:lnSpc>
                <a:spcPts val="4899"/>
              </a:lnSpc>
            </a:pPr>
            <a:r>
              <a:rPr lang="en-US" sz="3499" dirty="0">
                <a:solidFill>
                  <a:srgbClr val="000000"/>
                </a:solidFill>
                <a:ea typeface="Canva Sans"/>
                <a:cs typeface="Canva Sans"/>
                <a:sym typeface="Canva Sans"/>
              </a:rPr>
              <a:t>Question: 9 Find how many years working in the same company and in same department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6F6"/>
        </a:solidFill>
        <a:effectLst/>
      </p:bgPr>
    </p:bg>
    <p:spTree>
      <p:nvGrpSpPr>
        <p:cNvPr id="1" name=""/>
        <p:cNvGrpSpPr/>
        <p:nvPr/>
      </p:nvGrpSpPr>
      <p:grpSpPr>
        <a:xfrm>
          <a:off x="0" y="0"/>
          <a:ext cx="0" cy="0"/>
          <a:chOff x="0" y="0"/>
          <a:chExt cx="0" cy="0"/>
        </a:xfrm>
      </p:grpSpPr>
      <p:sp>
        <p:nvSpPr>
          <p:cNvPr id="5" name="TextBox 5"/>
          <p:cNvSpPr txBox="1"/>
          <p:nvPr/>
        </p:nvSpPr>
        <p:spPr>
          <a:xfrm>
            <a:off x="4343401" y="876300"/>
            <a:ext cx="7467599" cy="838200"/>
          </a:xfrm>
          <a:prstGeom prst="rect">
            <a:avLst/>
          </a:prstGeom>
        </p:spPr>
        <p:txBody>
          <a:bodyPr lIns="0" tIns="0" rIns="0" bIns="0" rtlCol="0" anchor="ctr"/>
          <a:lstStyle/>
          <a:p>
            <a:pPr algn="ctr">
              <a:lnSpc>
                <a:spcPts val="4999"/>
              </a:lnSpc>
            </a:pPr>
            <a:r>
              <a:rPr lang="en-US" sz="8000" dirty="0">
                <a:solidFill>
                  <a:srgbClr val="000000"/>
                </a:solidFill>
                <a:ea typeface="ITC Avant Garde Gothic Italics"/>
                <a:cs typeface="ITC Avant Garde Gothic Italics"/>
                <a:sym typeface="ITC Avant Garde Gothic Italics"/>
              </a:rPr>
              <a:t>    </a:t>
            </a:r>
            <a:r>
              <a:rPr lang="en-US" sz="8000" dirty="0">
                <a:solidFill>
                  <a:srgbClr val="000000"/>
                </a:solidFill>
                <a:effectLst>
                  <a:glow rad="101600">
                    <a:schemeClr val="accent6">
                      <a:satMod val="175000"/>
                      <a:alpha val="40000"/>
                    </a:schemeClr>
                  </a:glow>
                </a:effectLst>
                <a:ea typeface="ITC Avant Garde Gothic Italics"/>
                <a:cs typeface="ITC Avant Garde Gothic Italics"/>
                <a:sym typeface="ITC Avant Garde Gothic Italics"/>
              </a:rPr>
              <a:t>Excel</a:t>
            </a:r>
            <a:r>
              <a:rPr lang="en-US" sz="8000" dirty="0">
                <a:solidFill>
                  <a:srgbClr val="000000"/>
                </a:solidFill>
                <a:ea typeface="ITC Avant Garde Gothic Italics"/>
                <a:cs typeface="ITC Avant Garde Gothic Italics"/>
                <a:sym typeface="ITC Avant Garde Gothic Italics"/>
              </a:rPr>
              <a:t>:</a:t>
            </a:r>
          </a:p>
        </p:txBody>
      </p:sp>
      <p:sp>
        <p:nvSpPr>
          <p:cNvPr id="6" name="Rectangle 5">
            <a:extLst>
              <a:ext uri="{FF2B5EF4-FFF2-40B4-BE49-F238E27FC236}">
                <a16:creationId xmlns:a16="http://schemas.microsoft.com/office/drawing/2014/main" id="{9E819620-0A72-4B22-A91D-0458AA7E09F1}"/>
              </a:ext>
            </a:extLst>
          </p:cNvPr>
          <p:cNvSpPr/>
          <p:nvPr/>
        </p:nvSpPr>
        <p:spPr>
          <a:xfrm>
            <a:off x="304800" y="327236"/>
            <a:ext cx="17683235" cy="1387264"/>
          </a:xfrm>
          <a:prstGeom prst="rect">
            <a:avLst/>
          </a:prstGeom>
          <a:no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8259122B-B797-43A9-BD03-01339C007A87}"/>
              </a:ext>
            </a:extLst>
          </p:cNvPr>
          <p:cNvSpPr/>
          <p:nvPr/>
        </p:nvSpPr>
        <p:spPr>
          <a:xfrm>
            <a:off x="299966" y="2019300"/>
            <a:ext cx="17683235" cy="8077200"/>
          </a:xfrm>
          <a:prstGeom prst="rect">
            <a:avLst/>
          </a:prstGeom>
          <a:solidFill>
            <a:schemeClr val="bg1"/>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rPr>
              <a:t>The dataset was merged using the </a:t>
            </a:r>
            <a:r>
              <a:rPr kumimoji="0" lang="en-US" altLang="en-US" sz="3600" b="1" i="0" u="none" strike="noStrike" cap="none" normalizeH="0" baseline="0" dirty="0">
                <a:ln>
                  <a:noFill/>
                </a:ln>
                <a:solidFill>
                  <a:schemeClr val="tx1"/>
                </a:solidFill>
                <a:effectLst/>
              </a:rPr>
              <a:t>VLOOKUP</a:t>
            </a:r>
            <a:r>
              <a:rPr kumimoji="0" lang="en-US" altLang="en-US" sz="3600" b="0" i="0" u="none" strike="noStrike" cap="none" normalizeH="0" baseline="0" dirty="0">
                <a:ln>
                  <a:noFill/>
                </a:ln>
                <a:solidFill>
                  <a:schemeClr val="tx1"/>
                </a:solidFill>
                <a:effectLst/>
              </a:rPr>
              <a:t> function.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rPr>
              <a:t>It contains </a:t>
            </a:r>
            <a:r>
              <a:rPr kumimoji="0" lang="en-US" altLang="en-US" sz="3600" b="1" i="0" u="none" strike="noStrike" cap="none" normalizeH="0" baseline="0" dirty="0">
                <a:ln>
                  <a:noFill/>
                </a:ln>
                <a:solidFill>
                  <a:schemeClr val="tx1"/>
                </a:solidFill>
                <a:effectLst/>
              </a:rPr>
              <a:t>35</a:t>
            </a:r>
            <a:r>
              <a:rPr kumimoji="0" lang="en-US" altLang="en-US" sz="3600" b="0" i="0" u="none" strike="noStrike" cap="none" normalizeH="0" baseline="0" dirty="0">
                <a:ln>
                  <a:noFill/>
                </a:ln>
                <a:solidFill>
                  <a:schemeClr val="tx1"/>
                </a:solidFill>
                <a:effectLst/>
              </a:rPr>
              <a:t> columns and </a:t>
            </a:r>
            <a:r>
              <a:rPr kumimoji="0" lang="en-US" altLang="en-US" sz="3600" b="1" i="0" u="none" strike="noStrike" cap="none" normalizeH="0" baseline="0" dirty="0">
                <a:ln>
                  <a:noFill/>
                </a:ln>
                <a:solidFill>
                  <a:schemeClr val="tx1"/>
                </a:solidFill>
                <a:effectLst/>
              </a:rPr>
              <a:t>50,000 </a:t>
            </a:r>
            <a:r>
              <a:rPr kumimoji="0" lang="en-US" altLang="en-US" sz="3600" b="0" i="0" u="none" strike="noStrike" cap="none" normalizeH="0" baseline="0" dirty="0">
                <a:ln>
                  <a:noFill/>
                </a:ln>
                <a:solidFill>
                  <a:schemeClr val="tx1"/>
                </a:solidFill>
                <a:effectLst/>
              </a:rPr>
              <a:t>rows.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rPr>
              <a:t>Unwanted </a:t>
            </a:r>
            <a:r>
              <a:rPr kumimoji="0" lang="en-US" altLang="en-US" sz="3600" b="0" i="0" u="none" strike="noStrike" cap="none" normalizeH="0" baseline="0" dirty="0">
                <a:ln>
                  <a:noFill/>
                </a:ln>
                <a:solidFill>
                  <a:schemeClr val="tx1"/>
                </a:solidFill>
                <a:effectLst/>
              </a:rPr>
              <a:t>columns were removed, and the remaining columns were </a:t>
            </a:r>
            <a:r>
              <a:rPr kumimoji="0" lang="en-US" altLang="en-US" sz="3600" b="1" i="0" u="none" strike="noStrike" cap="none" normalizeH="0" baseline="0" dirty="0">
                <a:ln>
                  <a:noFill/>
                </a:ln>
                <a:solidFill>
                  <a:schemeClr val="tx1"/>
                </a:solidFill>
                <a:effectLst/>
              </a:rPr>
              <a:t>rearranged</a:t>
            </a:r>
            <a:r>
              <a:rPr kumimoji="0" lang="en-US" altLang="en-US" sz="3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rPr>
              <a:t>There are </a:t>
            </a:r>
            <a:r>
              <a:rPr lang="en-US" altLang="en-US" sz="3600" b="1" dirty="0">
                <a:solidFill>
                  <a:schemeClr val="tx1"/>
                </a:solidFill>
              </a:rPr>
              <a:t>N</a:t>
            </a:r>
            <a:r>
              <a:rPr kumimoji="0" lang="en-US" altLang="en-US" sz="3600" b="1" i="0" u="none" strike="noStrike" cap="none" normalizeH="0" baseline="0" dirty="0">
                <a:ln>
                  <a:noFill/>
                </a:ln>
                <a:solidFill>
                  <a:schemeClr val="tx1"/>
                </a:solidFill>
                <a:effectLst/>
              </a:rPr>
              <a:t>o </a:t>
            </a:r>
            <a:r>
              <a:rPr lang="en-US" altLang="en-US" sz="3600" b="1" dirty="0">
                <a:solidFill>
                  <a:schemeClr val="tx1"/>
                </a:solidFill>
              </a:rPr>
              <a:t>N</a:t>
            </a:r>
            <a:r>
              <a:rPr kumimoji="0" lang="en-US" altLang="en-US" sz="3600" b="1" i="0" u="none" strike="noStrike" cap="none" normalizeH="0" baseline="0" dirty="0">
                <a:ln>
                  <a:noFill/>
                </a:ln>
                <a:solidFill>
                  <a:schemeClr val="tx1"/>
                </a:solidFill>
                <a:effectLst/>
              </a:rPr>
              <a:t>ull </a:t>
            </a:r>
            <a:r>
              <a:rPr kumimoji="0" lang="en-US" altLang="en-US" sz="3600" b="0" i="0" u="none" strike="noStrike" cap="none" normalizeH="0" baseline="0" dirty="0">
                <a:ln>
                  <a:noFill/>
                </a:ln>
                <a:solidFill>
                  <a:schemeClr val="tx1"/>
                </a:solidFill>
                <a:effectLst/>
              </a:rPr>
              <a:t>values in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rPr>
              <a:t>Pivot</a:t>
            </a:r>
            <a:r>
              <a:rPr kumimoji="0" lang="en-US" altLang="en-US" sz="3600" b="0" i="0" u="none" strike="noStrike" cap="none" normalizeH="0" baseline="0" dirty="0">
                <a:ln>
                  <a:noFill/>
                </a:ln>
                <a:solidFill>
                  <a:schemeClr val="tx1"/>
                </a:solidFill>
                <a:effectLst/>
              </a:rPr>
              <a:t> tables were created to make the Excel dashboard interactive.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rPr>
              <a:t>Key Performance Indicator </a:t>
            </a:r>
            <a:r>
              <a:rPr kumimoji="0" lang="en-US" altLang="en-US" sz="3600" b="0" i="0" u="none" strike="noStrike" cap="none" normalizeH="0" baseline="0" dirty="0">
                <a:ln>
                  <a:noFill/>
                </a:ln>
                <a:solidFill>
                  <a:schemeClr val="tx1"/>
                </a:solidFill>
                <a:effectLst/>
              </a:rPr>
              <a:t>(KPI) questions were formulated to help HR analyze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rPr>
              <a:t>The company has spent </a:t>
            </a:r>
            <a:r>
              <a:rPr kumimoji="0" lang="en-US" altLang="en-US" sz="3600" b="1" i="0" u="none" strike="noStrike" cap="none" normalizeH="0" baseline="0" dirty="0">
                <a:ln>
                  <a:noFill/>
                </a:ln>
                <a:solidFill>
                  <a:schemeClr val="tx1"/>
                </a:solidFill>
                <a:effectLst/>
              </a:rPr>
              <a:t>1 crore and 37 lakhs </a:t>
            </a:r>
            <a:r>
              <a:rPr kumimoji="0" lang="en-US" altLang="en-US" sz="3600" b="0" i="0" u="none" strike="noStrike" cap="none" normalizeH="0" baseline="0" dirty="0">
                <a:ln>
                  <a:noFill/>
                </a:ln>
                <a:solidFill>
                  <a:schemeClr val="tx1"/>
                </a:solidFill>
                <a:effectLst/>
              </a:rPr>
              <a:t>on the total employees.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rPr>
              <a:t>The dataset shows that </a:t>
            </a:r>
            <a:r>
              <a:rPr lang="en-US" altLang="en-US" sz="3600" b="1" dirty="0">
                <a:solidFill>
                  <a:schemeClr val="tx1"/>
                </a:solidFill>
              </a:rPr>
              <a:t>25,059</a:t>
            </a:r>
            <a:r>
              <a:rPr kumimoji="0" lang="en-US" altLang="en-US" sz="3600" b="0" i="0" u="none" strike="noStrike" cap="none" normalizeH="0" baseline="0" dirty="0">
                <a:ln>
                  <a:noFill/>
                </a:ln>
                <a:solidFill>
                  <a:schemeClr val="tx1"/>
                </a:solidFill>
                <a:effectLst/>
              </a:rPr>
              <a:t> males and </a:t>
            </a:r>
            <a:r>
              <a:rPr lang="en-US" altLang="en-US" sz="3600" b="1" dirty="0">
                <a:solidFill>
                  <a:schemeClr val="tx1"/>
                </a:solidFill>
              </a:rPr>
              <a:t>24,941</a:t>
            </a:r>
            <a:r>
              <a:rPr kumimoji="0" lang="en-US" altLang="en-US" sz="3600" b="0" i="0" u="none" strike="noStrike" cap="none" normalizeH="0" baseline="0" dirty="0">
                <a:ln>
                  <a:noFill/>
                </a:ln>
                <a:solidFill>
                  <a:schemeClr val="tx1"/>
                </a:solidFill>
                <a:effectLst/>
              </a:rPr>
              <a:t> females are working in the company.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rPr>
              <a:t>The company has </a:t>
            </a:r>
            <a:r>
              <a:rPr kumimoji="0" lang="en-US" altLang="en-US" sz="3600" b="1" i="0" u="none" strike="noStrike" cap="none" normalizeH="0" baseline="0" dirty="0">
                <a:ln>
                  <a:noFill/>
                </a:ln>
                <a:solidFill>
                  <a:schemeClr val="tx1"/>
                </a:solidFill>
                <a:effectLst/>
              </a:rPr>
              <a:t>six </a:t>
            </a:r>
            <a:r>
              <a:rPr kumimoji="0" lang="en-US" altLang="en-US" sz="3600" b="0" i="0" u="none" strike="noStrike" cap="none" normalizeH="0" baseline="0" dirty="0">
                <a:ln>
                  <a:noFill/>
                </a:ln>
                <a:solidFill>
                  <a:schemeClr val="tx1"/>
                </a:solidFill>
                <a:effectLst/>
              </a:rPr>
              <a:t>different departments.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rPr>
              <a:t>The company provides </a:t>
            </a:r>
            <a:r>
              <a:rPr kumimoji="0" lang="en-US" altLang="en-US" sz="3600" b="1" i="0" u="none" strike="noStrike" cap="none" normalizeH="0" baseline="0" dirty="0">
                <a:ln>
                  <a:noFill/>
                </a:ln>
                <a:solidFill>
                  <a:schemeClr val="tx1"/>
                </a:solidFill>
                <a:effectLst/>
              </a:rPr>
              <a:t>monthly salary hikes</a:t>
            </a:r>
            <a:r>
              <a:rPr kumimoji="0" lang="en-US" altLang="en-US" sz="3600" b="0" i="0" u="none" strike="noStrike" cap="none" normalizeH="0" baseline="0" dirty="0">
                <a:ln>
                  <a:noFill/>
                </a:ln>
                <a:solidFill>
                  <a:schemeClr val="tx1"/>
                </a:solidFill>
                <a:effectLst/>
              </a:rPr>
              <a:t> to employees with good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rPr>
              <a:t>Using the </a:t>
            </a:r>
            <a:r>
              <a:rPr kumimoji="0" lang="en-US" altLang="en-US" sz="3600" b="1" i="0" u="none" strike="noStrike" cap="none" normalizeH="0" baseline="0" dirty="0">
                <a:ln>
                  <a:noFill/>
                </a:ln>
                <a:solidFill>
                  <a:schemeClr val="tx1"/>
                </a:solidFill>
                <a:effectLst/>
              </a:rPr>
              <a:t>Excel dashboard</a:t>
            </a:r>
            <a:r>
              <a:rPr kumimoji="0" lang="en-US" altLang="en-US" sz="3600" b="0" i="0" u="none" strike="noStrike" cap="none" normalizeH="0" baseline="0" dirty="0">
                <a:ln>
                  <a:noFill/>
                </a:ln>
                <a:solidFill>
                  <a:schemeClr val="tx1"/>
                </a:solidFill>
                <a:effectLst/>
              </a:rPr>
              <a:t>, HR will become familiar with employee details. </a:t>
            </a:r>
          </a:p>
          <a:p>
            <a:pPr marL="457200" indent="-457200">
              <a:buFont typeface="Arial" panose="020B0604020202020204" pitchFamily="34" charset="0"/>
              <a:buChar char="•"/>
            </a:pPr>
            <a:endParaRPr lang="en-IN" sz="36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6F6"/>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531DC5-FBD7-4B62-A11A-39DC89B179BE}"/>
              </a:ext>
            </a:extLst>
          </p:cNvPr>
          <p:cNvPicPr>
            <a:picLocks noChangeAspect="1"/>
          </p:cNvPicPr>
          <p:nvPr/>
        </p:nvPicPr>
        <p:blipFill>
          <a:blip r:embed="rId2"/>
          <a:stretch>
            <a:fillRect/>
          </a:stretch>
        </p:blipFill>
        <p:spPr>
          <a:xfrm>
            <a:off x="0" y="0"/>
            <a:ext cx="18288000" cy="10287000"/>
          </a:xfrm>
          <a:prstGeom prst="rect">
            <a:avLst/>
          </a:prstGeom>
        </p:spPr>
      </p:pic>
    </p:spTree>
    <p:extLst>
      <p:ext uri="{BB962C8B-B14F-4D97-AF65-F5344CB8AC3E}">
        <p14:creationId xmlns:p14="http://schemas.microsoft.com/office/powerpoint/2010/main" val="3978721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4343401" y="876300"/>
            <a:ext cx="8382000" cy="838200"/>
          </a:xfrm>
          <a:prstGeom prst="rect">
            <a:avLst/>
          </a:prstGeom>
        </p:spPr>
        <p:txBody>
          <a:bodyPr lIns="0" tIns="0" rIns="0" bIns="0" rtlCol="0" anchor="ctr"/>
          <a:lstStyle/>
          <a:p>
            <a:pPr algn="ctr">
              <a:lnSpc>
                <a:spcPts val="4999"/>
              </a:lnSpc>
            </a:pPr>
            <a:r>
              <a:rPr lang="en-US" sz="8000" dirty="0">
                <a:solidFill>
                  <a:srgbClr val="000000"/>
                </a:solidFill>
                <a:effectLst>
                  <a:glow rad="101600">
                    <a:schemeClr val="accent6">
                      <a:satMod val="175000"/>
                      <a:alpha val="40000"/>
                    </a:schemeClr>
                  </a:glow>
                </a:effectLst>
                <a:ea typeface="ITC Avant Garde Gothic Italics"/>
                <a:cs typeface="ITC Avant Garde Gothic Italics"/>
                <a:sym typeface="ITC Avant Garde Gothic Italics"/>
              </a:rPr>
              <a:t>Power BI</a:t>
            </a:r>
          </a:p>
        </p:txBody>
      </p:sp>
      <p:sp>
        <p:nvSpPr>
          <p:cNvPr id="6" name="Rectangle 5">
            <a:extLst>
              <a:ext uri="{FF2B5EF4-FFF2-40B4-BE49-F238E27FC236}">
                <a16:creationId xmlns:a16="http://schemas.microsoft.com/office/drawing/2014/main" id="{9E819620-0A72-4B22-A91D-0458AA7E09F1}"/>
              </a:ext>
            </a:extLst>
          </p:cNvPr>
          <p:cNvSpPr/>
          <p:nvPr/>
        </p:nvSpPr>
        <p:spPr>
          <a:xfrm>
            <a:off x="304800" y="327236"/>
            <a:ext cx="17683235" cy="1387264"/>
          </a:xfrm>
          <a:prstGeom prst="rect">
            <a:avLst/>
          </a:prstGeom>
          <a:no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1374B912-8051-47D6-887F-B57A517E6841}"/>
              </a:ext>
            </a:extLst>
          </p:cNvPr>
          <p:cNvSpPr/>
          <p:nvPr/>
        </p:nvSpPr>
        <p:spPr>
          <a:xfrm>
            <a:off x="299966" y="2019300"/>
            <a:ext cx="17683235" cy="8077200"/>
          </a:xfrm>
          <a:prstGeom prst="rect">
            <a:avLst/>
          </a:prstGeom>
          <a:solidFill>
            <a:schemeClr val="bg1"/>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rPr>
              <a:t>The dataset was combined using the </a:t>
            </a:r>
            <a:r>
              <a:rPr kumimoji="0" lang="en-US" altLang="en-US" sz="3600" b="1" i="0" u="none" strike="noStrike" cap="none" normalizeH="0" baseline="0" dirty="0">
                <a:ln>
                  <a:noFill/>
                </a:ln>
                <a:solidFill>
                  <a:schemeClr val="tx1"/>
                </a:solidFill>
                <a:effectLst/>
              </a:rPr>
              <a:t>Merge Queries </a:t>
            </a:r>
            <a:r>
              <a:rPr kumimoji="0" lang="en-US" altLang="en-US" sz="3600" b="0" i="0" u="none" strike="noStrike" cap="none" normalizeH="0" baseline="0" dirty="0">
                <a:ln>
                  <a:noFill/>
                </a:ln>
                <a:solidFill>
                  <a:schemeClr val="tx1"/>
                </a:solidFill>
                <a:effectLst/>
              </a:rPr>
              <a:t>function in the Transform Data option.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rPr>
              <a:t>It contains </a:t>
            </a:r>
            <a:r>
              <a:rPr kumimoji="0" lang="en-US" altLang="en-US" sz="3600" b="1" i="0" u="none" strike="noStrike" cap="none" normalizeH="0" baseline="0" dirty="0">
                <a:ln>
                  <a:noFill/>
                </a:ln>
                <a:solidFill>
                  <a:schemeClr val="tx1"/>
                </a:solidFill>
                <a:effectLst/>
              </a:rPr>
              <a:t>35</a:t>
            </a:r>
            <a:r>
              <a:rPr kumimoji="0" lang="en-US" altLang="en-US" sz="3600" b="0" i="0" u="none" strike="noStrike" cap="none" normalizeH="0" baseline="0" dirty="0">
                <a:ln>
                  <a:noFill/>
                </a:ln>
                <a:solidFill>
                  <a:schemeClr val="tx1"/>
                </a:solidFill>
                <a:effectLst/>
              </a:rPr>
              <a:t> columns and </a:t>
            </a:r>
            <a:r>
              <a:rPr kumimoji="0" lang="en-US" altLang="en-US" sz="3600" b="1" i="0" u="none" strike="noStrike" cap="none" normalizeH="0" baseline="0" dirty="0">
                <a:ln>
                  <a:noFill/>
                </a:ln>
                <a:solidFill>
                  <a:schemeClr val="tx1"/>
                </a:solidFill>
                <a:effectLst/>
              </a:rPr>
              <a:t>50,000</a:t>
            </a:r>
            <a:r>
              <a:rPr kumimoji="0" lang="en-US" altLang="en-US" sz="3600" b="0" i="0" u="none" strike="noStrike" cap="none" normalizeH="0" baseline="0" dirty="0">
                <a:ln>
                  <a:noFill/>
                </a:ln>
                <a:solidFill>
                  <a:schemeClr val="tx1"/>
                </a:solidFill>
                <a:effectLst/>
              </a:rPr>
              <a:t> rows.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rPr>
              <a:t>Unwanted</a:t>
            </a:r>
            <a:r>
              <a:rPr kumimoji="0" lang="en-US" altLang="en-US" sz="3600" b="0" i="0" u="none" strike="noStrike" cap="none" normalizeH="0" baseline="0" dirty="0">
                <a:ln>
                  <a:noFill/>
                </a:ln>
                <a:solidFill>
                  <a:schemeClr val="tx1"/>
                </a:solidFill>
                <a:effectLst/>
              </a:rPr>
              <a:t> columns were removed, and the remaining columns were</a:t>
            </a:r>
            <a:r>
              <a:rPr kumimoji="0" lang="en-US" altLang="en-US" sz="3600" b="1" i="0" u="none" strike="noStrike" cap="none" normalizeH="0" baseline="0" dirty="0">
                <a:ln>
                  <a:noFill/>
                </a:ln>
                <a:solidFill>
                  <a:schemeClr val="tx1"/>
                </a:solidFill>
                <a:effectLst/>
              </a:rPr>
              <a:t> rearranged</a:t>
            </a:r>
            <a:r>
              <a:rPr kumimoji="0" lang="en-US" altLang="en-US" sz="3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rPr>
              <a:t>There are </a:t>
            </a:r>
            <a:r>
              <a:rPr kumimoji="0" lang="en-US" altLang="en-US" sz="3600" b="1" i="0" u="none" strike="noStrike" cap="none" normalizeH="0" baseline="0" dirty="0">
                <a:ln>
                  <a:noFill/>
                </a:ln>
                <a:solidFill>
                  <a:schemeClr val="tx1"/>
                </a:solidFill>
                <a:effectLst/>
              </a:rPr>
              <a:t>No </a:t>
            </a:r>
            <a:r>
              <a:rPr lang="en-US" altLang="en-US" sz="3600" b="1" dirty="0">
                <a:solidFill>
                  <a:schemeClr val="tx1"/>
                </a:solidFill>
              </a:rPr>
              <a:t>N</a:t>
            </a:r>
            <a:r>
              <a:rPr kumimoji="0" lang="en-US" altLang="en-US" sz="3600" b="1" i="0" u="none" strike="noStrike" cap="none" normalizeH="0" baseline="0" dirty="0">
                <a:ln>
                  <a:noFill/>
                </a:ln>
                <a:solidFill>
                  <a:schemeClr val="tx1"/>
                </a:solidFill>
                <a:effectLst/>
              </a:rPr>
              <a:t>ull </a:t>
            </a:r>
            <a:r>
              <a:rPr kumimoji="0" lang="en-US" altLang="en-US" sz="3600" b="0" i="0" u="none" strike="noStrike" cap="none" normalizeH="0" baseline="0" dirty="0">
                <a:ln>
                  <a:noFill/>
                </a:ln>
                <a:solidFill>
                  <a:schemeClr val="tx1"/>
                </a:solidFill>
                <a:effectLst/>
              </a:rPr>
              <a:t>values in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rPr>
              <a:t>A </a:t>
            </a:r>
            <a:r>
              <a:rPr kumimoji="0" lang="en-US" altLang="en-US" sz="3600" b="1" i="0" u="none" strike="noStrike" cap="none" normalizeH="0" baseline="0" dirty="0">
                <a:ln>
                  <a:noFill/>
                </a:ln>
                <a:solidFill>
                  <a:schemeClr val="tx1"/>
                </a:solidFill>
                <a:effectLst/>
              </a:rPr>
              <a:t>Power BI dashboard </a:t>
            </a:r>
            <a:r>
              <a:rPr kumimoji="0" lang="en-US" altLang="en-US" sz="3600" b="0" i="0" u="none" strike="noStrike" cap="none" normalizeH="0" baseline="0" dirty="0">
                <a:ln>
                  <a:noFill/>
                </a:ln>
                <a:solidFill>
                  <a:schemeClr val="tx1"/>
                </a:solidFill>
                <a:effectLst/>
              </a:rPr>
              <a:t>was created to make the data more </a:t>
            </a:r>
            <a:r>
              <a:rPr kumimoji="0" lang="en-US" altLang="en-US" sz="3600" b="1" i="0" u="none" strike="noStrike" cap="none" normalizeH="0" baseline="0" dirty="0">
                <a:ln>
                  <a:noFill/>
                </a:ln>
                <a:solidFill>
                  <a:schemeClr val="tx1"/>
                </a:solidFill>
                <a:effectLst/>
              </a:rPr>
              <a:t>interactive</a:t>
            </a:r>
            <a:r>
              <a:rPr kumimoji="0" lang="en-US" altLang="en-US" sz="3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rPr>
              <a:t>Key Performance Indicator </a:t>
            </a:r>
            <a:r>
              <a:rPr kumimoji="0" lang="en-US" altLang="en-US" sz="3600" b="0" i="0" u="none" strike="noStrike" cap="none" normalizeH="0" baseline="0" dirty="0">
                <a:ln>
                  <a:noFill/>
                </a:ln>
                <a:solidFill>
                  <a:schemeClr val="tx1"/>
                </a:solidFill>
                <a:effectLst/>
              </a:rPr>
              <a:t>(KPI) questions were formulated to help HR analyze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rPr>
              <a:t>Using the Power BI dashboard, HR will become familiar with </a:t>
            </a:r>
            <a:r>
              <a:rPr kumimoji="0" lang="en-US" altLang="en-US" sz="3600" b="1" i="0" u="none" strike="noStrike" cap="none" normalizeH="0" baseline="0" dirty="0">
                <a:ln>
                  <a:noFill/>
                </a:ln>
                <a:solidFill>
                  <a:schemeClr val="tx1"/>
                </a:solidFill>
                <a:effectLst/>
              </a:rPr>
              <a:t>employee details</a:t>
            </a:r>
            <a:r>
              <a:rPr kumimoji="0" lang="en-US" altLang="en-US" sz="3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rPr>
              <a:t>The dashboard includes visualizations such as </a:t>
            </a:r>
            <a:r>
              <a:rPr kumimoji="0" lang="en-US" altLang="en-US" sz="3600" b="1" i="0" u="none" strike="noStrike" cap="none" normalizeH="0" baseline="0" dirty="0">
                <a:ln>
                  <a:noFill/>
                </a:ln>
                <a:solidFill>
                  <a:schemeClr val="tx1"/>
                </a:solidFill>
                <a:effectLst/>
              </a:rPr>
              <a:t>stacked column charts</a:t>
            </a:r>
            <a:r>
              <a:rPr kumimoji="0" lang="en-US" altLang="en-US" sz="3600" b="0" i="0" u="none" strike="noStrike" cap="none" normalizeH="0" baseline="0" dirty="0">
                <a:ln>
                  <a:noFill/>
                </a:ln>
                <a:solidFill>
                  <a:schemeClr val="tx1"/>
                </a:solidFill>
                <a:effectLst/>
              </a:rPr>
              <a:t>, </a:t>
            </a:r>
            <a:r>
              <a:rPr kumimoji="0" lang="en-US" altLang="en-US" sz="3600" b="1" i="0" u="none" strike="noStrike" cap="none" normalizeH="0" baseline="0" dirty="0">
                <a:ln>
                  <a:noFill/>
                </a:ln>
                <a:solidFill>
                  <a:schemeClr val="tx1"/>
                </a:solidFill>
                <a:effectLst/>
              </a:rPr>
              <a:t>stacked bar charts</a:t>
            </a:r>
            <a:r>
              <a:rPr kumimoji="0" lang="en-US" altLang="en-US" sz="3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3600" b="1" i="0" u="none" strike="noStrike" cap="none" normalizeH="0" baseline="0" dirty="0">
                <a:ln>
                  <a:noFill/>
                </a:ln>
                <a:solidFill>
                  <a:schemeClr val="tx1"/>
                </a:solidFill>
                <a:effectLst/>
              </a:rPr>
              <a:t>Pie charts</a:t>
            </a:r>
            <a:r>
              <a:rPr kumimoji="0" lang="en-US" altLang="en-US" sz="3600" b="0" i="0" u="none" strike="noStrike" cap="none" normalizeH="0" baseline="0" dirty="0">
                <a:ln>
                  <a:noFill/>
                </a:ln>
                <a:solidFill>
                  <a:schemeClr val="tx1"/>
                </a:solidFill>
                <a:effectLst/>
              </a:rPr>
              <a:t>, </a:t>
            </a:r>
            <a:r>
              <a:rPr kumimoji="0" lang="en-US" altLang="en-US" sz="3600" b="1" i="0" u="none" strike="noStrike" cap="none" normalizeH="0" baseline="0" dirty="0">
                <a:ln>
                  <a:noFill/>
                </a:ln>
                <a:solidFill>
                  <a:schemeClr val="tx1"/>
                </a:solidFill>
                <a:effectLst/>
              </a:rPr>
              <a:t>line and clustered column charts</a:t>
            </a:r>
            <a:r>
              <a:rPr kumimoji="0" lang="en-US" altLang="en-US" sz="3600" b="0" i="0" u="none" strike="noStrike" cap="none" normalizeH="0" baseline="0" dirty="0">
                <a:ln>
                  <a:noFill/>
                </a:ln>
                <a:solidFill>
                  <a:schemeClr val="tx1"/>
                </a:solidFill>
                <a:effectLst/>
              </a:rPr>
              <a:t>, </a:t>
            </a:r>
            <a:r>
              <a:rPr kumimoji="0" lang="en-US" altLang="en-US" sz="3600" b="1" i="0" u="none" strike="noStrike" cap="none" normalizeH="0" baseline="0" dirty="0">
                <a:ln>
                  <a:noFill/>
                </a:ln>
                <a:solidFill>
                  <a:schemeClr val="tx1"/>
                </a:solidFill>
                <a:effectLst/>
              </a:rPr>
              <a:t>donut charts</a:t>
            </a:r>
            <a:r>
              <a:rPr kumimoji="0" lang="en-US" altLang="en-US" sz="3600" b="0" i="0" u="none" strike="noStrike" cap="none" normalizeH="0" baseline="0" dirty="0">
                <a:ln>
                  <a:noFill/>
                </a:ln>
                <a:solidFill>
                  <a:schemeClr val="tx1"/>
                </a:solidFill>
                <a:effectLst/>
              </a:rPr>
              <a:t>, </a:t>
            </a:r>
            <a:r>
              <a:rPr kumimoji="0" lang="en-US" altLang="en-US" sz="3600" b="1" i="0" u="none" strike="noStrike" cap="none" normalizeH="0" baseline="0" dirty="0">
                <a:ln>
                  <a:noFill/>
                </a:ln>
                <a:solidFill>
                  <a:schemeClr val="tx1"/>
                </a:solidFill>
                <a:effectLst/>
              </a:rPr>
              <a:t>cards</a:t>
            </a:r>
            <a:r>
              <a:rPr kumimoji="0" lang="en-US" altLang="en-US" sz="3600" b="0" i="0" u="none" strike="noStrike" cap="none" normalizeH="0" baseline="0" dirty="0">
                <a:ln>
                  <a:noFill/>
                </a:ln>
                <a:solidFill>
                  <a:schemeClr val="tx1"/>
                </a:solidFill>
                <a:effectLst/>
              </a:rPr>
              <a:t>, and </a:t>
            </a:r>
            <a:r>
              <a:rPr kumimoji="0" lang="en-US" altLang="en-US" sz="3600" b="1" u="none" strike="noStrike" cap="none" normalizeH="0" baseline="0" dirty="0">
                <a:ln>
                  <a:noFill/>
                </a:ln>
                <a:solidFill>
                  <a:schemeClr val="tx1"/>
                </a:solidFill>
                <a:effectLst/>
              </a:rPr>
              <a:t>slicers</a:t>
            </a:r>
            <a:r>
              <a:rPr kumimoji="0" lang="en-US" altLang="en-US" sz="3600" b="0" i="0" u="none" strike="noStrike" cap="none" normalizeH="0" baseline="0" dirty="0">
                <a:ln>
                  <a:noFill/>
                </a:ln>
                <a:solidFill>
                  <a:schemeClr val="tx1"/>
                </a:solidFill>
                <a:effectLst/>
              </a:rPr>
              <a:t>.</a:t>
            </a:r>
            <a:endParaRPr lang="en-IN" sz="3600" dirty="0">
              <a:solidFill>
                <a:schemeClr val="tx1"/>
              </a:solidFill>
            </a:endParaRPr>
          </a:p>
        </p:txBody>
      </p:sp>
    </p:spTree>
    <p:extLst>
      <p:ext uri="{BB962C8B-B14F-4D97-AF65-F5344CB8AC3E}">
        <p14:creationId xmlns:p14="http://schemas.microsoft.com/office/powerpoint/2010/main" val="1483879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0" y="0"/>
            <a:ext cx="18288000" cy="10286999"/>
          </a:xfrm>
          <a:custGeom>
            <a:avLst/>
            <a:gdLst/>
            <a:ahLst/>
            <a:cxnLst/>
            <a:rect l="l" t="t" r="r" b="b"/>
            <a:pathLst>
              <a:path w="9786493" h="5459407">
                <a:moveTo>
                  <a:pt x="0" y="0"/>
                </a:moveTo>
                <a:lnTo>
                  <a:pt x="9786493" y="0"/>
                </a:lnTo>
                <a:lnTo>
                  <a:pt x="9786493" y="5459407"/>
                </a:lnTo>
                <a:lnTo>
                  <a:pt x="0" y="5459407"/>
                </a:lnTo>
                <a:lnTo>
                  <a:pt x="0" y="0"/>
                </a:lnTo>
                <a:close/>
              </a:path>
            </a:pathLst>
          </a:custGeom>
          <a:blipFill>
            <a:blip r:embed="rId2"/>
            <a:stretch>
              <a:fillRect/>
            </a:stretch>
          </a:blipFill>
          <a:ln w="38100" cap="sq">
            <a:solidFill>
              <a:srgbClr val="000000"/>
            </a:solidFill>
            <a:prstDash val="solid"/>
            <a:miter/>
          </a:ln>
        </p:spPr>
      </p:sp>
    </p:spTree>
    <p:extLst>
      <p:ext uri="{BB962C8B-B14F-4D97-AF65-F5344CB8AC3E}">
        <p14:creationId xmlns:p14="http://schemas.microsoft.com/office/powerpoint/2010/main" val="285481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4343401" y="876300"/>
            <a:ext cx="8077200" cy="838200"/>
          </a:xfrm>
          <a:prstGeom prst="rect">
            <a:avLst/>
          </a:prstGeom>
        </p:spPr>
        <p:txBody>
          <a:bodyPr lIns="0" tIns="0" rIns="0" bIns="0" rtlCol="0" anchor="ctr"/>
          <a:lstStyle/>
          <a:p>
            <a:pPr algn="ctr">
              <a:lnSpc>
                <a:spcPts val="4999"/>
              </a:lnSpc>
            </a:pPr>
            <a:r>
              <a:rPr lang="en-US" sz="8000" dirty="0">
                <a:solidFill>
                  <a:srgbClr val="000000"/>
                </a:solidFill>
                <a:effectLst>
                  <a:glow rad="101600">
                    <a:schemeClr val="accent6">
                      <a:satMod val="175000"/>
                      <a:alpha val="40000"/>
                    </a:schemeClr>
                  </a:glow>
                </a:effectLst>
                <a:ea typeface="ITC Avant Garde Gothic Italics"/>
                <a:cs typeface="ITC Avant Garde Gothic Italics"/>
                <a:sym typeface="ITC Avant Garde Gothic Italics"/>
              </a:rPr>
              <a:t> My SQL</a:t>
            </a:r>
          </a:p>
        </p:txBody>
      </p:sp>
      <p:sp>
        <p:nvSpPr>
          <p:cNvPr id="6" name="Rectangle 5">
            <a:extLst>
              <a:ext uri="{FF2B5EF4-FFF2-40B4-BE49-F238E27FC236}">
                <a16:creationId xmlns:a16="http://schemas.microsoft.com/office/drawing/2014/main" id="{9E819620-0A72-4B22-A91D-0458AA7E09F1}"/>
              </a:ext>
            </a:extLst>
          </p:cNvPr>
          <p:cNvSpPr/>
          <p:nvPr/>
        </p:nvSpPr>
        <p:spPr>
          <a:xfrm>
            <a:off x="304800" y="327236"/>
            <a:ext cx="17683235" cy="1387264"/>
          </a:xfrm>
          <a:prstGeom prst="rect">
            <a:avLst/>
          </a:prstGeom>
          <a:no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DD979FBB-466C-42DE-ABB8-8616B2515697}"/>
              </a:ext>
            </a:extLst>
          </p:cNvPr>
          <p:cNvSpPr/>
          <p:nvPr/>
        </p:nvSpPr>
        <p:spPr>
          <a:xfrm>
            <a:off x="299966" y="2019300"/>
            <a:ext cx="17683235" cy="8077200"/>
          </a:xfrm>
          <a:prstGeom prst="rect">
            <a:avLst/>
          </a:prstGeom>
          <a:solidFill>
            <a:schemeClr val="bg1"/>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rPr>
              <a:t>The dataset was combined using the </a:t>
            </a:r>
            <a:r>
              <a:rPr lang="en-US" altLang="en-US" sz="3600" b="1" dirty="0">
                <a:solidFill>
                  <a:schemeClr val="tx1"/>
                </a:solidFill>
              </a:rPr>
              <a:t>Inner Join</a:t>
            </a:r>
            <a:r>
              <a:rPr kumimoji="0" lang="en-US" altLang="en-US" sz="3600" b="1" i="0" u="none" strike="noStrike" cap="none" normalizeH="0" baseline="0" dirty="0">
                <a:ln>
                  <a:noFill/>
                </a:ln>
                <a:solidFill>
                  <a:schemeClr val="tx1"/>
                </a:solidFill>
                <a:effectLst/>
              </a:rPr>
              <a:t> </a:t>
            </a:r>
            <a:r>
              <a:rPr kumimoji="0" lang="en-US" altLang="en-US" sz="3600" b="0" i="0" u="none" strike="noStrike" cap="none" normalizeH="0" baseline="0" dirty="0">
                <a:ln>
                  <a:noFill/>
                </a:ln>
                <a:solidFill>
                  <a:schemeClr val="tx1"/>
                </a:solidFill>
                <a:effectLst/>
              </a:rPr>
              <a:t>function.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rPr>
              <a:t>It contains </a:t>
            </a:r>
            <a:r>
              <a:rPr kumimoji="0" lang="en-US" altLang="en-US" sz="3600" b="1" i="0" u="none" strike="noStrike" cap="none" normalizeH="0" baseline="0" dirty="0">
                <a:ln>
                  <a:noFill/>
                </a:ln>
                <a:solidFill>
                  <a:schemeClr val="tx1"/>
                </a:solidFill>
                <a:effectLst/>
              </a:rPr>
              <a:t>35</a:t>
            </a:r>
            <a:r>
              <a:rPr kumimoji="0" lang="en-US" altLang="en-US" sz="3600" b="0" i="0" u="none" strike="noStrike" cap="none" normalizeH="0" baseline="0" dirty="0">
                <a:ln>
                  <a:noFill/>
                </a:ln>
                <a:solidFill>
                  <a:schemeClr val="tx1"/>
                </a:solidFill>
                <a:effectLst/>
              </a:rPr>
              <a:t> columns and </a:t>
            </a:r>
            <a:r>
              <a:rPr kumimoji="0" lang="en-US" altLang="en-US" sz="3600" b="1" i="0" u="none" strike="noStrike" cap="none" normalizeH="0" baseline="0" dirty="0">
                <a:ln>
                  <a:noFill/>
                </a:ln>
                <a:solidFill>
                  <a:schemeClr val="tx1"/>
                </a:solidFill>
                <a:effectLst/>
              </a:rPr>
              <a:t>50,000</a:t>
            </a:r>
            <a:r>
              <a:rPr kumimoji="0" lang="en-US" altLang="en-US" sz="3600" b="0" i="0" u="none" strike="noStrike" cap="none" normalizeH="0" baseline="0" dirty="0">
                <a:ln>
                  <a:noFill/>
                </a:ln>
                <a:solidFill>
                  <a:schemeClr val="tx1"/>
                </a:solidFill>
                <a:effectLst/>
              </a:rPr>
              <a:t> rows.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rPr>
              <a:t>Unwanted</a:t>
            </a:r>
            <a:r>
              <a:rPr kumimoji="0" lang="en-US" altLang="en-US" sz="3600" b="0" i="0" u="none" strike="noStrike" cap="none" normalizeH="0" baseline="0" dirty="0">
                <a:ln>
                  <a:noFill/>
                </a:ln>
                <a:solidFill>
                  <a:schemeClr val="tx1"/>
                </a:solidFill>
                <a:effectLst/>
              </a:rPr>
              <a:t> columns were removed by </a:t>
            </a:r>
            <a:r>
              <a:rPr kumimoji="0" lang="en-US" altLang="en-US" sz="3600" b="1" i="0" u="none" strike="noStrike" cap="none" normalizeH="0" baseline="0" dirty="0">
                <a:ln>
                  <a:noFill/>
                </a:ln>
                <a:solidFill>
                  <a:schemeClr val="tx1"/>
                </a:solidFill>
                <a:effectLst/>
              </a:rPr>
              <a:t>Drop</a:t>
            </a:r>
            <a:r>
              <a:rPr kumimoji="0" lang="en-US" altLang="en-US" sz="3600" b="0" i="0" u="none" strike="noStrike" cap="none" normalizeH="0" baseline="0" dirty="0">
                <a:ln>
                  <a:noFill/>
                </a:ln>
                <a:solidFill>
                  <a:schemeClr val="tx1"/>
                </a:solidFill>
                <a:effectLst/>
              </a:rPr>
              <a:t> function, and the remaining columns were</a:t>
            </a:r>
            <a:r>
              <a:rPr kumimoji="0" lang="en-US" altLang="en-US" sz="3600" b="1" i="0" u="none" strike="noStrike" cap="none" normalizeH="0" baseline="0" dirty="0">
                <a:ln>
                  <a:noFill/>
                </a:ln>
                <a:solidFill>
                  <a:schemeClr val="tx1"/>
                </a:solidFill>
                <a:effectLst/>
              </a:rPr>
              <a:t> rearranged</a:t>
            </a:r>
            <a:r>
              <a:rPr kumimoji="0" lang="en-US" altLang="en-US" sz="3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rPr>
              <a:t>There are </a:t>
            </a:r>
            <a:r>
              <a:rPr kumimoji="0" lang="en-US" altLang="en-US" sz="3600" b="1" i="0" u="none" strike="noStrike" cap="none" normalizeH="0" baseline="0" dirty="0">
                <a:ln>
                  <a:noFill/>
                </a:ln>
                <a:solidFill>
                  <a:schemeClr val="tx1"/>
                </a:solidFill>
                <a:effectLst/>
              </a:rPr>
              <a:t>No </a:t>
            </a:r>
            <a:r>
              <a:rPr lang="en-US" altLang="en-US" sz="3600" b="1" dirty="0">
                <a:solidFill>
                  <a:schemeClr val="tx1"/>
                </a:solidFill>
              </a:rPr>
              <a:t>N</a:t>
            </a:r>
            <a:r>
              <a:rPr kumimoji="0" lang="en-US" altLang="en-US" sz="3600" b="1" i="0" u="none" strike="noStrike" cap="none" normalizeH="0" baseline="0" dirty="0">
                <a:ln>
                  <a:noFill/>
                </a:ln>
                <a:solidFill>
                  <a:schemeClr val="tx1"/>
                </a:solidFill>
                <a:effectLst/>
              </a:rPr>
              <a:t>ull </a:t>
            </a:r>
            <a:r>
              <a:rPr kumimoji="0" lang="en-US" altLang="en-US" sz="3600" b="0" i="0" u="none" strike="noStrike" cap="none" normalizeH="0" baseline="0" dirty="0">
                <a:ln>
                  <a:noFill/>
                </a:ln>
                <a:solidFill>
                  <a:schemeClr val="tx1"/>
                </a:solidFill>
                <a:effectLst/>
              </a:rPr>
              <a:t>values in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rPr>
              <a:t>Key Performance Indicator </a:t>
            </a:r>
            <a:r>
              <a:rPr kumimoji="0" lang="en-US" altLang="en-US" sz="3600" b="0" i="0" u="none" strike="noStrike" cap="none" normalizeH="0" baseline="0" dirty="0">
                <a:ln>
                  <a:noFill/>
                </a:ln>
                <a:solidFill>
                  <a:schemeClr val="tx1"/>
                </a:solidFill>
                <a:effectLst/>
              </a:rPr>
              <a:t>(KPI) questions were formulated to help HR analyze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rPr>
              <a:t>Using </a:t>
            </a:r>
            <a:r>
              <a:rPr kumimoji="0" lang="en-US" altLang="en-US" sz="3600" b="1" i="0" u="none" strike="noStrike" cap="none" normalizeH="0" baseline="0" dirty="0">
                <a:ln>
                  <a:noFill/>
                </a:ln>
                <a:solidFill>
                  <a:schemeClr val="tx1"/>
                </a:solidFill>
                <a:effectLst/>
              </a:rPr>
              <a:t>Structured Query Language </a:t>
            </a:r>
            <a:r>
              <a:rPr kumimoji="0" lang="en-US" altLang="en-US" sz="3600" i="0" u="none" strike="noStrike" cap="none" normalizeH="0" baseline="0" dirty="0">
                <a:ln>
                  <a:noFill/>
                </a:ln>
                <a:solidFill>
                  <a:schemeClr val="tx1"/>
                </a:solidFill>
                <a:effectLst/>
              </a:rPr>
              <a:t>(SQL)</a:t>
            </a:r>
            <a:r>
              <a:rPr kumimoji="0" lang="en-US" altLang="en-US" sz="3600" b="0" i="0" u="none" strike="noStrike" cap="none" normalizeH="0" baseline="0" dirty="0">
                <a:ln>
                  <a:noFill/>
                </a:ln>
                <a:solidFill>
                  <a:schemeClr val="tx1"/>
                </a:solidFill>
                <a:effectLst/>
              </a:rPr>
              <a:t>, HR will become familiar with </a:t>
            </a:r>
            <a:r>
              <a:rPr kumimoji="0" lang="en-US" altLang="en-US" sz="3600" b="1" i="0" u="none" strike="noStrike" cap="none" normalizeH="0" baseline="0" dirty="0">
                <a:ln>
                  <a:noFill/>
                </a:ln>
                <a:solidFill>
                  <a:schemeClr val="tx1"/>
                </a:solidFill>
                <a:effectLst/>
              </a:rPr>
              <a:t>employee details</a:t>
            </a:r>
            <a:r>
              <a:rPr kumimoji="0" lang="en-US" altLang="en-US" sz="3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rPr>
              <a:t>This Structured Query Language include function such as </a:t>
            </a:r>
            <a:r>
              <a:rPr kumimoji="0" lang="en-US" altLang="en-US" sz="3600" b="1" i="0" u="none" strike="noStrike" cap="none" normalizeH="0" baseline="0" dirty="0">
                <a:ln>
                  <a:noFill/>
                </a:ln>
                <a:solidFill>
                  <a:schemeClr val="tx1"/>
                </a:solidFill>
                <a:effectLst/>
              </a:rPr>
              <a:t>Alter</a:t>
            </a:r>
            <a:r>
              <a:rPr kumimoji="0" lang="en-US" altLang="en-US" sz="3600" b="0" i="0" u="none" strike="noStrike" cap="none" normalizeH="0" baseline="0" dirty="0">
                <a:ln>
                  <a:noFill/>
                </a:ln>
                <a:solidFill>
                  <a:schemeClr val="tx1"/>
                </a:solidFill>
                <a:effectLst/>
              </a:rPr>
              <a:t>, </a:t>
            </a:r>
            <a:r>
              <a:rPr kumimoji="0" lang="en-US" altLang="en-US" sz="3600" b="1" i="0" u="none" strike="noStrike" cap="none" normalizeH="0" baseline="0" dirty="0">
                <a:ln>
                  <a:noFill/>
                </a:ln>
                <a:solidFill>
                  <a:schemeClr val="tx1"/>
                </a:solidFill>
                <a:effectLst/>
              </a:rPr>
              <a:t>Inner Join, </a:t>
            </a:r>
            <a:r>
              <a:rPr lang="en-US" altLang="en-US" sz="3600" b="1" dirty="0">
                <a:solidFill>
                  <a:schemeClr val="tx1"/>
                </a:solidFill>
              </a:rPr>
              <a:t>Group By</a:t>
            </a:r>
            <a:r>
              <a:rPr lang="en-US" altLang="en-US" sz="3600" dirty="0">
                <a:solidFill>
                  <a:schemeClr val="tx1"/>
                </a:solidFill>
              </a:rPr>
              <a:t>, </a:t>
            </a:r>
            <a:r>
              <a:rPr lang="en-US" altLang="en-US" sz="3600" b="1" dirty="0">
                <a:solidFill>
                  <a:schemeClr val="tx1"/>
                </a:solidFill>
              </a:rPr>
              <a:t>Order By</a:t>
            </a:r>
            <a:r>
              <a:rPr lang="en-US" altLang="en-US" sz="3600" dirty="0">
                <a:solidFill>
                  <a:schemeClr val="tx1"/>
                </a:solidFill>
              </a:rPr>
              <a:t>, </a:t>
            </a:r>
            <a:r>
              <a:rPr lang="en-US" altLang="en-US" sz="3600" b="1" dirty="0">
                <a:solidFill>
                  <a:schemeClr val="tx1"/>
                </a:solidFill>
              </a:rPr>
              <a:t>Average</a:t>
            </a:r>
            <a:r>
              <a:rPr lang="en-US" altLang="en-US" sz="3600" dirty="0">
                <a:solidFill>
                  <a:schemeClr val="tx1"/>
                </a:solidFill>
              </a:rPr>
              <a:t>, </a:t>
            </a:r>
            <a:r>
              <a:rPr lang="en-US" altLang="en-US" sz="3600" b="1" dirty="0">
                <a:solidFill>
                  <a:schemeClr val="tx1"/>
                </a:solidFill>
              </a:rPr>
              <a:t>Maximum</a:t>
            </a:r>
            <a:r>
              <a:rPr lang="en-US" altLang="en-US" sz="3600" dirty="0">
                <a:solidFill>
                  <a:schemeClr val="tx1"/>
                </a:solidFill>
              </a:rPr>
              <a:t>, </a:t>
            </a:r>
            <a:r>
              <a:rPr lang="en-US" altLang="en-US" sz="3600" b="1" dirty="0">
                <a:solidFill>
                  <a:schemeClr val="tx1"/>
                </a:solidFill>
              </a:rPr>
              <a:t>Minimum</a:t>
            </a:r>
            <a:r>
              <a:rPr lang="en-US" altLang="en-US" sz="3600" dirty="0">
                <a:solidFill>
                  <a:schemeClr val="tx1"/>
                </a:solidFill>
              </a:rPr>
              <a:t>, </a:t>
            </a:r>
            <a:r>
              <a:rPr lang="en-US" altLang="en-US" sz="3600" b="1" dirty="0">
                <a:solidFill>
                  <a:schemeClr val="tx1"/>
                </a:solidFill>
              </a:rPr>
              <a:t>Count </a:t>
            </a:r>
            <a:r>
              <a:rPr lang="en-US" altLang="en-US" sz="3600" dirty="0">
                <a:solidFill>
                  <a:schemeClr val="tx1"/>
                </a:solidFill>
              </a:rPr>
              <a:t>.</a:t>
            </a:r>
            <a:endParaRPr lang="en-IN" sz="3600" b="1" dirty="0">
              <a:solidFill>
                <a:schemeClr val="tx1"/>
              </a:solidFill>
            </a:endParaRPr>
          </a:p>
        </p:txBody>
      </p:sp>
    </p:spTree>
    <p:extLst>
      <p:ext uri="{BB962C8B-B14F-4D97-AF65-F5344CB8AC3E}">
        <p14:creationId xmlns:p14="http://schemas.microsoft.com/office/powerpoint/2010/main" val="3406798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805</Words>
  <Application>Microsoft Office PowerPoint</Application>
  <PresentationFormat>Custom</PresentationFormat>
  <Paragraphs>59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Canva Sans</vt:lpstr>
      <vt:lpstr>ITC Avant Garde Gothic</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Business Infographic Presentation</dc:title>
  <dc:creator>Admin</dc:creator>
  <cp:lastModifiedBy>sathish kanna s</cp:lastModifiedBy>
  <cp:revision>32</cp:revision>
  <dcterms:created xsi:type="dcterms:W3CDTF">2006-08-16T00:00:00Z</dcterms:created>
  <dcterms:modified xsi:type="dcterms:W3CDTF">2024-08-08T14:11:03Z</dcterms:modified>
  <dc:identifier>DAGNJcnJMb4</dc:identifier>
</cp:coreProperties>
</file>