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AF071A-2BFB-66D9-F39E-C99CA3069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12AA35-C5E6-BFAC-060B-819781CD2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6AA08E-A733-48ED-BCD6-217C97FF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A81659-C4FA-C0E1-8DC9-910C9A82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1848D9-65FA-5E9A-D1B4-23642D9D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39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80EF1-4EAA-0696-DE27-481445DF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D4649E-F222-850A-4546-B47FCB3A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98FC6A-314A-41CD-B4E8-4D8258C5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FDD17-1FA1-7460-0057-0F31D0CF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0EDD12-02AA-7B25-9ED4-125F6FB7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622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AD73685-402F-873E-CF09-4D463F671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2DA668-1D2D-C649-5D61-895D85EF0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5151FE-EEAB-252C-3D2D-A853646E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E64CBA-8489-E7DD-FFB7-FFD3EB7F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A67EEA-CD04-8F8C-A0FE-AC8E4F51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53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193F1-FDCE-CBE5-306D-5B73AEFD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DA2BE0-A1BA-34A6-F2F6-ABF0C63D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23C4C9-ABC2-20FE-CC6D-F882B81D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883178-BD75-E5D1-7B6E-77C6C329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D1E5FE-88CA-C7EE-26D7-E706C4A2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8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3AA1A4-C47C-2580-F08E-959B9BB3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2726FC-B1E6-6E20-ACB1-31BCAE97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2F236D-925C-7DDA-3DF4-EE7985A5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247446-0BEC-EB5E-9B3D-476273BF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39B57F-95AA-3606-2F62-AB4899E5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27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C1429-B4EC-5A35-F4A6-BB18C531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B033A3-7B0E-59E4-B070-77FCE143A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B2DEC0-8F5A-01D5-773D-B37F9E6DA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B8A2AD-EA16-5263-D3E7-34B61806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2ECCBB-F787-E39B-C92C-7EF2F683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512E96-7E20-B504-A42C-76CB487D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142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555F1-FC36-D5A9-FE73-9BF40178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090E81-640D-4F9A-4203-0992E34B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3D0545-DC40-30BA-CB8B-D5F939BA4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0BB38F-097A-192C-D611-FF52CB653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EDEEDD-57A9-A701-13EC-433F2773A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203080-955B-405E-3076-BA097B64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ABCCB9D-6352-C162-68F7-B3749B29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F653CF-DB26-8109-74F3-2647CFC6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86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36B9F-A30F-E4AA-E387-192F327C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0DFEAF-6E1D-A6A7-39A9-A41E185F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5A1EE7-747E-CEA8-914B-D39453F0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579029-6A14-7F9A-F90A-58E967C5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64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9E5F540-B830-8A36-37AF-DFD2FFCB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B61D345-395C-4CDF-3164-8217752A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835985-713E-EFA1-37C2-96172EF3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70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6FBE9-DD20-F88C-68AA-662C5103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F951F5-1B88-3CF2-EC14-C2A24C49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ECB71A-99F2-FF60-67C4-E956AAA19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205431-D57D-17AC-8F65-54794D5B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4560B0-E69D-2028-FD59-0A4464F4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643CAD-6FC5-A704-A803-2213F4C4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8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801FA-50EB-55D1-BE35-1707ECE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0DA8ABC-1A9B-0A39-7F0E-8CFE51B06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399FE0-25A5-A033-152A-C3C7FCC41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43F6DB-0375-9404-163B-196FED41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D837CA-CF40-F0A3-2CB7-B8160DDF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6F2D1A-6D2A-5036-70CF-9D1BA98F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001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038A57-E967-FF95-B8EB-B2747937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499718-3EF4-06B0-E1F0-0C20A346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F7E9E8-1E20-EBA0-1A54-0046A7353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0C94-0A21-AF49-9C13-E3FD213BEFCE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378E0-3BB8-C524-B3C1-B2499A517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FE3916-EC72-BE9C-3D5E-DB0329684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4ACA-4DEF-FB45-96AE-2ED449143E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56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E1E2F9-185B-4898-8697-CD0174CF9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GOOGLE STATISTICS MARKETING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09C656-D6E3-4E2C-C525-AFF7EF437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897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5271-9F90-4C75-0146-70615F2E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arketing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E0933B-6D7B-A9C4-0862-1C62A705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USP: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dirty="0"/>
              <a:t> Google facilitate the efficient </a:t>
            </a:r>
            <a:r>
              <a:rPr lang="en-US" dirty="0" err="1"/>
              <a:t>organisation</a:t>
            </a:r>
            <a:r>
              <a:rPr lang="en-US" dirty="0"/>
              <a:t>, storage and retrieval of data/information across a wide (online) platform. The result is a convenient, customizable, co-creation approach to media sharing for the use of individuals and </a:t>
            </a:r>
            <a:r>
              <a:rPr lang="en-US" dirty="0" err="1"/>
              <a:t>organisations</a:t>
            </a:r>
            <a:r>
              <a:rPr lang="en-US" dirty="0"/>
              <a:t> alike.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• Profit formula: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US" dirty="0"/>
              <a:t>Mostly dependent on advertising (97%), other main areas is software </a:t>
            </a:r>
            <a:r>
              <a:rPr lang="en-US" dirty="0" err="1"/>
              <a:t>licencing</a:t>
            </a:r>
            <a:r>
              <a:rPr lang="en-US" dirty="0"/>
              <a:t> to businesses</a:t>
            </a:r>
          </a:p>
        </p:txBody>
      </p:sp>
    </p:spTree>
    <p:extLst>
      <p:ext uri="{BB962C8B-B14F-4D97-AF65-F5344CB8AC3E}">
        <p14:creationId xmlns:p14="http://schemas.microsoft.com/office/powerpoint/2010/main" xmlns="" val="92915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46F30-CE6E-805E-A20B-A44FE4DC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28" y="248046"/>
            <a:ext cx="10515600" cy="1325563"/>
          </a:xfrm>
        </p:spPr>
        <p:txBody>
          <a:bodyPr/>
          <a:lstStyle/>
          <a:p>
            <a:r>
              <a:rPr lang="en-US"/>
              <a:t>KSFs/Threats of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462701-277D-B1FF-8CEC-E3CBF032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27" y="1573609"/>
            <a:ext cx="10515600" cy="41126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Key Success Factors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dirty="0"/>
              <a:t>Data mining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dirty="0"/>
              <a:t>Innovation-focus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Scalability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Reliability</a:t>
            </a:r>
            <a:r>
              <a:rPr lang="en-IN" dirty="0"/>
              <a:t>&amp; data integrity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Strategic portfolio-</a:t>
            </a:r>
            <a:r>
              <a:rPr lang="en-US" dirty="0" err="1"/>
              <a:t>managementor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Therats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US" dirty="0"/>
              <a:t>Ethical implications (data)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dirty="0"/>
              <a:t>Losing market share to </a:t>
            </a:r>
            <a:r>
              <a:rPr lang="en-US" dirty="0" err="1"/>
              <a:t>otherforms</a:t>
            </a:r>
            <a:r>
              <a:rPr lang="en-US" dirty="0"/>
              <a:t> of advertising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dirty="0"/>
              <a:t>Being cut-out of the value chain by other companies (upstream downstream)</a:t>
            </a:r>
          </a:p>
        </p:txBody>
      </p:sp>
    </p:spTree>
    <p:extLst>
      <p:ext uri="{BB962C8B-B14F-4D97-AF65-F5344CB8AC3E}">
        <p14:creationId xmlns:p14="http://schemas.microsoft.com/office/powerpoint/2010/main" xmlns="" val="266988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9FBCD-7284-357E-0FBC-807113D0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1E1524-9EEC-38C3-7D66-66963584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Between 2005-2010 extended its websites beyond search functionality, such as Mobile OS and </a:t>
            </a:r>
            <a:r>
              <a:rPr lang="en-US" dirty="0" smtClean="0"/>
              <a:t>apps  Business </a:t>
            </a:r>
            <a:r>
              <a:rPr lang="en-US" dirty="0"/>
              <a:t>model evolved and expanded to advertising-based </a:t>
            </a:r>
            <a:r>
              <a:rPr lang="en-US" dirty="0" smtClean="0"/>
              <a:t>revenue Ad Words </a:t>
            </a:r>
            <a:r>
              <a:rPr lang="en-US" dirty="0"/>
              <a:t>and AdSense generate majority online advertising revenue Strategies to dominate Internet Advertising and aiming No. 1 search </a:t>
            </a:r>
            <a:r>
              <a:rPr lang="en-US" dirty="0" smtClean="0"/>
              <a:t>engine More </a:t>
            </a:r>
            <a:r>
              <a:rPr lang="en-US" dirty="0"/>
              <a:t>than half revenues and traffic generated outside US. Emerging Russia &amp; </a:t>
            </a:r>
            <a:r>
              <a:rPr lang="en-US" dirty="0" smtClean="0"/>
              <a:t>China Android </a:t>
            </a:r>
            <a:r>
              <a:rPr lang="en-US" dirty="0"/>
              <a:t>2008Strategic offensive to control </a:t>
            </a:r>
            <a:r>
              <a:rPr lang="en-US" dirty="0" smtClean="0"/>
              <a:t>Desktop Initiatives </a:t>
            </a:r>
            <a:r>
              <a:rPr lang="en-US" dirty="0"/>
              <a:t>to Expand Search </a:t>
            </a:r>
            <a:r>
              <a:rPr lang="en-US" dirty="0" smtClean="0"/>
              <a:t>Television Internet </a:t>
            </a:r>
            <a:r>
              <a:rPr lang="en-US" dirty="0"/>
              <a:t>rivals in US market</a:t>
            </a:r>
            <a:endParaRPr lang="en-IN" dirty="0"/>
          </a:p>
          <a:p>
            <a:r>
              <a:rPr lang="en-US" dirty="0"/>
              <a:t>Concerned </a:t>
            </a:r>
            <a:r>
              <a:rPr lang="en-IN" dirty="0"/>
              <a:t>issue 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US" dirty="0"/>
              <a:t>Performance - focusing </a:t>
            </a:r>
            <a:r>
              <a:rPr lang="en-US" dirty="0" smtClean="0"/>
              <a:t>Smart Phone </a:t>
            </a:r>
            <a:r>
              <a:rPr lang="en-US" dirty="0"/>
              <a:t>platforms, dominate Cloud Computing, increase advertising revenues, and extending search to </a:t>
            </a:r>
            <a:r>
              <a:rPr lang="en-US" dirty="0" smtClean="0"/>
              <a:t>television Censorship </a:t>
            </a:r>
            <a:r>
              <a:rPr lang="en-US" dirty="0"/>
              <a:t>in </a:t>
            </a:r>
            <a:r>
              <a:rPr lang="en-US" dirty="0" smtClean="0"/>
              <a:t>China Privacy </a:t>
            </a:r>
            <a:r>
              <a:rPr lang="en-US" dirty="0"/>
              <a:t>violation against its principle 'you can make money without doing evil'</a:t>
            </a:r>
          </a:p>
        </p:txBody>
      </p:sp>
    </p:spTree>
    <p:extLst>
      <p:ext uri="{BB962C8B-B14F-4D97-AF65-F5344CB8AC3E}">
        <p14:creationId xmlns:p14="http://schemas.microsoft.com/office/powerpoint/2010/main" xmlns="" val="404578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94059-3787-4139-70FA-936DAA1E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83A00B-4A0D-289A-179B-4E4D5D37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Industry: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 Internet services and technologies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Major Sectors:-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- </a:t>
            </a:r>
            <a:r>
              <a:rPr lang="en-US" dirty="0"/>
              <a:t>Advertising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US" dirty="0"/>
              <a:t>- Search engine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US" dirty="0"/>
              <a:t>- Cloud computing</a:t>
            </a:r>
            <a:endParaRPr lang="en-IN" dirty="0"/>
          </a:p>
          <a:p>
            <a:r>
              <a:rPr lang="en-US" dirty="0"/>
              <a:t>Primary Revenue Source: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dirty="0"/>
              <a:t>Advertising (97%)</a:t>
            </a:r>
            <a:endParaRPr lang="en-IN" dirty="0"/>
          </a:p>
          <a:p>
            <a:r>
              <a:rPr lang="en-US" dirty="0"/>
              <a:t>Constantly evolving Industry definitions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05657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Python 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smtClean="0"/>
              <a:t>apiclient.discovery import </a:t>
            </a:r>
            <a:r>
              <a:rPr lang="en-US" dirty="0" smtClean="0"/>
              <a:t>build</a:t>
            </a: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smtClean="0"/>
              <a:t>oauth2client.service_account import </a:t>
            </a:r>
            <a:r>
              <a:rPr lang="en-US" dirty="0" smtClean="0"/>
              <a:t>ServiceAccountCredentials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smtClean="0"/>
              <a:t>Set up </a:t>
            </a:r>
            <a:r>
              <a:rPr lang="en-US" dirty="0" smtClean="0"/>
              <a:t>credential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scredentials </a:t>
            </a:r>
            <a:r>
              <a:rPr lang="en-US" dirty="0" smtClean="0"/>
              <a:t>= ServiceAccountCredentials.from_json_keyfile_name</a:t>
            </a:r>
            <a:r>
              <a:rPr lang="en-US" dirty="0" smtClean="0"/>
              <a:t>( </a:t>
            </a:r>
            <a:r>
              <a:rPr lang="en-US" dirty="0" smtClean="0"/>
              <a:t>'path/to/your/</a:t>
            </a:r>
            <a:r>
              <a:rPr lang="en-US" dirty="0" err="1" smtClean="0"/>
              <a:t>credentials.json</a:t>
            </a:r>
            <a:r>
              <a:rPr lang="en-US" dirty="0" smtClean="0"/>
              <a:t>',    ['https://www.googleapis.com/auth/analytics.readonly</a:t>
            </a:r>
            <a:r>
              <a:rPr lang="en-US" dirty="0" smtClean="0"/>
              <a:t>'])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smtClean="0"/>
              <a:t>Set up API </a:t>
            </a:r>
            <a:r>
              <a:rPr lang="en-US" dirty="0" smtClean="0"/>
              <a:t>client</a:t>
            </a:r>
          </a:p>
          <a:p>
            <a:pPr>
              <a:buNone/>
            </a:pPr>
            <a:r>
              <a:rPr lang="en-US" dirty="0" smtClean="0"/>
              <a:t>analytics </a:t>
            </a:r>
            <a:r>
              <a:rPr lang="en-US" dirty="0" smtClean="0"/>
              <a:t>= build('</a:t>
            </a:r>
            <a:r>
              <a:rPr lang="en-US" dirty="0" err="1" smtClean="0"/>
              <a:t>analyticsreporting</a:t>
            </a:r>
            <a:r>
              <a:rPr lang="en-US" dirty="0" smtClean="0"/>
              <a:t>', 'v4', credentials=credentials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smtClean="0"/>
              <a:t>Define the </a:t>
            </a:r>
            <a:r>
              <a:rPr lang="en-US" dirty="0" smtClean="0"/>
              <a:t>request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32"/>
            <a:ext cx="10515600" cy="531973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request = {   </a:t>
            </a:r>
          </a:p>
          <a:p>
            <a:pPr>
              <a:buNone/>
            </a:pPr>
            <a:r>
              <a:rPr lang="en-US" dirty="0" smtClean="0"/>
              <a:t>                      '</a:t>
            </a:r>
            <a:r>
              <a:rPr lang="en-US" dirty="0" err="1" smtClean="0"/>
              <a:t>viewId</a:t>
            </a:r>
            <a:r>
              <a:rPr lang="en-US" dirty="0" smtClean="0"/>
              <a:t>': 'YOUR_VIEW_ID',    </a:t>
            </a:r>
          </a:p>
          <a:p>
            <a:pPr>
              <a:buNone/>
            </a:pPr>
            <a:r>
              <a:rPr lang="en-US" dirty="0" smtClean="0"/>
              <a:t>                      '</a:t>
            </a:r>
            <a:r>
              <a:rPr lang="en-US" dirty="0" err="1" smtClean="0"/>
              <a:t>dateRanges</a:t>
            </a:r>
            <a:r>
              <a:rPr lang="en-US" dirty="0" smtClean="0"/>
              <a:t>': [{'</a:t>
            </a:r>
            <a:r>
              <a:rPr lang="en-US" dirty="0" err="1" smtClean="0"/>
              <a:t>startDate</a:t>
            </a:r>
            <a:r>
              <a:rPr lang="en-US" dirty="0" smtClean="0"/>
              <a:t>': '2022-01-01', '</a:t>
            </a:r>
            <a:r>
              <a:rPr lang="en-US" dirty="0" err="1" smtClean="0"/>
              <a:t>endDate</a:t>
            </a:r>
            <a:r>
              <a:rPr lang="en-US" dirty="0" smtClean="0"/>
              <a:t>': '2022-01-31'}],    </a:t>
            </a:r>
          </a:p>
          <a:p>
            <a:pPr>
              <a:buNone/>
            </a:pPr>
            <a:r>
              <a:rPr lang="en-US" dirty="0" smtClean="0"/>
              <a:t>                       'metrics': [{'expression': '</a:t>
            </a:r>
            <a:r>
              <a:rPr lang="en-US" dirty="0" err="1" smtClean="0"/>
              <a:t>ga:sessions</a:t>
            </a:r>
            <a:r>
              <a:rPr lang="en-US" dirty="0" smtClean="0"/>
              <a:t>'}, {'expression': '</a:t>
            </a:r>
            <a:r>
              <a:rPr lang="en-US" dirty="0" err="1" smtClean="0"/>
              <a:t>ga:pageviews</a:t>
            </a:r>
            <a:r>
              <a:rPr lang="en-US" dirty="0" smtClean="0"/>
              <a:t>'}],   </a:t>
            </a:r>
          </a:p>
          <a:p>
            <a:pPr>
              <a:buNone/>
            </a:pPr>
            <a:r>
              <a:rPr lang="en-US" dirty="0" smtClean="0"/>
              <a:t>                       'dimensions': [{'name': '</a:t>
            </a:r>
            <a:r>
              <a:rPr lang="en-US" dirty="0" err="1" smtClean="0"/>
              <a:t>ga:source</a:t>
            </a:r>
            <a:r>
              <a:rPr lang="en-US" dirty="0" smtClean="0"/>
              <a:t>'}, {'name': '</a:t>
            </a:r>
            <a:r>
              <a:rPr lang="en-US" dirty="0" err="1" smtClean="0"/>
              <a:t>ga:medium</a:t>
            </a:r>
            <a:r>
              <a:rPr lang="en-US" dirty="0" smtClean="0"/>
              <a:t>'}],    </a:t>
            </a:r>
          </a:p>
          <a:p>
            <a:pPr>
              <a:buNone/>
            </a:pPr>
            <a:r>
              <a:rPr lang="en-US" dirty="0" smtClean="0"/>
              <a:t>                      '</a:t>
            </a:r>
            <a:r>
              <a:rPr lang="en-US" dirty="0" err="1" smtClean="0"/>
              <a:t>orderBys</a:t>
            </a:r>
            <a:r>
              <a:rPr lang="en-US" dirty="0" smtClean="0"/>
              <a:t>': [{'</a:t>
            </a:r>
            <a:r>
              <a:rPr lang="en-US" dirty="0" err="1" smtClean="0"/>
              <a:t>fieldName</a:t>
            </a:r>
            <a:r>
              <a:rPr lang="en-US" dirty="0" smtClean="0"/>
              <a:t>': '</a:t>
            </a:r>
            <a:r>
              <a:rPr lang="en-US" dirty="0" err="1" smtClean="0"/>
              <a:t>ga:sessions</a:t>
            </a:r>
            <a:r>
              <a:rPr lang="en-US" dirty="0" smtClean="0"/>
              <a:t>', '</a:t>
            </a:r>
            <a:r>
              <a:rPr lang="en-US" dirty="0" err="1" smtClean="0"/>
              <a:t>sortOrder</a:t>
            </a:r>
            <a:r>
              <a:rPr lang="en-US" dirty="0" smtClean="0"/>
              <a:t>': 'DESCENDING'}],    </a:t>
            </a:r>
          </a:p>
          <a:p>
            <a:pPr>
              <a:buNone/>
            </a:pPr>
            <a:r>
              <a:rPr lang="en-US" dirty="0" smtClean="0"/>
              <a:t>                      '</a:t>
            </a:r>
            <a:r>
              <a:rPr lang="en-US" dirty="0" err="1" smtClean="0"/>
              <a:t>pageSize</a:t>
            </a:r>
            <a:r>
              <a:rPr lang="en-US" dirty="0" smtClean="0"/>
              <a:t>': 10}</a:t>
            </a:r>
          </a:p>
          <a:p>
            <a:pPr>
              <a:buNone/>
            </a:pPr>
            <a:r>
              <a:rPr lang="en-US" dirty="0" smtClean="0"/>
              <a:t># Send the </a:t>
            </a:r>
            <a:r>
              <a:rPr lang="en-US" dirty="0" smtClean="0"/>
              <a:t>request</a:t>
            </a:r>
          </a:p>
          <a:p>
            <a:pPr>
              <a:buNone/>
            </a:pPr>
            <a:r>
              <a:rPr lang="en-US" dirty="0" smtClean="0"/>
              <a:t>response </a:t>
            </a:r>
            <a:r>
              <a:rPr lang="en-US" dirty="0" smtClean="0"/>
              <a:t>= analytics.reports().</a:t>
            </a:r>
            <a:r>
              <a:rPr lang="en-US" dirty="0" err="1" smtClean="0"/>
              <a:t>batchGet</a:t>
            </a:r>
            <a:r>
              <a:rPr lang="en-US" dirty="0" smtClean="0"/>
              <a:t>(body={'</a:t>
            </a:r>
            <a:r>
              <a:rPr lang="en-US" dirty="0" err="1" smtClean="0"/>
              <a:t>reportRequests</a:t>
            </a:r>
            <a:r>
              <a:rPr lang="en-US" dirty="0" smtClean="0"/>
              <a:t>': [request]}).execute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dirty="0" smtClean="0"/>
              <a:t>Process the </a:t>
            </a:r>
            <a:r>
              <a:rPr lang="en-US" dirty="0" smtClean="0"/>
              <a:t>response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smtClean="0"/>
              <a:t>report in response['reports']: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columnHeader </a:t>
            </a:r>
            <a:r>
              <a:rPr lang="en-US" dirty="0" smtClean="0"/>
              <a:t>= report['columnHeader']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dimensionHeaders </a:t>
            </a:r>
            <a:r>
              <a:rPr lang="en-US" dirty="0" smtClean="0"/>
              <a:t>= columnHeader['dimensions']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metricHeaders </a:t>
            </a:r>
            <a:r>
              <a:rPr lang="en-US" dirty="0" smtClean="0"/>
              <a:t>= columnHeader['</a:t>
            </a:r>
            <a:r>
              <a:rPr lang="en-US" dirty="0" err="1" smtClean="0"/>
              <a:t>metricHeader</a:t>
            </a:r>
            <a:r>
              <a:rPr lang="en-US" dirty="0" smtClean="0"/>
              <a:t>']['metricHeaderEntries']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dirty="0" smtClean="0"/>
              <a:t>for row in report['data']['rows']: 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dimensions </a:t>
            </a:r>
            <a:r>
              <a:rPr lang="en-US" dirty="0" smtClean="0"/>
              <a:t>= row['dimensions']   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</a:t>
            </a:r>
            <a:r>
              <a:rPr lang="en-US" dirty="0" smtClean="0"/>
              <a:t>metrics = row['metrics'][0]['values']                </a:t>
            </a:r>
          </a:p>
          <a:p>
            <a:pPr>
              <a:buNone/>
            </a:pPr>
            <a:r>
              <a:rPr lang="en-US" dirty="0" smtClean="0"/>
              <a:t>                           print</a:t>
            </a:r>
            <a:r>
              <a:rPr lang="en-US" dirty="0" smtClean="0"/>
              <a:t>('Dimensions:', dimensions)       </a:t>
            </a:r>
          </a:p>
          <a:p>
            <a:pPr>
              <a:buNone/>
            </a:pPr>
            <a:r>
              <a:rPr lang="en-US" dirty="0" smtClean="0"/>
              <a:t>                            print</a:t>
            </a:r>
            <a:r>
              <a:rPr lang="en-US" dirty="0" smtClean="0"/>
              <a:t>('Metrics:', metrics)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</a:t>
            </a:r>
            <a:r>
              <a:rPr lang="en-US" dirty="0" smtClean="0"/>
              <a:t>print('---')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2662A2-1489-E8F2-7AC8-FECCAD70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dirty="0"/>
              <a:t>ompany </a:t>
            </a:r>
            <a:r>
              <a:rPr lang="en-IN" dirty="0">
                <a:solidFill>
                  <a:srgbClr val="FF0000"/>
                </a:solidFill>
              </a:rPr>
              <a:t>G</a:t>
            </a:r>
            <a:r>
              <a:rPr lang="en-IN" dirty="0"/>
              <a:t>oogle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rief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472F64-24D8-E4A6-0668-0BF4CDC6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39" y="1447600"/>
            <a:ext cx="10621565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dirty="0"/>
              <a:t>
</a:t>
            </a:r>
            <a:r>
              <a:rPr lang="en-IN" sz="2000" dirty="0"/>
              <a:t>Search Engine, Cloud computing, Software and Advertising technologies
- Larry Page and Sergey </a:t>
            </a:r>
            <a:r>
              <a:rPr lang="en-IN" sz="2000" dirty="0" err="1"/>
              <a:t>Brin</a:t>
            </a:r>
            <a:r>
              <a:rPr lang="en-IN" sz="2000" dirty="0"/>
              <a:t> in 1998, initial public offering in 2004
Chain of products, acquisitions, partnership, offline, desktop and mobile industry
Page Ranking No. 1 in the world
Over 1 Billion search requirements daily
- 22,000 full time employees</a:t>
            </a:r>
          </a:p>
          <a:p>
            <a:pPr marL="0" indent="0">
              <a:buNone/>
            </a:pPr>
            <a:r>
              <a:rPr lang="en-IN" sz="2000" dirty="0"/>
              <a:t>- Rated No.1 of ‘Best company’s to work for’ in the world
Ranking No. 4 of the top 100 brands in the world
May 2012, dominate the search engine world, market share of 87.6%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19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02572-87A0-858E-8FB5-6BECB563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59" y="1401961"/>
            <a:ext cx="10515600" cy="1321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trategic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AE84F-C662-E707-39E6-C5F481CE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09" y="2798961"/>
            <a:ext cx="10515600" cy="4351338"/>
          </a:xfrm>
        </p:spPr>
        <p:txBody>
          <a:bodyPr/>
          <a:lstStyle/>
          <a:p>
            <a:endParaRPr lang="en-IN" dirty="0"/>
          </a:p>
          <a:p>
            <a:r>
              <a:rPr lang="en-US" dirty="0"/>
              <a:t> (A) Extend the Google Advertising Network</a:t>
            </a:r>
            <a:r>
              <a:rPr lang="en-IN" dirty="0"/>
              <a:t> </a:t>
            </a:r>
            <a:r>
              <a:rPr lang="en-US" dirty="0"/>
              <a:t>More advertising real- estate, grow Google sites through acquisition; grow Google Display Network</a:t>
            </a:r>
            <a:endParaRPr lang="en-IN" dirty="0"/>
          </a:p>
          <a:p>
            <a:r>
              <a:rPr lang="en-US" dirty="0"/>
              <a:t>(B) Focus on Tangible Technology</a:t>
            </a:r>
            <a:r>
              <a:rPr lang="en-IN" dirty="0"/>
              <a:t> </a:t>
            </a:r>
            <a:r>
              <a:rPr lang="en-US" dirty="0"/>
              <a:t>Focus our future competitive strategy on tangible technology to make up for lost advertising revenue</a:t>
            </a:r>
            <a:endParaRPr lang="en-IN" dirty="0"/>
          </a:p>
          <a:p>
            <a:r>
              <a:rPr lang="en-US" dirty="0"/>
              <a:t>(C) Google B2B Platform</a:t>
            </a:r>
            <a:r>
              <a:rPr lang="en-IN" dirty="0"/>
              <a:t> </a:t>
            </a:r>
            <a:r>
              <a:rPr lang="en-US" dirty="0"/>
              <a:t>Develop our own version of E-Bay for businesses. Will lead to more traffic &amp; advertising potential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342504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AE8F8-7E17-CE5A-5C33-06E5265B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US" dirty="0" err="1"/>
              <a:t>ompetitive</a:t>
            </a:r>
            <a:r>
              <a:rPr lang="en-US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US" dirty="0" err="1" smtClean="0"/>
              <a:t>dvantage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0EE5B5-4EE4-9C88-5477-54E575FA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Brand </a:t>
            </a:r>
            <a:r>
              <a:rPr lang="en-IN" dirty="0"/>
              <a:t>image</a:t>
            </a:r>
          </a:p>
          <a:p>
            <a:pPr marL="0" indent="0">
              <a:buNone/>
            </a:pPr>
            <a:r>
              <a:rPr lang="en-US" dirty="0"/>
              <a:t>• Infrastructure-servers, storage systems, hardware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• Resource abundance Scalability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• Wide knowledge base- Ability to branch off into other areas:</a:t>
            </a:r>
          </a:p>
        </p:txBody>
      </p:sp>
    </p:spTree>
    <p:extLst>
      <p:ext uri="{BB962C8B-B14F-4D97-AF65-F5344CB8AC3E}">
        <p14:creationId xmlns:p14="http://schemas.microsoft.com/office/powerpoint/2010/main" xmlns="" val="394949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DC207F-9B00-E587-68F0-1571704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ositioning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05FFB-D246-F9A1-049C-22B44440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• The Google company is positioned as: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-Solution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-centric-Innovative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- Socially responsible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- Vast networks, deep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US" dirty="0"/>
              <a:t>Google Advertising </a:t>
            </a:r>
            <a:r>
              <a:rPr lang="en-IN" dirty="0"/>
              <a:t> </a:t>
            </a:r>
            <a:r>
              <a:rPr lang="en-US" dirty="0"/>
              <a:t>network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dirty="0"/>
              <a:t>- Advertiser-friendly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dirty="0"/>
              <a:t>- Traceable metrics</a:t>
            </a:r>
            <a:r>
              <a:rPr lang="en-IN" dirty="0"/>
              <a:t>-</a:t>
            </a:r>
            <a:r>
              <a:rPr lang="en-US" dirty="0"/>
              <a:t>Google </a:t>
            </a:r>
            <a:r>
              <a:rPr lang="en-IN" dirty="0"/>
              <a:t>Analytics 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dirty="0"/>
              <a:t>- Credible, tasteful advertising- Rewarding for all parties (advertiser, host &amp; viewer)</a:t>
            </a:r>
          </a:p>
        </p:txBody>
      </p:sp>
    </p:spTree>
    <p:extLst>
      <p:ext uri="{BB962C8B-B14F-4D97-AF65-F5344CB8AC3E}">
        <p14:creationId xmlns:p14="http://schemas.microsoft.com/office/powerpoint/2010/main" xmlns="" val="70134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A7627-38AB-0CDB-73E4-04CBEC9C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214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G</a:t>
            </a:r>
            <a:r>
              <a:rPr lang="en-IN" dirty="0"/>
              <a:t>oogle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rand </a:t>
            </a:r>
            <a:r>
              <a:rPr lang="en-IN" dirty="0">
                <a:solidFill>
                  <a:srgbClr val="FF0000"/>
                </a:solidFill>
              </a:rPr>
              <a:t>V</a:t>
            </a:r>
            <a:r>
              <a:rPr lang="en-IN" dirty="0"/>
              <a:t>alue
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EB5B61-3F9A-7C62-0C98-4E34055C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• Household name
• Verb in Webster’s dictionary</a:t>
            </a:r>
          </a:p>
          <a:p>
            <a:r>
              <a:rPr lang="en-IN" dirty="0"/>
              <a:t>• </a:t>
            </a:r>
            <a:r>
              <a:rPr lang="en-IN" dirty="0" err="1"/>
              <a:t>Interbrand</a:t>
            </a:r>
            <a:r>
              <a:rPr lang="en-IN" dirty="0"/>
              <a:t> Brand of the year, 2003
Quantifying Brand Value</a:t>
            </a:r>
          </a:p>
          <a:p>
            <a:r>
              <a:rPr lang="en-IN" dirty="0"/>
              <a:t>            - $55B (</a:t>
            </a:r>
            <a:r>
              <a:rPr lang="en-IN" dirty="0" err="1"/>
              <a:t>Interbrand</a:t>
            </a:r>
            <a:r>
              <a:rPr lang="en-IN" dirty="0"/>
              <a:t>, 2011)</a:t>
            </a:r>
          </a:p>
          <a:p>
            <a:r>
              <a:rPr lang="en-IN" dirty="0"/>
              <a:t>            -$1118 (</a:t>
            </a:r>
            <a:r>
              <a:rPr lang="en-IN" dirty="0" err="1"/>
              <a:t>Brandz</a:t>
            </a:r>
            <a:r>
              <a:rPr lang="en-IN" dirty="0"/>
              <a:t>, 2011)
 Google offerings are largely free</a:t>
            </a:r>
          </a:p>
          <a:p>
            <a:r>
              <a:rPr lang="en-IN" dirty="0"/>
              <a:t>Customer feelings – Love, Loyalty, Share of heart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146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0CA05-5A5A-3335-29D5-3D47B8C5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/>
              <a:t>egmentation &amp; </a:t>
            </a:r>
            <a:r>
              <a:rPr lang="en-IN" dirty="0">
                <a:solidFill>
                  <a:srgbClr val="FF0000"/>
                </a:solidFill>
              </a:rPr>
              <a:t>T</a:t>
            </a:r>
            <a:r>
              <a:rPr lang="en-IN" dirty="0"/>
              <a:t>argeting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BCEFF-BB06-F63B-F97A-C7E67E4D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US" dirty="0"/>
              <a:t> Google company:-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US" dirty="0"/>
              <a:t> Offers products that generally appeal to a mass market</a:t>
            </a: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US" dirty="0"/>
              <a:t>- Doesn't matter what you are using the web for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US" dirty="0"/>
              <a:t>⚫ Search is the common denominator for everyone; a "home-base from which to begin your journey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US" dirty="0"/>
              <a:t>Target web users all over the world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US" dirty="0"/>
              <a:t>⚫ particularly Nth America, Europe, Russia, Australasia• Google Advertising:-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US" dirty="0"/>
              <a:t> Targets advertisers whose market frequent the internet - Can be targeted with precision at a local or worldwide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9417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C3A22-8356-646B-554D-DA3146E4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ey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trategic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reas for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B7309D-5D4E-2FFA-FAF7-B4068649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38" y="1690688"/>
            <a:ext cx="10515600" cy="5024437"/>
          </a:xfrm>
        </p:spPr>
        <p:txBody>
          <a:bodyPr>
            <a:noAutofit/>
          </a:bodyPr>
          <a:lstStyle/>
          <a:p>
            <a:r>
              <a:rPr lang="en-IN" sz="1800" dirty="0"/>
              <a:t>Competencies   </a:t>
            </a:r>
          </a:p>
          <a:p>
            <a:pPr marL="0" indent="0">
              <a:buNone/>
            </a:pPr>
            <a:r>
              <a:rPr lang="en-IN" sz="1800" dirty="0"/>
              <a:t>              Search</a:t>
            </a:r>
          </a:p>
          <a:p>
            <a:pPr marL="0" indent="0">
              <a:buNone/>
            </a:pPr>
            <a:r>
              <a:rPr lang="en-IN" sz="1800" dirty="0"/>
              <a:t>              Data </a:t>
            </a:r>
            <a:r>
              <a:rPr lang="en-US" sz="1800" dirty="0"/>
              <a:t>warehousing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</a:t>
            </a:r>
            <a:r>
              <a:rPr lang="en-US" sz="1800" dirty="0"/>
              <a:t>Innovation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</a:t>
            </a:r>
            <a:r>
              <a:rPr lang="en-US" sz="1800" dirty="0"/>
              <a:t>Software programming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</a:t>
            </a:r>
            <a:r>
              <a:rPr lang="en-US" sz="1800" dirty="0"/>
              <a:t>Cloud computing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</a:t>
            </a:r>
            <a:r>
              <a:rPr lang="en-US" sz="1800" dirty="0"/>
              <a:t>Brand management &amp; PR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Capabilities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</a:t>
            </a:r>
            <a:r>
              <a:rPr lang="en-US" sz="1800" dirty="0"/>
              <a:t>Recruitment &amp; retention of talented staff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</a:t>
            </a:r>
            <a:r>
              <a:rPr lang="en-US" sz="1800" dirty="0"/>
              <a:t>Facilitation of content co- creation on the web</a:t>
            </a:r>
            <a:endParaRPr lang="en-IN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3746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23DAE-07CF-C5AF-0937-AE9DB77C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C19A9FB-B73C-1DEF-95C0-E906AD6D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Resources
</a:t>
            </a:r>
            <a:r>
              <a:rPr lang="en-IN" dirty="0" smtClean="0"/>
              <a:t>Data </a:t>
            </a:r>
            <a:r>
              <a:rPr lang="en-IN" dirty="0"/>
              <a:t>warehouse
</a:t>
            </a:r>
            <a:r>
              <a:rPr lang="en-IN" dirty="0" smtClean="0"/>
              <a:t>Huge </a:t>
            </a:r>
            <a:r>
              <a:rPr lang="en-IN" dirty="0"/>
              <a:t>financial resources
 </a:t>
            </a:r>
            <a:r>
              <a:rPr lang="en-IN" dirty="0" smtClean="0"/>
              <a:t>Expert </a:t>
            </a:r>
            <a:r>
              <a:rPr lang="en-IN" dirty="0"/>
              <a:t>&amp; </a:t>
            </a:r>
            <a:r>
              <a:rPr lang="en-IN" dirty="0" smtClean="0"/>
              <a:t>motivated </a:t>
            </a:r>
            <a:r>
              <a:rPr lang="en-IN" dirty="0" err="1" smtClean="0"/>
              <a:t>personne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Brand </a:t>
            </a:r>
            <a:r>
              <a:rPr lang="en-IN" dirty="0" smtClean="0"/>
              <a:t>name</a:t>
            </a:r>
            <a:endParaRPr lang="en-IN" dirty="0"/>
          </a:p>
          <a:p>
            <a:r>
              <a:rPr lang="en-IN" dirty="0" smtClean="0"/>
              <a:t>Search </a:t>
            </a:r>
            <a:r>
              <a:rPr lang="en-IN" dirty="0"/>
              <a:t>engine 
</a:t>
            </a:r>
            <a:r>
              <a:rPr lang="en-IN" dirty="0" smtClean="0"/>
              <a:t>Online </a:t>
            </a:r>
            <a:r>
              <a:rPr lang="en-IN" dirty="0"/>
              <a:t>traffic
</a:t>
            </a:r>
            <a:r>
              <a:rPr lang="en-IN" dirty="0" smtClean="0"/>
              <a:t>Display </a:t>
            </a:r>
            <a:r>
              <a:rPr lang="en-IN" dirty="0"/>
              <a:t>network
</a:t>
            </a:r>
            <a:r>
              <a:rPr lang="en-IN" dirty="0" smtClean="0"/>
              <a:t>Loyal </a:t>
            </a:r>
            <a:r>
              <a:rPr lang="en-IN" dirty="0"/>
              <a:t>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032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769</Words>
  <Application>Microsoft Office PowerPoint</Application>
  <PresentationFormat>Custom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GOOGLE STATISTICS MARKETING</vt:lpstr>
      <vt:lpstr>Company Google Brief</vt:lpstr>
      <vt:lpstr>Strategic Option</vt:lpstr>
      <vt:lpstr>Competitive Advantage</vt:lpstr>
      <vt:lpstr>Positioning Analysis</vt:lpstr>
      <vt:lpstr>Google Brand Value
</vt:lpstr>
      <vt:lpstr>Segmentation &amp; Targeting</vt:lpstr>
      <vt:lpstr>Key Strategic Areas for Google</vt:lpstr>
      <vt:lpstr>Slide 9</vt:lpstr>
      <vt:lpstr>Marketing Strategy</vt:lpstr>
      <vt:lpstr>KSFs/Threats of Industry</vt:lpstr>
      <vt:lpstr>Case Outline</vt:lpstr>
      <vt:lpstr>Industry Analysis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luvin luvin</dc:creator>
  <cp:lastModifiedBy>user</cp:lastModifiedBy>
  <cp:revision>4</cp:revision>
  <dcterms:created xsi:type="dcterms:W3CDTF">2023-10-11T06:30:31Z</dcterms:created>
  <dcterms:modified xsi:type="dcterms:W3CDTF">2023-10-27T08:46:52Z</dcterms:modified>
</cp:coreProperties>
</file>