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6" r:id="rId12"/>
    <p:sldId id="267" r:id="rId13"/>
    <p:sldId id="268" r:id="rId14"/>
    <p:sldId id="265" r:id="rId15"/>
    <p:sldId id="272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434" y="2099689"/>
            <a:ext cx="11471565" cy="1739347"/>
          </a:xfrm>
        </p:spPr>
        <p:txBody>
          <a:bodyPr/>
          <a:lstStyle/>
          <a:p>
            <a:r>
              <a:rPr lang="en-US" dirty="0" smtClean="0"/>
              <a:t>Shell Script(</a:t>
            </a:r>
            <a:r>
              <a:rPr lang="en-US" dirty="0" err="1" smtClean="0"/>
              <a:t>BAsh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29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459" y="2011680"/>
            <a:ext cx="4447250" cy="4206240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Support Only Integer: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1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(+,-,*,/,%)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num1=1;num2 =2;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$(( num1 + num2 ))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2: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$( expr $num1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$num2 )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$( expr $num1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$num2 )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$( expr $num1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\*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$num2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)#***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$( expr $num1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$num2 )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$( expr $num1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$num2 )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27089" y="2068544"/>
            <a:ext cx="6651008" cy="42062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Support  both decimal and integer:</a:t>
            </a:r>
          </a:p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“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command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num1=20.5;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num2=5;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“ 20.5 + 20 ” |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echo “ $num1 - $num2 ” |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 $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$num2 ” |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 $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num1 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$num2 ” |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#Won’t give decimal values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echo “ scale=2;$num1 / $num2 ” |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echo  “$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num1 %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$num2 ” |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echo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scale=2;sqrt($num1)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|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19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908" y="2011680"/>
            <a:ext cx="4460902" cy="4206240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Numeric comparison operators:</a:t>
            </a:r>
          </a:p>
          <a:p>
            <a:pPr marL="0" indent="0">
              <a:buNone/>
            </a:pPr>
            <a:r>
              <a:rPr lang="en-US" dirty="0" smtClean="0"/>
              <a:t>Use [ ]  for following operator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</a:t>
            </a:r>
            <a:r>
              <a:rPr lang="en-US" dirty="0" err="1" smtClean="0"/>
              <a:t>eq</a:t>
            </a:r>
            <a:r>
              <a:rPr lang="en-US" dirty="0" smtClean="0"/>
              <a:t> =&gt;equal to</a:t>
            </a:r>
          </a:p>
          <a:p>
            <a:pPr marL="0" indent="0">
              <a:buNone/>
            </a:pPr>
            <a:r>
              <a:rPr lang="en-US" dirty="0" smtClean="0"/>
              <a:t>-ne =&gt; not equal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gt</a:t>
            </a:r>
            <a:r>
              <a:rPr lang="en-US" dirty="0" smtClean="0"/>
              <a:t> =&gt; greater than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 smtClean="0"/>
              <a:t>ge</a:t>
            </a:r>
            <a:r>
              <a:rPr lang="en-US" dirty="0" smtClean="0"/>
              <a:t> </a:t>
            </a:r>
            <a:r>
              <a:rPr lang="en-US" dirty="0"/>
              <a:t>=&gt; greater </a:t>
            </a:r>
            <a:r>
              <a:rPr lang="en-US" dirty="0" smtClean="0"/>
              <a:t>than or equal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lt</a:t>
            </a:r>
            <a:r>
              <a:rPr lang="en-US" dirty="0" smtClean="0"/>
              <a:t>=&gt;less than</a:t>
            </a:r>
          </a:p>
          <a:p>
            <a:pPr marL="0" indent="0">
              <a:buNone/>
            </a:pPr>
            <a:r>
              <a:rPr lang="en-US" dirty="0" smtClean="0"/>
              <a:t>-le </a:t>
            </a:r>
            <a:r>
              <a:rPr lang="en-US" dirty="0"/>
              <a:t>=&gt; </a:t>
            </a:r>
            <a:r>
              <a:rPr lang="en-US" dirty="0" smtClean="0"/>
              <a:t>less than </a:t>
            </a:r>
            <a:r>
              <a:rPr lang="en-US" dirty="0"/>
              <a:t>or equal</a:t>
            </a:r>
          </a:p>
          <a:p>
            <a:pPr marL="0" indent="0">
              <a:buNone/>
            </a:pPr>
            <a:r>
              <a:rPr lang="en-US" b="1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If [ “$num1” –</a:t>
            </a:r>
            <a:r>
              <a:rPr lang="en-US" dirty="0" err="1" smtClean="0"/>
              <a:t>gt</a:t>
            </a:r>
            <a:r>
              <a:rPr lang="en-US" dirty="0" smtClean="0"/>
              <a:t> “$num2” ]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81567" y="2011680"/>
            <a:ext cx="4460902" cy="42062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/>
              <a:t>Numeric comparison operators:</a:t>
            </a:r>
          </a:p>
          <a:p>
            <a:pPr marL="0" indent="0">
              <a:buNone/>
            </a:pPr>
            <a:r>
              <a:rPr lang="en-US" dirty="0" smtClean="0"/>
              <a:t>Use (( )) for following </a:t>
            </a:r>
            <a:r>
              <a:rPr lang="en-US" dirty="0"/>
              <a:t>operator</a:t>
            </a:r>
            <a:endParaRPr lang="en-US" dirty="0" smtClean="0"/>
          </a:p>
          <a:p>
            <a:pPr marL="0" indent="0">
              <a:buFont typeface="Wingdings" pitchFamily="2" charset="2"/>
              <a:buNone/>
            </a:pPr>
            <a:r>
              <a:rPr lang="en-US" dirty="0" smtClean="0"/>
              <a:t> &lt;   =&gt;equal to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/>
              <a:t>&lt;= =&gt; not equal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/>
              <a:t> &gt;   =&gt; greater than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&gt;</a:t>
            </a:r>
            <a:r>
              <a:rPr lang="en-US" dirty="0" smtClean="0"/>
              <a:t>= =&gt; greater than or equal</a:t>
            </a:r>
          </a:p>
          <a:p>
            <a:pPr marL="0" indent="0">
              <a:buFont typeface="Wingdings" pitchFamily="2" charset="2"/>
              <a:buNone/>
            </a:pPr>
            <a:endParaRPr lang="en-US" dirty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smtClean="0"/>
              <a:t>(( </a:t>
            </a:r>
            <a:r>
              <a:rPr lang="en-US" dirty="0"/>
              <a:t>“$num1” &lt;</a:t>
            </a:r>
            <a:r>
              <a:rPr lang="en-US" dirty="0" smtClean="0"/>
              <a:t> </a:t>
            </a:r>
            <a:r>
              <a:rPr lang="en-US" dirty="0"/>
              <a:t>“$num2</a:t>
            </a:r>
            <a:r>
              <a:rPr lang="en-US" dirty="0" smtClean="0"/>
              <a:t>” ))</a:t>
            </a:r>
            <a:r>
              <a:rPr lang="en-US" b="1" dirty="0" smtClean="0"/>
              <a:t> </a:t>
            </a:r>
            <a:endParaRPr lang="en-US" b="1" dirty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653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en-US" dirty="0" smtClean="0"/>
              <a:t>Relational operator con….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5126" y="2011680"/>
            <a:ext cx="4460902" cy="420624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String comparison operators:</a:t>
            </a:r>
          </a:p>
          <a:p>
            <a:pPr marL="0" indent="0">
              <a:buNone/>
            </a:pPr>
            <a:r>
              <a:rPr lang="en-US" dirty="0" smtClean="0"/>
              <a:t>Use [ ]  for following operator</a:t>
            </a:r>
          </a:p>
          <a:p>
            <a:pPr marL="0" indent="0">
              <a:buNone/>
            </a:pPr>
            <a:r>
              <a:rPr lang="en-US" dirty="0"/>
              <a:t> =</a:t>
            </a:r>
            <a:r>
              <a:rPr lang="en-US" dirty="0" smtClean="0"/>
              <a:t>   =&gt;equal to             if [ “$a” = “$b” ]</a:t>
            </a:r>
          </a:p>
          <a:p>
            <a:pPr marL="0" indent="0">
              <a:buNone/>
            </a:pPr>
            <a:r>
              <a:rPr lang="en-US" dirty="0" smtClean="0"/>
              <a:t>== =&gt; not equal         </a:t>
            </a:r>
            <a:r>
              <a:rPr lang="en-US" dirty="0"/>
              <a:t>if [ “$a” </a:t>
            </a:r>
            <a:r>
              <a:rPr lang="en-US" dirty="0" smtClean="0"/>
              <a:t>== </a:t>
            </a:r>
            <a:r>
              <a:rPr lang="en-US" dirty="0"/>
              <a:t>“$b” 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!= =&gt; greater than   if </a:t>
            </a:r>
            <a:r>
              <a:rPr lang="en-US" dirty="0"/>
              <a:t>[ “$a” </a:t>
            </a:r>
            <a:r>
              <a:rPr lang="en-US" dirty="0" smtClean="0"/>
              <a:t>!= </a:t>
            </a:r>
            <a:r>
              <a:rPr lang="en-US" dirty="0"/>
              <a:t>“$b” 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13668" y="2011680"/>
            <a:ext cx="5700575" cy="42062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/>
              <a:t>ASCII alphabetical order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/>
              <a:t>Use [[ ]]  for following operator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/>
              <a:t> -z =&gt;check for length zero      if [[  -z “$b” ]]</a:t>
            </a:r>
          </a:p>
          <a:p>
            <a:pPr marL="0" indent="0">
              <a:buNone/>
            </a:pPr>
            <a:r>
              <a:rPr lang="en-US" dirty="0" smtClean="0"/>
              <a:t> &gt; =&gt; greater than                        </a:t>
            </a:r>
            <a:r>
              <a:rPr lang="en-US" dirty="0"/>
              <a:t>if [[ “$a” </a:t>
            </a:r>
            <a:r>
              <a:rPr lang="en-US" dirty="0" smtClean="0"/>
              <a:t>&gt; </a:t>
            </a:r>
            <a:r>
              <a:rPr lang="en-US" dirty="0"/>
              <a:t>“$b” ]]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&lt; =&gt;less than                                 </a:t>
            </a:r>
            <a:r>
              <a:rPr lang="en-US" dirty="0"/>
              <a:t>if [[ “$a” &lt; “$b” ]]</a:t>
            </a: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0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LoGical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541" y="2011680"/>
            <a:ext cx="4979517" cy="420624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operator: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&amp;&amp; ,-a                 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Type1: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  “$a” &amp;&amp; “$b” ]  &amp;&amp;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“$b”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“$c” ]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Type2: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[[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“$a” &amp;&amp; “$b”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“$b” &amp;&amp; “$c”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]]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Type3: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[[  “$a” &amp;&amp; “$b”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“$b” &amp;&amp; “$c” ]]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64060" y="2054896"/>
            <a:ext cx="4979517" cy="42062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operator: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|| ,-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  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Type1: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 “$a” &amp;&amp; “$b” ]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||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 “$b” &amp;&amp; “$c” 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Type2: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[[  “$a” &amp;&amp; “$b”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||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“$b” &amp;&amp; “$c” ]]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Type3: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[[  “$a” &amp;&amp; “$b”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-o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“$b” &amp;&amp; “$c” ]]</a:t>
            </a:r>
          </a:p>
          <a:p>
            <a:pPr marL="0" indent="0">
              <a:buFont typeface="Wingdings" pitchFamily="2" charset="2"/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80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,IF else, Else IF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152" y="2011680"/>
            <a:ext cx="2795875" cy="420624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Syntax: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[ condition ]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commands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1739" y="2011680"/>
            <a:ext cx="2795875" cy="42062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else Syntax: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[ condition ] 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commands1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commands2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31801" y="2011680"/>
            <a:ext cx="2795875" cy="42062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lse If  Syntax: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[ condition ] 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commands1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 condition ]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73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912" y="2011680"/>
            <a:ext cx="4967783" cy="4621132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expression in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attern1)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statement1;;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pattern2 )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statement2;;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…………….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*)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statement;;</a:t>
            </a:r>
          </a:p>
          <a:p>
            <a:pPr marL="0" indent="0">
              <a:buNone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esac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77719" y="2000304"/>
            <a:ext cx="5677472" cy="463250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Font typeface="Wingdings" pitchFamily="2" charset="2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ead  -p “Enter a character”  char</a:t>
            </a:r>
          </a:p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 $char in </a:t>
            </a:r>
          </a:p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[a-z])</a:t>
            </a:r>
          </a:p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“lower\ case\ Letter” ;;</a:t>
            </a:r>
          </a:p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[A-Z])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“Upper\ case\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;;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[0-9])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“Numbers” ;;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*)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“Special\ Character” ;;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esac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LooP</a:t>
            </a:r>
            <a:r>
              <a:rPr lang="en-US" dirty="0" smtClean="0"/>
              <a:t> Statements in Bash Shell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84620" y="2109489"/>
            <a:ext cx="5509505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of Loop: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3.until</a:t>
            </a:r>
          </a:p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4.select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31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LooP</a:t>
            </a:r>
            <a:r>
              <a:rPr lang="en-US" dirty="0"/>
              <a:t> </a:t>
            </a:r>
            <a:r>
              <a:rPr lang="en-US" dirty="0" smtClean="0"/>
              <a:t>Statements CON….(while)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246" y="2107214"/>
            <a:ext cx="4761153" cy="420624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  for while: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hile [ condition ]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commands1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command2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…….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01597" y="2112673"/>
            <a:ext cx="4998749" cy="42062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 for while:</a:t>
            </a:r>
          </a:p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N=0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$N 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10]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echo “The current value of N is $N”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sleep 1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(( N++ ))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51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LooP</a:t>
            </a:r>
            <a:r>
              <a:rPr lang="en-US" dirty="0"/>
              <a:t> </a:t>
            </a:r>
            <a:r>
              <a:rPr lang="en-US" dirty="0" smtClean="0"/>
              <a:t>Statements </a:t>
            </a:r>
            <a:r>
              <a:rPr lang="en-US" dirty="0"/>
              <a:t>CON….(while)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730" y="1998033"/>
            <a:ext cx="3764866" cy="420624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File as input to while  loop:</a:t>
            </a:r>
          </a:p>
          <a:p>
            <a:pPr marL="0" indent="0">
              <a:buNone/>
            </a:pPr>
            <a:r>
              <a:rPr lang="en-US" dirty="0" smtClean="0"/>
              <a:t>while read line</a:t>
            </a:r>
          </a:p>
          <a:p>
            <a:pPr marL="0" indent="0">
              <a:buNone/>
            </a:pPr>
            <a:r>
              <a:rPr lang="en-US" dirty="0" smtClean="0"/>
              <a:t>do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echo $line</a:t>
            </a:r>
          </a:p>
          <a:p>
            <a:pPr marL="0" indent="0">
              <a:buNone/>
            </a:pPr>
            <a:r>
              <a:rPr lang="en-US" dirty="0" smtClean="0"/>
              <a:t>done &lt; file1.txt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09720" y="2082193"/>
            <a:ext cx="3764866" cy="42062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/>
              <a:t>File as input to while  loop:</a:t>
            </a:r>
          </a:p>
          <a:p>
            <a:pPr marL="0" indent="0">
              <a:buNone/>
            </a:pPr>
            <a:r>
              <a:rPr lang="en-US" dirty="0"/>
              <a:t>while </a:t>
            </a:r>
            <a:r>
              <a:rPr lang="en-US" dirty="0" smtClean="0"/>
              <a:t>IFS=  read   line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  echo </a:t>
            </a:r>
            <a:r>
              <a:rPr lang="en-US" dirty="0" smtClean="0"/>
              <a:t>$line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done &lt; </a:t>
            </a:r>
            <a:r>
              <a:rPr lang="en-US" dirty="0" smtClean="0"/>
              <a:t>file2.txt</a:t>
            </a:r>
            <a:endParaRPr lang="en-US" dirty="0"/>
          </a:p>
          <a:p>
            <a:pPr marL="0" indent="0">
              <a:buFont typeface="Wingdings" pitchFamily="2" charset="2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453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LooP</a:t>
            </a:r>
            <a:r>
              <a:rPr lang="en-US" dirty="0"/>
              <a:t> </a:t>
            </a:r>
            <a:r>
              <a:rPr lang="en-US" dirty="0" smtClean="0"/>
              <a:t>Statements </a:t>
            </a:r>
            <a:r>
              <a:rPr lang="en-US" dirty="0"/>
              <a:t>CON</a:t>
            </a:r>
            <a:r>
              <a:rPr lang="en-US" dirty="0" smtClean="0"/>
              <a:t>….(For)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6494" y="2161807"/>
            <a:ext cx="3027894" cy="420624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 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 value in  1 2 3 4 …N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commands1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command2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…….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02227" y="2164079"/>
            <a:ext cx="3134798" cy="42062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 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 value in  $(command)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commands1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command2  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…….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57151" y="2166351"/>
            <a:ext cx="2955087" cy="42062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 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 (( n=0; n &lt; 5 ; n++))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commands1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command2  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…….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234647" y="2182271"/>
            <a:ext cx="2955087" cy="42062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 :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#{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10}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bashVersion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&gt;3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#{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..10..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2}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bashVersion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&gt;4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{1..10..2}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commands1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command2  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…….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54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Shell 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A </a:t>
            </a:r>
            <a:r>
              <a:rPr lang="en-US" b="1" dirty="0"/>
              <a:t>shell script</a:t>
            </a:r>
            <a:r>
              <a:rPr lang="en-US" dirty="0"/>
              <a:t> is a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/>
              <a:t>computer </a:t>
            </a:r>
            <a:r>
              <a:rPr lang="en-US" dirty="0" smtClean="0"/>
              <a:t>program</a:t>
            </a:r>
            <a:r>
              <a:rPr lang="en-US" dirty="0"/>
              <a:t> designed to be run by the Unix </a:t>
            </a:r>
            <a:r>
              <a:rPr lang="en-US" dirty="0" smtClean="0"/>
              <a:t>shell, </a:t>
            </a:r>
            <a:r>
              <a:rPr lang="en-US" dirty="0"/>
              <a:t>a command-line interpreter</a:t>
            </a:r>
            <a:r>
              <a:rPr lang="en-US" dirty="0" smtClean="0"/>
              <a:t>.</a:t>
            </a:r>
            <a:r>
              <a:rPr lang="en-US" dirty="0"/>
              <a:t> The various dialects of shell scripts are considered to be scripting languages. Typical operations performed by shell scripts include file manipulation, program execution, and printing text. A script which sets up the environment, runs the program, and does any necessary cleanup, logging, etc. is called </a:t>
            </a:r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dirty="0"/>
              <a:t>wrapper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499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LooP</a:t>
            </a:r>
            <a:r>
              <a:rPr lang="en-US" dirty="0"/>
              <a:t> </a:t>
            </a:r>
            <a:r>
              <a:rPr lang="en-US" dirty="0" smtClean="0"/>
              <a:t>Statements </a:t>
            </a:r>
            <a:r>
              <a:rPr lang="en-US" dirty="0"/>
              <a:t>CON</a:t>
            </a:r>
            <a:r>
              <a:rPr lang="en-US" dirty="0" smtClean="0"/>
              <a:t>….(until)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110770" y="2243691"/>
            <a:ext cx="7968377" cy="420624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 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until [ condition ]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commands1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command2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…….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79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LooP</a:t>
            </a:r>
            <a:r>
              <a:rPr lang="en-US" dirty="0"/>
              <a:t> </a:t>
            </a:r>
            <a:r>
              <a:rPr lang="en-US" dirty="0" smtClean="0"/>
              <a:t>Statements </a:t>
            </a:r>
            <a:r>
              <a:rPr lang="en-US" dirty="0"/>
              <a:t>CON</a:t>
            </a:r>
            <a:r>
              <a:rPr lang="en-US" dirty="0" smtClean="0"/>
              <a:t>….(SELECT)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0782" y="2066271"/>
            <a:ext cx="4515493" cy="420624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 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array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commands1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command2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…….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64062" y="2082191"/>
            <a:ext cx="4963580" cy="42062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 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select1 select2 select3 exit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if [[ $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== “exit” ]]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then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exit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echo “you selected  $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fi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06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and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  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    Break:</a:t>
            </a:r>
          </a:p>
          <a:p>
            <a:pPr marL="228600" lvl="1" indent="0">
              <a:buNone/>
            </a:pPr>
            <a:r>
              <a:rPr lang="en-US" dirty="0" smtClean="0"/>
              <a:t>Break the loop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endParaRPr lang="en-US" dirty="0" smtClean="0"/>
          </a:p>
          <a:p>
            <a:pPr marL="228600" lvl="1" indent="0">
              <a:buNone/>
            </a:pPr>
            <a:r>
              <a:rPr lang="en-US" b="1" dirty="0" smtClean="0"/>
              <a:t>Continue:</a:t>
            </a:r>
          </a:p>
          <a:p>
            <a:pPr marL="228600" lvl="1" indent="0">
              <a:buNone/>
            </a:pPr>
            <a:r>
              <a:rPr lang="en-US" dirty="0" smtClean="0"/>
              <a:t>Skip the statement after this  continue and do next iteration in loop.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54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3505559" cy="4206240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 :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1: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unction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commands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……………….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2: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commands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……………….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9845" y="1986656"/>
            <a:ext cx="3505559" cy="42062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</a:t>
            </a:r>
          </a:p>
          <a:p>
            <a:pPr marL="0" indent="0">
              <a:buFont typeface="Wingdings" pitchFamily="2" charset="2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unction hello()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echo $1 $2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quit()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hello “Hello” “World”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11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and 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</a:t>
            </a:r>
            <a:r>
              <a:rPr lang="en-US" dirty="0" smtClean="0"/>
              <a:t>ame = “AAAAAAA” # </a:t>
            </a:r>
            <a:r>
              <a:rPr lang="en-US" b="1" dirty="0"/>
              <a:t>G</a:t>
            </a:r>
            <a:r>
              <a:rPr lang="en-US" b="1" dirty="0" smtClean="0"/>
              <a:t>lobal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Print () {</a:t>
            </a:r>
          </a:p>
          <a:p>
            <a:pPr marL="0" indent="0">
              <a:buNone/>
            </a:pPr>
            <a:r>
              <a:rPr lang="en-US" dirty="0" smtClean="0"/>
              <a:t>          local name=“</a:t>
            </a:r>
            <a:r>
              <a:rPr lang="en-US" dirty="0" err="1" smtClean="0"/>
              <a:t>bbbb</a:t>
            </a:r>
            <a:r>
              <a:rPr lang="en-US" dirty="0" smtClean="0"/>
              <a:t>” </a:t>
            </a:r>
            <a:r>
              <a:rPr lang="en-US" dirty="0"/>
              <a:t># </a:t>
            </a:r>
            <a:r>
              <a:rPr lang="en-US" b="1" dirty="0" smtClean="0"/>
              <a:t>Local Variable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echo Inside print $name              #Inside </a:t>
            </a:r>
            <a:r>
              <a:rPr lang="en-US" dirty="0"/>
              <a:t>print </a:t>
            </a:r>
            <a:r>
              <a:rPr lang="en-US" dirty="0" smtClean="0"/>
              <a:t> </a:t>
            </a:r>
            <a:r>
              <a:rPr lang="en-US" dirty="0" err="1" smtClean="0"/>
              <a:t>bbbb</a:t>
            </a:r>
            <a:r>
              <a:rPr lang="en-US" dirty="0" smtClean="0"/>
              <a:t>    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echo $name  # AAAAAA</a:t>
            </a:r>
          </a:p>
          <a:p>
            <a:pPr marL="0" indent="0">
              <a:buNone/>
            </a:pPr>
            <a:r>
              <a:rPr lang="en-US" dirty="0" smtClean="0"/>
              <a:t>Print 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cho $name </a:t>
            </a:r>
            <a:r>
              <a:rPr lang="en-US" dirty="0"/>
              <a:t># AAAAAA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2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Readonly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Similar to </a:t>
            </a:r>
            <a:r>
              <a:rPr lang="en-US" dirty="0" err="1" smtClean="0"/>
              <a:t>const</a:t>
            </a:r>
            <a:r>
              <a:rPr lang="en-US" dirty="0" smtClean="0"/>
              <a:t> in java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84807" y="2393818"/>
            <a:ext cx="5716494" cy="42062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=31;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=50;#Throws error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 (){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 22;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eadonly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fun;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eadonly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–f # Display List of read only function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–p # Display List of read only  variables</a:t>
            </a:r>
          </a:p>
          <a:p>
            <a:pPr marL="0" indent="0">
              <a:buFont typeface="Wingdings" pitchFamily="2" charset="2"/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42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Used Commands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560726"/>
              </p:ext>
            </p:extLst>
          </p:nvPr>
        </p:nvGraphicFramePr>
        <p:xfrm>
          <a:off x="0" y="1371598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1496"/>
                <a:gridCol w="8480504"/>
              </a:tblGrid>
              <a:tr h="3443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Switch User.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ls</a:t>
                      </a:r>
                      <a:r>
                        <a:rPr lang="en-US" baseline="0" dirty="0" smtClean="0"/>
                        <a:t>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all the files and folders under current directory.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pwd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 working directory.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directory.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file 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content</a:t>
                      </a:r>
                      <a:r>
                        <a:rPr lang="en-US" baseline="0" dirty="0" smtClean="0"/>
                        <a:t> each and every item in current  directory had.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touch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file not</a:t>
                      </a:r>
                      <a:r>
                        <a:rPr lang="en-US" baseline="0" dirty="0" smtClean="0"/>
                        <a:t> in current directory , It will create .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Copy an item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mv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 a item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stat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 of a file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</a:t>
                      </a:r>
                      <a:r>
                        <a:rPr lang="en-US" dirty="0" err="1" smtClean="0"/>
                        <a:t>calender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date and time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Read a file</a:t>
                      </a:r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mkdir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 directory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rmdir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 Empty</a:t>
                      </a:r>
                      <a:r>
                        <a:rPr lang="en-US" baseline="0" dirty="0" smtClean="0"/>
                        <a:t> directory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29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Used Commands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004743"/>
              </p:ext>
            </p:extLst>
          </p:nvPr>
        </p:nvGraphicFramePr>
        <p:xfrm>
          <a:off x="0" y="1371598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1496"/>
                <a:gridCol w="8480504"/>
              </a:tblGrid>
              <a:tr h="3443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 file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aseline="0" dirty="0" err="1" smtClean="0"/>
                        <a:t>directoy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</a:t>
                      </a:r>
                      <a:r>
                        <a:rPr lang="en-US" baseline="0" dirty="0" smtClean="0"/>
                        <a:t> owner of a file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chgrp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Change</a:t>
                      </a:r>
                      <a:r>
                        <a:rPr lang="en-US" baseline="0" dirty="0" smtClean="0"/>
                        <a:t> group of a file</a:t>
                      </a:r>
                      <a:endParaRPr lang="en-US" dirty="0" smtClean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chmod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mode</a:t>
                      </a:r>
                      <a:r>
                        <a:rPr lang="en-US" baseline="0" dirty="0" smtClean="0"/>
                        <a:t> of a file (-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rwxr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-x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groupadd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new group</a:t>
                      </a:r>
                      <a:r>
                        <a:rPr lang="en-US" baseline="0" dirty="0" smtClean="0"/>
                        <a:t> to the </a:t>
                      </a:r>
                      <a:r>
                        <a:rPr lang="en-US" baseline="0" dirty="0" err="1" smtClean="0"/>
                        <a:t>os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new group</a:t>
                      </a:r>
                      <a:r>
                        <a:rPr lang="en-US" baseline="0" dirty="0" smtClean="0"/>
                        <a:t> to the </a:t>
                      </a:r>
                      <a:r>
                        <a:rPr lang="en-US" baseline="0" dirty="0" err="1" smtClean="0"/>
                        <a:t>os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passwd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Setting password to the user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poweroff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Shutdown the system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halt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ready to shutdown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r>
                        <a:rPr lang="en-US" baseline="0" dirty="0" smtClean="0"/>
                        <a:t>  -n , -b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content of a file 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cat &gt;</a:t>
                      </a:r>
                      <a:r>
                        <a:rPr lang="en-US" baseline="0" dirty="0" smtClean="0"/>
                        <a:t> filename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 to a file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who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Information</a:t>
                      </a:r>
                      <a:r>
                        <a:rPr lang="en-US" baseline="0" dirty="0" smtClean="0"/>
                        <a:t> about the user currently login</a:t>
                      </a:r>
                      <a:endParaRPr lang="en-US" dirty="0" smtClean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whoami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user login name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Which bash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location of that</a:t>
                      </a:r>
                      <a:r>
                        <a:rPr lang="en-US" baseline="0" dirty="0" smtClean="0"/>
                        <a:t> command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32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Used Commands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6020793"/>
              </p:ext>
            </p:extLst>
          </p:nvPr>
        </p:nvGraphicFramePr>
        <p:xfrm>
          <a:off x="0" y="1371598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1496"/>
                <a:gridCol w="8480504"/>
              </a:tblGrid>
              <a:tr h="3443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which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Search for given binary file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ln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Linking</a:t>
                      </a:r>
                      <a:r>
                        <a:rPr lang="en-US" baseline="0" dirty="0" smtClean="0"/>
                        <a:t> two file (hard link)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ln</a:t>
                      </a:r>
                      <a:r>
                        <a:rPr lang="en-US" baseline="0" dirty="0" smtClean="0"/>
                        <a:t> -s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Soft link  of two file</a:t>
                      </a:r>
                      <a:endParaRPr lang="en-US" dirty="0" smtClean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Linking</a:t>
                      </a:r>
                      <a:r>
                        <a:rPr lang="en-US" baseline="0" dirty="0" smtClean="0"/>
                        <a:t> two file (hard link)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unlink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Deleting a file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unique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for unique in subsequent lines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logname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Login user name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list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factors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Factorial</a:t>
                      </a:r>
                      <a:r>
                        <a:rPr lang="en-US" baseline="0" dirty="0" smtClean="0"/>
                        <a:t> of a number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echo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</a:t>
                      </a:r>
                      <a:r>
                        <a:rPr lang="en-US" baseline="0" dirty="0" smtClean="0"/>
                        <a:t> out put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printf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 </a:t>
                      </a:r>
                      <a:r>
                        <a:rPr lang="en-US" dirty="0" err="1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Display list count ,word </a:t>
                      </a:r>
                      <a:r>
                        <a:rPr lang="en-US" dirty="0" err="1" smtClean="0"/>
                        <a:t>count,letter</a:t>
                      </a:r>
                      <a:r>
                        <a:rPr lang="en-US" dirty="0" smtClean="0"/>
                        <a:t> count</a:t>
                      </a:r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For calculation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dc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Desk calculator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79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Used Commands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880918"/>
              </p:ext>
            </p:extLst>
          </p:nvPr>
        </p:nvGraphicFramePr>
        <p:xfrm>
          <a:off x="0" y="1371598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1496"/>
                <a:gridCol w="8480504"/>
              </a:tblGrid>
              <a:tr h="3443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clear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Clear</a:t>
                      </a:r>
                      <a:r>
                        <a:rPr lang="en-US" baseline="0" dirty="0" smtClean="0"/>
                        <a:t> the terminal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cut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manipulation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translate</a:t>
                      </a:r>
                      <a:endParaRPr lang="en-US" dirty="0" smtClean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head –n2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 of</a:t>
                      </a:r>
                      <a:r>
                        <a:rPr lang="en-US" baseline="0" dirty="0" smtClean="0"/>
                        <a:t> a file(default first 10 lines)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tail </a:t>
                      </a:r>
                      <a:r>
                        <a:rPr lang="en-US" dirty="0" smtClean="0"/>
                        <a:t>–n2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Tail of a file(</a:t>
                      </a:r>
                      <a:r>
                        <a:rPr lang="en-US" baseline="0" dirty="0" smtClean="0"/>
                        <a:t>default last 10 lines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</a:t>
                      </a:r>
                      <a:r>
                        <a:rPr lang="en-US" baseline="0" dirty="0" smtClean="0"/>
                        <a:t> file content with lines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paste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Join two fields(paste file1 file2)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</a:t>
                      </a:r>
                      <a:r>
                        <a:rPr lang="en-US" baseline="0" dirty="0" smtClean="0"/>
                        <a:t> the given data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tee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Bidirectional operator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Stream editor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grep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 line search for given</a:t>
                      </a:r>
                      <a:r>
                        <a:rPr lang="en-US" baseline="0" dirty="0" smtClean="0"/>
                        <a:t> pattern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fgrep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Fast grep</a:t>
                      </a:r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egrep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grep+fgrep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hostname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hostname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06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shell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Bourne shell(</a:t>
            </a:r>
            <a:r>
              <a:rPr lang="en-US" dirty="0" err="1" smtClean="0"/>
              <a:t>sh</a:t>
            </a:r>
            <a:r>
              <a:rPr lang="en-US" dirty="0" smtClean="0"/>
              <a:t>)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dirty="0" err="1"/>
              <a:t>Korn</a:t>
            </a:r>
            <a:r>
              <a:rPr lang="en-US" dirty="0"/>
              <a:t> shell(</a:t>
            </a:r>
            <a:r>
              <a:rPr lang="en-US" dirty="0" err="1"/>
              <a:t>ksh</a:t>
            </a:r>
            <a:r>
              <a:rPr lang="en-US" dirty="0" smtClean="0"/>
              <a:t>)</a:t>
            </a:r>
          </a:p>
          <a:p>
            <a:pPr marL="457200" indent="-457200">
              <a:buAutoNum type="arabicPeriod"/>
            </a:pPr>
            <a:r>
              <a:rPr lang="en-US" dirty="0" smtClean="0"/>
              <a:t>C shell(</a:t>
            </a:r>
            <a:r>
              <a:rPr lang="en-US" dirty="0" err="1" smtClean="0"/>
              <a:t>csh</a:t>
            </a:r>
            <a:r>
              <a:rPr lang="en-US" dirty="0" smtClean="0"/>
              <a:t>)</a:t>
            </a:r>
          </a:p>
          <a:p>
            <a:pPr marL="457200" indent="-457200">
              <a:buAutoNum type="arabicPeriod"/>
            </a:pPr>
            <a:r>
              <a:rPr lang="en-US" dirty="0" smtClean="0"/>
              <a:t>Bash(bash)</a:t>
            </a:r>
          </a:p>
          <a:p>
            <a:pPr marL="457200" indent="-457200">
              <a:buAutoNum type="arabicPeriod"/>
            </a:pPr>
            <a:r>
              <a:rPr lang="en-US" dirty="0" smtClean="0"/>
              <a:t>Remote shell(</a:t>
            </a:r>
            <a:r>
              <a:rPr lang="en-US" dirty="0" err="1" smtClean="0"/>
              <a:t>rsh</a:t>
            </a:r>
            <a:r>
              <a:rPr lang="en-US" dirty="0" smtClean="0"/>
              <a:t>)</a:t>
            </a:r>
          </a:p>
          <a:p>
            <a:pPr marL="457200" indent="-457200">
              <a:buAutoNum type="arabicPeriod"/>
            </a:pPr>
            <a:r>
              <a:rPr lang="en-US" dirty="0" smtClean="0"/>
              <a:t>Secure shell(</a:t>
            </a:r>
            <a:r>
              <a:rPr lang="en-US" dirty="0" err="1" smtClean="0"/>
              <a:t>ssh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Command to check the installed shell in Linux :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at  /</a:t>
            </a:r>
            <a:r>
              <a:rPr lang="en-US" dirty="0" err="1" smtClean="0"/>
              <a:t>etc</a:t>
            </a:r>
            <a:r>
              <a:rPr lang="en-US" dirty="0" smtClean="0"/>
              <a:t>/shells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8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shell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Bash is the most commonly used shell script in UNIX operating system.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Shebang: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	The </a:t>
            </a:r>
            <a:r>
              <a:rPr lang="en-US" dirty="0"/>
              <a:t>first </a:t>
            </a:r>
            <a:r>
              <a:rPr lang="en-US" dirty="0" smtClean="0"/>
              <a:t>line of shell script should be shebang .It indicates </a:t>
            </a:r>
            <a:r>
              <a:rPr lang="en-US" dirty="0"/>
              <a:t>which interpreter should execute the rest of the </a:t>
            </a:r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333642" y="4885929"/>
            <a:ext cx="2085833" cy="26161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#!/bin/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73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Comment:</a:t>
            </a:r>
          </a:p>
          <a:p>
            <a:pPr marL="0" indent="0">
              <a:buNone/>
            </a:pPr>
            <a:r>
              <a:rPr lang="en-US" dirty="0" smtClean="0"/>
              <a:t>In shell scripting comment lines commonly starts with #</a:t>
            </a:r>
          </a:p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r>
              <a:rPr lang="en-US" dirty="0" smtClean="0"/>
              <a:t>   #This slide is for commented lines</a:t>
            </a:r>
          </a:p>
          <a:p>
            <a:pPr marL="0" indent="0">
              <a:buNone/>
            </a:pPr>
            <a:r>
              <a:rPr lang="en-US" b="1" dirty="0" smtClean="0"/>
              <a:t>For Multi Line comments: </a:t>
            </a:r>
          </a:p>
          <a:p>
            <a:pPr marL="0" indent="0">
              <a:buNone/>
            </a:pPr>
            <a:r>
              <a:rPr lang="en-US" dirty="0" smtClean="0"/>
              <a:t>Starts with ( </a:t>
            </a:r>
            <a:r>
              <a:rPr lang="en-US" sz="2800" b="1" dirty="0" smtClean="0"/>
              <a:t>: ‘</a:t>
            </a:r>
            <a:r>
              <a:rPr lang="en-US" sz="2800" dirty="0" smtClean="0"/>
              <a:t> </a:t>
            </a:r>
            <a:r>
              <a:rPr lang="en-US" dirty="0" smtClean="0"/>
              <a:t>) and ends with ( </a:t>
            </a:r>
            <a:r>
              <a:rPr lang="en-US" sz="3600" dirty="0" smtClean="0"/>
              <a:t>‘</a:t>
            </a:r>
            <a:r>
              <a:rPr lang="en-US" dirty="0" smtClean="0"/>
              <a:t> )</a:t>
            </a:r>
          </a:p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r>
              <a:rPr lang="en-US" dirty="0" smtClean="0"/>
              <a:t>: ‘</a:t>
            </a:r>
            <a:r>
              <a:rPr lang="en-US" dirty="0"/>
              <a:t>This </a:t>
            </a:r>
            <a:r>
              <a:rPr lang="en-US" dirty="0" smtClean="0"/>
              <a:t>is a multi Line comments</a:t>
            </a:r>
          </a:p>
          <a:p>
            <a:pPr marL="0" indent="0">
              <a:buNone/>
            </a:pPr>
            <a:r>
              <a:rPr lang="en-US" dirty="0" smtClean="0"/>
              <a:t>Mostly all of them try to use single line comment (#)’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248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1792936"/>
            <a:ext cx="9784080" cy="50650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Variable: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Created and maintained by Linux bash shell itself. This type of variable (with the exception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auto_resume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histchars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defined in CAPITAL LETTERS. You can configure aspects of the shell by modifying system variables such as PS1, PATH,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LANG,HISTSIZE,and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DISPLAY etc.</a:t>
            </a:r>
          </a:p>
          <a:p>
            <a:pPr marL="0" indent="0"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see all system variables, type the following command at a console / terminal:</a:t>
            </a:r>
          </a:p>
          <a:p>
            <a:pPr marL="0" indent="0"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set or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printenv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Define Variables: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Variable name should start with alphabet or underscore and followed by any character and Special character are not allowed except “_”.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    user_Variable1=5;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echo $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user_Variable1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echo “The value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user_Variable1”</a:t>
            </a:r>
          </a:p>
        </p:txBody>
      </p:sp>
    </p:spTree>
    <p:extLst>
      <p:ext uri="{BB962C8B-B14F-4D97-AF65-F5344CB8AC3E}">
        <p14:creationId xmlns:p14="http://schemas.microsoft.com/office/powerpoint/2010/main" val="369646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Reading the user input during run time of a shell script</a:t>
            </a:r>
          </a:p>
          <a:p>
            <a:pPr marL="0" indent="0">
              <a:buNone/>
            </a:pPr>
            <a:r>
              <a:rPr lang="en-US" sz="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Input: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read var1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Input: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read var1 var2 var3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Input with print statement: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read  -p  “Enter the value: ”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read –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“Enter the password: ”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read variable: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REPLY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31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hold multiple values at the same time. Arrays provide a method of grouping a set of variables. Instead of creating a new name for each variable that is required, you can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array variable that stores all the other variables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rray_name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=(value1 value2 value 3 …..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Operations: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length of an array =&gt;  echo ${#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array_name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[@]}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all elements in an array =&gt; echo ${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array_name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[@]}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elements through indexing =&gt; echo ${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array_name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[1]}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Element at a particular index =&gt;echo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array_name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[2]=12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an array=&gt;echo ${!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array_name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[@]}</a:t>
            </a:r>
          </a:p>
        </p:txBody>
      </p:sp>
    </p:spTree>
    <p:extLst>
      <p:ext uri="{BB962C8B-B14F-4D97-AF65-F5344CB8AC3E}">
        <p14:creationId xmlns:p14="http://schemas.microsoft.com/office/powerpoint/2010/main" val="163678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an array and passing Argument to shell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Array Syntax: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read  -a  -p “Enter the array”;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 Argument to shell script: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2286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shell.sh tom mark john</a:t>
            </a:r>
          </a:p>
          <a:p>
            <a:pPr marL="2286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=(“$@”)</a:t>
            </a:r>
          </a:p>
          <a:p>
            <a:pPr marL="2286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echo $1 $2 $3</a:t>
            </a:r>
          </a:p>
        </p:txBody>
      </p:sp>
    </p:spTree>
    <p:extLst>
      <p:ext uri="{BB962C8B-B14F-4D97-AF65-F5344CB8AC3E}">
        <p14:creationId xmlns:p14="http://schemas.microsoft.com/office/powerpoint/2010/main" val="16965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537</TotalTime>
  <Words>1651</Words>
  <Application>Microsoft Office PowerPoint</Application>
  <PresentationFormat>Widescreen</PresentationFormat>
  <Paragraphs>455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Corbel</vt:lpstr>
      <vt:lpstr>Courier New</vt:lpstr>
      <vt:lpstr>Times New Roman</vt:lpstr>
      <vt:lpstr>Wingdings</vt:lpstr>
      <vt:lpstr>Banded</vt:lpstr>
      <vt:lpstr>Shell Script(BAsh)</vt:lpstr>
      <vt:lpstr>What is Shell script?</vt:lpstr>
      <vt:lpstr>common shell Scripts</vt:lpstr>
      <vt:lpstr>Bash shell Scripting</vt:lpstr>
      <vt:lpstr>comment lines</vt:lpstr>
      <vt:lpstr>variables</vt:lpstr>
      <vt:lpstr>Read command</vt:lpstr>
      <vt:lpstr>Array</vt:lpstr>
      <vt:lpstr>Read an array and passing Argument to shell script</vt:lpstr>
      <vt:lpstr>Arithmetic OPeration</vt:lpstr>
      <vt:lpstr>Relational operator</vt:lpstr>
      <vt:lpstr>Relational operator con….</vt:lpstr>
      <vt:lpstr>LoGical operator</vt:lpstr>
      <vt:lpstr>If ,IF else, Else IF Statement</vt:lpstr>
      <vt:lpstr>Case Statement</vt:lpstr>
      <vt:lpstr>LooP Statements in Bash Shell</vt:lpstr>
      <vt:lpstr>LooP Statements CON….(while)</vt:lpstr>
      <vt:lpstr>LooP Statements CON….(while)</vt:lpstr>
      <vt:lpstr>LooP Statements CON….(For)</vt:lpstr>
      <vt:lpstr>LooP Statements CON….(until)</vt:lpstr>
      <vt:lpstr>LooP Statements CON….(SELECT)</vt:lpstr>
      <vt:lpstr>Break and continue</vt:lpstr>
      <vt:lpstr>Function</vt:lpstr>
      <vt:lpstr>Local and global variables</vt:lpstr>
      <vt:lpstr>Readonly command</vt:lpstr>
      <vt:lpstr>Most Used Commands</vt:lpstr>
      <vt:lpstr>Most Used Commands</vt:lpstr>
      <vt:lpstr>Most Used Commands</vt:lpstr>
      <vt:lpstr>Most Used Commands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Script(BAsh)</dc:title>
  <dc:creator>sathishkumar p</dc:creator>
  <cp:lastModifiedBy>sathishkumar p</cp:lastModifiedBy>
  <cp:revision>46</cp:revision>
  <dcterms:created xsi:type="dcterms:W3CDTF">2018-12-23T05:51:48Z</dcterms:created>
  <dcterms:modified xsi:type="dcterms:W3CDTF">2018-12-23T14:49:20Z</dcterms:modified>
</cp:coreProperties>
</file>