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14"/>
  </p:notesMasterIdLst>
  <p:sldIdLst>
    <p:sldId id="257" r:id="rId2"/>
    <p:sldId id="258" r:id="rId3"/>
    <p:sldId id="262" r:id="rId4"/>
    <p:sldId id="263" r:id="rId5"/>
    <p:sldId id="261" r:id="rId6"/>
    <p:sldId id="264" r:id="rId7"/>
    <p:sldId id="265" r:id="rId8"/>
    <p:sldId id="266" r:id="rId9"/>
    <p:sldId id="267" r:id="rId10"/>
    <p:sldId id="268" r:id="rId11"/>
    <p:sldId id="270"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34A0C-431B-4EED-8E10-9AFD95BD6660}"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89F10-2B28-4458-9590-3B9E284E775F}" type="slidenum">
              <a:rPr lang="en-US" smtClean="0"/>
              <a:t>‹#›</a:t>
            </a:fld>
            <a:endParaRPr lang="en-US"/>
          </a:p>
        </p:txBody>
      </p:sp>
    </p:spTree>
    <p:extLst>
      <p:ext uri="{BB962C8B-B14F-4D97-AF65-F5344CB8AC3E}">
        <p14:creationId xmlns:p14="http://schemas.microsoft.com/office/powerpoint/2010/main" val="315408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381526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253390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438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272292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4535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28423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4168624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2597061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08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46369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80B98-90A5-4F5A-B2C9-4700F2C63AA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221586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880B98-90A5-4F5A-B2C9-4700F2C63AA9}"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170325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880B98-90A5-4F5A-B2C9-4700F2C63AA9}"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233916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880B98-90A5-4F5A-B2C9-4700F2C63AA9}"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143139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80B98-90A5-4F5A-B2C9-4700F2C63AA9}"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93987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880B98-90A5-4F5A-B2C9-4700F2C63AA9}"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162590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80B98-90A5-4F5A-B2C9-4700F2C63AA9}"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67B6DE-C322-4920-AEC5-08A82647298F}" type="slidenum">
              <a:rPr lang="en-US" smtClean="0"/>
              <a:t>‹#›</a:t>
            </a:fld>
            <a:endParaRPr lang="en-US"/>
          </a:p>
        </p:txBody>
      </p:sp>
    </p:spTree>
    <p:extLst>
      <p:ext uri="{BB962C8B-B14F-4D97-AF65-F5344CB8AC3E}">
        <p14:creationId xmlns:p14="http://schemas.microsoft.com/office/powerpoint/2010/main" val="258126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880B98-90A5-4F5A-B2C9-4700F2C63AA9}" type="datetimeFigureOut">
              <a:rPr lang="en-US" smtClean="0"/>
              <a:t>4/8/2024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67B6DE-C322-4920-AEC5-08A82647298F}" type="slidenum">
              <a:rPr lang="en-US" smtClean="0"/>
              <a:t>‹#›</a:t>
            </a:fld>
            <a:endParaRPr lang="en-US"/>
          </a:p>
        </p:txBody>
      </p:sp>
    </p:spTree>
    <p:extLst>
      <p:ext uri="{BB962C8B-B14F-4D97-AF65-F5344CB8AC3E}">
        <p14:creationId xmlns:p14="http://schemas.microsoft.com/office/powerpoint/2010/main" val="227523432"/>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000"/>
          </a:xfrm>
          <a:prstGeom prst="rect">
            <a:avLst/>
          </a:prstGeom>
          <a:solidFill>
            <a:srgbClr val="FFFFFF"/>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7620000" y="0"/>
            <a:ext cx="4572000" cy="6858000"/>
          </a:xfrm>
          <a:prstGeom prst="rect">
            <a:avLst/>
          </a:prstGeom>
        </p:spPr>
      </p:pic>
      <p:pic>
        <p:nvPicPr>
          <p:cNvPr id="5" name="Image 1" descr="preencoded.png"/>
          <p:cNvPicPr>
            <a:picLocks noChangeAspect="1"/>
          </p:cNvPicPr>
          <p:nvPr/>
        </p:nvPicPr>
        <p:blipFill>
          <a:blip r:embed="rId4"/>
          <a:stretch>
            <a:fillRect/>
          </a:stretch>
        </p:blipFill>
        <p:spPr>
          <a:xfrm>
            <a:off x="7851379" y="2059285"/>
            <a:ext cx="4109244" cy="2739430"/>
          </a:xfrm>
          <a:prstGeom prst="rect">
            <a:avLst/>
          </a:prstGeom>
        </p:spPr>
      </p:pic>
      <p:sp>
        <p:nvSpPr>
          <p:cNvPr id="6" name="Text 2"/>
          <p:cNvSpPr/>
          <p:nvPr/>
        </p:nvSpPr>
        <p:spPr>
          <a:xfrm>
            <a:off x="694333" y="1054625"/>
            <a:ext cx="6231334" cy="3260270"/>
          </a:xfrm>
          <a:prstGeom prst="rect">
            <a:avLst/>
          </a:prstGeom>
          <a:noFill/>
          <a:ln/>
        </p:spPr>
        <p:txBody>
          <a:bodyPr wrap="square" rtlCol="0" anchor="t"/>
          <a:lstStyle/>
          <a:p>
            <a:pPr>
              <a:lnSpc>
                <a:spcPts val="6287"/>
              </a:lnSpc>
            </a:pPr>
            <a:r>
              <a:rPr lang="en-US" sz="5030" b="1" kern="0" spc="-151" dirty="0">
                <a:solidFill>
                  <a:srgbClr val="000000"/>
                </a:solidFill>
                <a:latin typeface="Times New Roman" panose="02020603050405020304" pitchFamily="18" charset="0"/>
                <a:ea typeface="Inter" pitchFamily="34" charset="-122"/>
                <a:cs typeface="Times New Roman" panose="02020603050405020304" pitchFamily="18" charset="0"/>
              </a:rPr>
              <a:t>Introduction to Amazon User Review Analysis Using NLP</a:t>
            </a:r>
            <a:endParaRPr lang="en-US" sz="5030" dirty="0">
              <a:latin typeface="Times New Roman" panose="02020603050405020304" pitchFamily="18" charset="0"/>
              <a:cs typeface="Times New Roman" panose="02020603050405020304" pitchFamily="18" charset="0"/>
            </a:endParaRPr>
          </a:p>
        </p:txBody>
      </p:sp>
      <p:sp>
        <p:nvSpPr>
          <p:cNvPr id="7" name="Text 3"/>
          <p:cNvSpPr/>
          <p:nvPr/>
        </p:nvSpPr>
        <p:spPr>
          <a:xfrm>
            <a:off x="694333" y="4173240"/>
            <a:ext cx="6231334" cy="1184672"/>
          </a:xfrm>
          <a:prstGeom prst="rect">
            <a:avLst/>
          </a:prstGeom>
          <a:noFill/>
          <a:ln/>
        </p:spPr>
        <p:txBody>
          <a:bodyPr wrap="square" rtlCol="0" anchor="t"/>
          <a:lstStyle/>
          <a:p>
            <a:pPr algn="just">
              <a:lnSpc>
                <a:spcPts val="2332"/>
              </a:lnSpc>
            </a:pPr>
            <a:r>
              <a:rPr lang="en-US" sz="2000" kern="0" spc="-29" dirty="0">
                <a:solidFill>
                  <a:srgbClr val="272525"/>
                </a:solidFill>
                <a:latin typeface="Times New Roman" panose="02020603050405020304" pitchFamily="18" charset="0"/>
                <a:ea typeface="Inter" pitchFamily="34" charset="-122"/>
                <a:cs typeface="Times New Roman" panose="02020603050405020304" pitchFamily="18" charset="0"/>
              </a:rPr>
              <a:t>Dive into the power of natural language processing to unlock insights from millions of Amazon customer reviews. Explore how this data-driven approach can help you better understand product performance, customer sentiment, and market trends.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0">
            <a:extLst>
              <a:ext uri="{FF2B5EF4-FFF2-40B4-BE49-F238E27FC236}">
                <a16:creationId xmlns:a16="http://schemas.microsoft.com/office/drawing/2014/main" id="{32A93C7A-A2FE-0C3E-3848-386D3ADC67F8}"/>
              </a:ext>
            </a:extLst>
          </p:cNvPr>
          <p:cNvSpPr/>
          <p:nvPr/>
        </p:nvSpPr>
        <p:spPr>
          <a:xfrm>
            <a:off x="0" y="0"/>
            <a:ext cx="14630400" cy="8229600"/>
          </a:xfrm>
          <a:prstGeom prst="rect">
            <a:avLst/>
          </a:prstGeom>
          <a:solidFill>
            <a:srgbClr val="F6F4F4"/>
          </a:solidFill>
          <a:ln/>
        </p:spPr>
      </p:sp>
      <p:sp>
        <p:nvSpPr>
          <p:cNvPr id="10" name="Shape 1">
            <a:extLst>
              <a:ext uri="{FF2B5EF4-FFF2-40B4-BE49-F238E27FC236}">
                <a16:creationId xmlns:a16="http://schemas.microsoft.com/office/drawing/2014/main" id="{884B91D6-0EFA-2097-16DD-262168FEE2CE}"/>
              </a:ext>
            </a:extLst>
          </p:cNvPr>
          <p:cNvSpPr/>
          <p:nvPr/>
        </p:nvSpPr>
        <p:spPr>
          <a:xfrm>
            <a:off x="0" y="0"/>
            <a:ext cx="14630400" cy="8229600"/>
          </a:xfrm>
          <a:prstGeom prst="rect">
            <a:avLst/>
          </a:prstGeom>
          <a:solidFill>
            <a:srgbClr val="FFFFFF"/>
          </a:solidFill>
          <a:ln/>
        </p:spPr>
      </p:sp>
      <p:pic>
        <p:nvPicPr>
          <p:cNvPr id="11" name="Image 0" descr="preencoded.png">
            <a:extLst>
              <a:ext uri="{FF2B5EF4-FFF2-40B4-BE49-F238E27FC236}">
                <a16:creationId xmlns:a16="http://schemas.microsoft.com/office/drawing/2014/main" id="{9BD9B6B4-4C4F-D6B2-E380-8371E0EC7FE2}"/>
              </a:ext>
            </a:extLst>
          </p:cNvPr>
          <p:cNvPicPr>
            <a:picLocks noChangeAspect="1"/>
          </p:cNvPicPr>
          <p:nvPr/>
        </p:nvPicPr>
        <p:blipFill>
          <a:blip r:embed="rId2"/>
          <a:stretch>
            <a:fillRect/>
          </a:stretch>
        </p:blipFill>
        <p:spPr>
          <a:xfrm>
            <a:off x="0" y="0"/>
            <a:ext cx="5486400" cy="8229600"/>
          </a:xfrm>
          <a:prstGeom prst="rect">
            <a:avLst/>
          </a:prstGeom>
        </p:spPr>
      </p:pic>
      <p:pic>
        <p:nvPicPr>
          <p:cNvPr id="12" name="Image 1" descr="preencoded.png">
            <a:extLst>
              <a:ext uri="{FF2B5EF4-FFF2-40B4-BE49-F238E27FC236}">
                <a16:creationId xmlns:a16="http://schemas.microsoft.com/office/drawing/2014/main" id="{973F3797-E2DD-56D3-C597-2BD949406C29}"/>
              </a:ext>
            </a:extLst>
          </p:cNvPr>
          <p:cNvPicPr>
            <a:picLocks noChangeAspect="1"/>
          </p:cNvPicPr>
          <p:nvPr/>
        </p:nvPicPr>
        <p:blipFill>
          <a:blip r:embed="rId3"/>
          <a:stretch>
            <a:fillRect/>
          </a:stretch>
        </p:blipFill>
        <p:spPr>
          <a:xfrm>
            <a:off x="277654" y="2635448"/>
            <a:ext cx="4931093" cy="2958584"/>
          </a:xfrm>
          <a:prstGeom prst="rect">
            <a:avLst/>
          </a:prstGeom>
        </p:spPr>
      </p:pic>
      <p:sp>
        <p:nvSpPr>
          <p:cNvPr id="13" name="Text 2">
            <a:extLst>
              <a:ext uri="{FF2B5EF4-FFF2-40B4-BE49-F238E27FC236}">
                <a16:creationId xmlns:a16="http://schemas.microsoft.com/office/drawing/2014/main" id="{7D8589D1-4055-9D25-5347-EA98A5AFE5A4}"/>
              </a:ext>
            </a:extLst>
          </p:cNvPr>
          <p:cNvSpPr/>
          <p:nvPr/>
        </p:nvSpPr>
        <p:spPr>
          <a:xfrm>
            <a:off x="5824985" y="333256"/>
            <a:ext cx="8147027"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Conclusion and Future Directions</a:t>
            </a:r>
            <a:endParaRPr lang="en-US" sz="4374" dirty="0">
              <a:latin typeface="Times New Roman" panose="02020603050405020304" pitchFamily="18" charset="0"/>
              <a:cs typeface="Times New Roman" panose="02020603050405020304" pitchFamily="18" charset="0"/>
            </a:endParaRPr>
          </a:p>
        </p:txBody>
      </p:sp>
      <p:sp>
        <p:nvSpPr>
          <p:cNvPr id="14" name="Text 3">
            <a:extLst>
              <a:ext uri="{FF2B5EF4-FFF2-40B4-BE49-F238E27FC236}">
                <a16:creationId xmlns:a16="http://schemas.microsoft.com/office/drawing/2014/main" id="{7211978C-B918-9FFD-0079-7CBAF384626A}"/>
              </a:ext>
            </a:extLst>
          </p:cNvPr>
          <p:cNvSpPr/>
          <p:nvPr/>
        </p:nvSpPr>
        <p:spPr>
          <a:xfrm>
            <a:off x="6159697" y="1331714"/>
            <a:ext cx="7477601" cy="1777008"/>
          </a:xfrm>
          <a:prstGeom prst="rect">
            <a:avLst/>
          </a:prstGeom>
          <a:noFill/>
          <a:ln/>
        </p:spPr>
        <p:txBody>
          <a:bodyPr wrap="square" rtlCol="0" anchor="t"/>
          <a:lstStyle/>
          <a:p>
            <a:pPr marL="514350" indent="-514350" algn="just">
              <a:lnSpc>
                <a:spcPts val="2799"/>
              </a:lnSpc>
              <a:buFont typeface="+mj-lt"/>
              <a:buAutoNum type="arabicPeriod"/>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In conclusion, our Amazon user review analysis using natural language processing has yielded valuable insights that can drive strategic decisions. The depth of customer sentiment, dominant themes, and comparative analysis of competitors provide a robust foundation for product improvements and marketing strategies.</a:t>
            </a:r>
          </a:p>
          <a:p>
            <a:pPr marL="514350" indent="-514350" algn="just">
              <a:lnSpc>
                <a:spcPts val="2799"/>
              </a:lnSpc>
              <a:buFont typeface="+mj-lt"/>
              <a:buAutoNum type="arabicPeriod"/>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Looking ahead, we envision expanding this analysis to encompass a broader range of product categories and incorporating additional data sources, such as social media conversations, to further refine our understanding of customer preferences and pain points</a:t>
            </a:r>
            <a:r>
              <a:rPr lang="en-US" sz="2000" kern="0" spc="-35" dirty="0">
                <a:solidFill>
                  <a:schemeClr val="tx1">
                    <a:lumMod val="85000"/>
                    <a:lumOff val="15000"/>
                  </a:schemeClr>
                </a:solidFill>
                <a:latin typeface="Times New Roman" panose="02020603050405020304" pitchFamily="18" charset="0"/>
                <a:ea typeface="Inter" pitchFamily="34" charset="-122"/>
                <a:cs typeface="Times New Roman" panose="02020603050405020304" pitchFamily="18" charset="0"/>
              </a:rPr>
              <a:t>. Exploring advanced NLP techniques</a:t>
            </a: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 like aspect-based sentiment analysis and neural network models can unlock even more granular insights to stay ahead of the competition.</a:t>
            </a:r>
            <a:endParaRPr lang="en-US" sz="2000" dirty="0">
              <a:latin typeface="Times New Roman" panose="02020603050405020304" pitchFamily="18" charset="0"/>
              <a:cs typeface="Times New Roman" panose="02020603050405020304" pitchFamily="18" charset="0"/>
            </a:endParaRPr>
          </a:p>
          <a:p>
            <a:pPr marL="514350" indent="-514350" algn="just">
              <a:lnSpc>
                <a:spcPts val="2799"/>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15" name="Text 4">
            <a:extLst>
              <a:ext uri="{FF2B5EF4-FFF2-40B4-BE49-F238E27FC236}">
                <a16:creationId xmlns:a16="http://schemas.microsoft.com/office/drawing/2014/main" id="{F07BDD23-CC8A-684E-18B5-5A6A321016D3}"/>
              </a:ext>
            </a:extLst>
          </p:cNvPr>
          <p:cNvSpPr/>
          <p:nvPr/>
        </p:nvSpPr>
        <p:spPr>
          <a:xfrm>
            <a:off x="6159697" y="4036933"/>
            <a:ext cx="7477601" cy="2487811"/>
          </a:xfrm>
          <a:prstGeom prst="rect">
            <a:avLst/>
          </a:prstGeom>
          <a:noFill/>
          <a:ln/>
        </p:spPr>
        <p:txBody>
          <a:bodyPr wrap="square" rtlCol="0" anchor="t"/>
          <a:lstStyle/>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3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7DE7AB-A4B9-3A3C-A0EA-92A5DA826700}"/>
              </a:ext>
            </a:extLst>
          </p:cNvPr>
          <p:cNvSpPr txBox="1"/>
          <p:nvPr/>
        </p:nvSpPr>
        <p:spPr>
          <a:xfrm>
            <a:off x="2927797" y="2088455"/>
            <a:ext cx="6104586" cy="1717778"/>
          </a:xfrm>
          <a:prstGeom prst="rect">
            <a:avLst/>
          </a:prstGeom>
          <a:noFill/>
        </p:spPr>
        <p:txBody>
          <a:bodyPr wrap="square">
            <a:spAutoFit/>
          </a:bodyPr>
          <a:lstStyle/>
          <a:p>
            <a:pPr marL="0" indent="0" algn="ctr">
              <a:lnSpc>
                <a:spcPct val="150000"/>
              </a:lnSpc>
              <a:buNone/>
            </a:pPr>
            <a:r>
              <a:rPr lang="en-US" sz="8000" kern="0" spc="-131" dirty="0">
                <a:solidFill>
                  <a:srgbClr val="000000"/>
                </a:solidFill>
                <a:latin typeface="Times New Roman" panose="02020603050405020304" pitchFamily="18" charset="0"/>
                <a:ea typeface="Inter" pitchFamily="34" charset="-122"/>
                <a:cs typeface="Times New Roman" panose="02020603050405020304" pitchFamily="18" charset="0"/>
              </a:rPr>
              <a:t>Any Queries?</a:t>
            </a:r>
            <a:endParaRPr lang="en-US"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67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DCF11-78BC-E1F7-5DCF-FC87C3388933}"/>
              </a:ext>
            </a:extLst>
          </p:cNvPr>
          <p:cNvSpPr txBox="1"/>
          <p:nvPr/>
        </p:nvSpPr>
        <p:spPr>
          <a:xfrm>
            <a:off x="1815352" y="2767280"/>
            <a:ext cx="8794377" cy="1323439"/>
          </a:xfrm>
          <a:prstGeom prst="rect">
            <a:avLst/>
          </a:prstGeom>
          <a:noFill/>
        </p:spPr>
        <p:txBody>
          <a:bodyPr wrap="square">
            <a:spAutoFit/>
          </a:bodyPr>
          <a:lstStyle/>
          <a:p>
            <a:pPr marL="0" indent="0" algn="ctr">
              <a:buNone/>
            </a:pPr>
            <a:r>
              <a:rPr lang="en-US" sz="8000" kern="0" spc="-131" dirty="0">
                <a:solidFill>
                  <a:srgbClr val="000000"/>
                </a:solidFill>
                <a:latin typeface="Times New Roman" panose="02020603050405020304" pitchFamily="18" charset="0"/>
                <a:ea typeface="Inter" pitchFamily="34" charset="-122"/>
                <a:cs typeface="Times New Roman" panose="02020603050405020304" pitchFamily="18" charset="0"/>
              </a:rPr>
              <a:t>THANK YOU!</a:t>
            </a:r>
            <a:endParaRPr lang="en-US"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09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C4596B7-9693-BB16-83D1-E3B16BD0E7CF}"/>
              </a:ext>
            </a:extLst>
          </p:cNvPr>
          <p:cNvPicPr>
            <a:picLocks noChangeAspect="1"/>
          </p:cNvPicPr>
          <p:nvPr/>
        </p:nvPicPr>
        <p:blipFill>
          <a:blip r:embed="rId2"/>
          <a:stretch>
            <a:fillRect/>
          </a:stretch>
        </p:blipFill>
        <p:spPr>
          <a:xfrm>
            <a:off x="0" y="0"/>
            <a:ext cx="12192000" cy="2499717"/>
          </a:xfrm>
          <a:prstGeom prst="rect">
            <a:avLst/>
          </a:prstGeom>
        </p:spPr>
      </p:pic>
      <p:sp>
        <p:nvSpPr>
          <p:cNvPr id="4" name="TextBox 3">
            <a:extLst>
              <a:ext uri="{FF2B5EF4-FFF2-40B4-BE49-F238E27FC236}">
                <a16:creationId xmlns:a16="http://schemas.microsoft.com/office/drawing/2014/main" id="{38F9D56A-6962-C804-9C10-02731A08C29A}"/>
              </a:ext>
            </a:extLst>
          </p:cNvPr>
          <p:cNvSpPr txBox="1"/>
          <p:nvPr/>
        </p:nvSpPr>
        <p:spPr>
          <a:xfrm>
            <a:off x="909918" y="2708290"/>
            <a:ext cx="11282082" cy="683842"/>
          </a:xfrm>
          <a:prstGeom prst="rect">
            <a:avLst/>
          </a:prstGeom>
          <a:noFill/>
        </p:spPr>
        <p:txBody>
          <a:bodyPr wrap="square">
            <a:spAutoFit/>
          </a:bodyPr>
          <a:lstStyle/>
          <a:p>
            <a:pPr marL="0" indent="0">
              <a:lnSpc>
                <a:spcPts val="4921"/>
              </a:lnSpc>
              <a:buNone/>
            </a:pPr>
            <a:r>
              <a:rPr lang="en-US" sz="4000" b="1" kern="0" spc="-118" dirty="0">
                <a:solidFill>
                  <a:srgbClr val="000000"/>
                </a:solidFill>
                <a:latin typeface="Times New Roman" panose="02020603050405020304" pitchFamily="18" charset="0"/>
                <a:ea typeface="Inter" pitchFamily="34" charset="-122"/>
                <a:cs typeface="Times New Roman" panose="02020603050405020304" pitchFamily="18" charset="0"/>
              </a:rPr>
              <a:t>Overview of Natural Language Processing (NLP)</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D386DD-1C6D-ECFE-FFB6-4AC767B91A49}"/>
              </a:ext>
            </a:extLst>
          </p:cNvPr>
          <p:cNvSpPr txBox="1"/>
          <p:nvPr/>
        </p:nvSpPr>
        <p:spPr>
          <a:xfrm>
            <a:off x="1516157" y="3637573"/>
            <a:ext cx="9537326" cy="2958502"/>
          </a:xfrm>
          <a:prstGeom prst="rect">
            <a:avLst/>
          </a:prstGeom>
          <a:noFill/>
        </p:spPr>
        <p:txBody>
          <a:bodyPr wrap="square">
            <a:spAutoFit/>
          </a:bodyPr>
          <a:lstStyle/>
          <a:p>
            <a:pPr marL="742950" indent="-742950">
              <a:lnSpc>
                <a:spcPct val="150000"/>
              </a:lnSpc>
              <a:buFont typeface="+mj-lt"/>
              <a:buAutoNum type="arabicPeriod"/>
            </a:pPr>
            <a:r>
              <a:rPr lang="en-US" sz="3200" kern="0" spc="-59" dirty="0">
                <a:solidFill>
                  <a:srgbClr val="272525"/>
                </a:solidFill>
                <a:latin typeface="Times New Roman" panose="02020603050405020304" pitchFamily="18" charset="0"/>
                <a:ea typeface="Inter" pitchFamily="34" charset="-122"/>
                <a:cs typeface="Times New Roman" panose="02020603050405020304" pitchFamily="18" charset="0"/>
              </a:rPr>
              <a:t>Understanding Language</a:t>
            </a:r>
          </a:p>
          <a:p>
            <a:pPr marL="742950" indent="-742950">
              <a:lnSpc>
                <a:spcPct val="150000"/>
              </a:lnSpc>
              <a:buFont typeface="+mj-lt"/>
              <a:buAutoNum type="arabicPeriod"/>
            </a:pPr>
            <a:r>
              <a:rPr lang="en-US" sz="3200" kern="0" spc="-59" dirty="0">
                <a:solidFill>
                  <a:srgbClr val="272525"/>
                </a:solidFill>
                <a:latin typeface="Times New Roman" panose="02020603050405020304" pitchFamily="18" charset="0"/>
                <a:ea typeface="Inter" pitchFamily="34" charset="-122"/>
                <a:cs typeface="Times New Roman" panose="02020603050405020304" pitchFamily="18" charset="0"/>
              </a:rPr>
              <a:t>Extracting Insights</a:t>
            </a:r>
            <a:endParaRPr lang="en-US" sz="3200" dirty="0">
              <a:latin typeface="Times New Roman" panose="02020603050405020304" pitchFamily="18" charset="0"/>
              <a:cs typeface="Times New Roman" panose="02020603050405020304" pitchFamily="18" charset="0"/>
            </a:endParaRPr>
          </a:p>
          <a:p>
            <a:pPr marL="742950" indent="-742950">
              <a:lnSpc>
                <a:spcPct val="150000"/>
              </a:lnSpc>
              <a:buFont typeface="+mj-lt"/>
              <a:buAutoNum type="arabicPeriod"/>
            </a:pPr>
            <a:r>
              <a:rPr lang="en-US" sz="3200" kern="0" spc="-59" dirty="0">
                <a:solidFill>
                  <a:srgbClr val="272525"/>
                </a:solidFill>
                <a:latin typeface="Times New Roman" panose="02020603050405020304" pitchFamily="18" charset="0"/>
                <a:ea typeface="Inter" pitchFamily="34" charset="-122"/>
                <a:cs typeface="Times New Roman" panose="02020603050405020304" pitchFamily="18" charset="0"/>
              </a:rPr>
              <a:t>Powering AI Applications</a:t>
            </a:r>
            <a:endParaRPr lang="en-US" sz="3200" dirty="0">
              <a:latin typeface="Times New Roman" panose="02020603050405020304" pitchFamily="18" charset="0"/>
              <a:cs typeface="Times New Roman" panose="02020603050405020304" pitchFamily="18" charset="0"/>
            </a:endParaRPr>
          </a:p>
          <a:p>
            <a:pPr marL="742950" indent="-742950">
              <a:lnSpc>
                <a:spcPct val="150000"/>
              </a:lnSpc>
              <a:buFont typeface="+mj-lt"/>
              <a:buAutoNum type="arabicPeriod"/>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06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E44DAE2E-78BA-3C30-F886-033A4442C515}"/>
              </a:ext>
            </a:extLst>
          </p:cNvPr>
          <p:cNvSpPr/>
          <p:nvPr/>
        </p:nvSpPr>
        <p:spPr>
          <a:xfrm>
            <a:off x="-174813" y="0"/>
            <a:ext cx="12192000" cy="6858000"/>
          </a:xfrm>
          <a:prstGeom prst="rect">
            <a:avLst/>
          </a:prstGeom>
          <a:solidFill>
            <a:srgbClr val="F6F4F4"/>
          </a:solidFill>
          <a:ln/>
        </p:spPr>
      </p:sp>
      <p:sp>
        <p:nvSpPr>
          <p:cNvPr id="3" name="Shape 1">
            <a:extLst>
              <a:ext uri="{FF2B5EF4-FFF2-40B4-BE49-F238E27FC236}">
                <a16:creationId xmlns:a16="http://schemas.microsoft.com/office/drawing/2014/main" id="{07437547-F6E6-1C1D-DCB0-7CF8584388B9}"/>
              </a:ext>
            </a:extLst>
          </p:cNvPr>
          <p:cNvSpPr/>
          <p:nvPr/>
        </p:nvSpPr>
        <p:spPr>
          <a:xfrm>
            <a:off x="-174813" y="0"/>
            <a:ext cx="12192000" cy="6858000"/>
          </a:xfrm>
          <a:prstGeom prst="rect">
            <a:avLst/>
          </a:prstGeom>
          <a:solidFill>
            <a:srgbClr val="FFFFFF"/>
          </a:solidFill>
          <a:ln/>
        </p:spPr>
      </p:sp>
      <p:pic>
        <p:nvPicPr>
          <p:cNvPr id="4" name="Image 0" descr="preencoded.png">
            <a:extLst>
              <a:ext uri="{FF2B5EF4-FFF2-40B4-BE49-F238E27FC236}">
                <a16:creationId xmlns:a16="http://schemas.microsoft.com/office/drawing/2014/main" id="{A68C0480-655E-FB64-3134-DC5E15FB7DDB}"/>
              </a:ext>
            </a:extLst>
          </p:cNvPr>
          <p:cNvPicPr>
            <a:picLocks noChangeAspect="1"/>
          </p:cNvPicPr>
          <p:nvPr/>
        </p:nvPicPr>
        <p:blipFill>
          <a:blip r:embed="rId2"/>
          <a:stretch>
            <a:fillRect/>
          </a:stretch>
        </p:blipFill>
        <p:spPr>
          <a:xfrm>
            <a:off x="7445187" y="0"/>
            <a:ext cx="4572000" cy="6858000"/>
          </a:xfrm>
          <a:prstGeom prst="rect">
            <a:avLst/>
          </a:prstGeom>
        </p:spPr>
      </p:pic>
      <p:pic>
        <p:nvPicPr>
          <p:cNvPr id="5" name="Image 1" descr="preencoded.png">
            <a:extLst>
              <a:ext uri="{FF2B5EF4-FFF2-40B4-BE49-F238E27FC236}">
                <a16:creationId xmlns:a16="http://schemas.microsoft.com/office/drawing/2014/main" id="{0D6B2344-34CB-0118-CBBC-355D7502E12D}"/>
              </a:ext>
            </a:extLst>
          </p:cNvPr>
          <p:cNvPicPr>
            <a:picLocks noChangeAspect="1"/>
          </p:cNvPicPr>
          <p:nvPr/>
        </p:nvPicPr>
        <p:blipFill>
          <a:blip r:embed="rId3"/>
          <a:stretch>
            <a:fillRect/>
          </a:stretch>
        </p:blipFill>
        <p:spPr>
          <a:xfrm>
            <a:off x="7676566" y="2273300"/>
            <a:ext cx="4109244" cy="2311400"/>
          </a:xfrm>
          <a:prstGeom prst="rect">
            <a:avLst/>
          </a:prstGeom>
        </p:spPr>
      </p:pic>
      <p:sp>
        <p:nvSpPr>
          <p:cNvPr id="6" name="Text 2">
            <a:extLst>
              <a:ext uri="{FF2B5EF4-FFF2-40B4-BE49-F238E27FC236}">
                <a16:creationId xmlns:a16="http://schemas.microsoft.com/office/drawing/2014/main" id="{1EF07192-E1F9-2833-66A3-B5EBF288852B}"/>
              </a:ext>
            </a:extLst>
          </p:cNvPr>
          <p:cNvSpPr/>
          <p:nvPr/>
        </p:nvSpPr>
        <p:spPr>
          <a:xfrm>
            <a:off x="519520" y="548755"/>
            <a:ext cx="6231334" cy="1157288"/>
          </a:xfrm>
          <a:prstGeom prst="rect">
            <a:avLst/>
          </a:prstGeom>
          <a:noFill/>
          <a:ln/>
        </p:spPr>
        <p:txBody>
          <a:bodyPr wrap="square" rtlCol="0" anchor="t"/>
          <a:lstStyle/>
          <a:p>
            <a:pPr>
              <a:lnSpc>
                <a:spcPts val="4556"/>
              </a:lnSpc>
            </a:pPr>
            <a:r>
              <a:rPr lang="en-US" sz="3645" b="1" kern="0" spc="-109" dirty="0">
                <a:solidFill>
                  <a:srgbClr val="000000"/>
                </a:solidFill>
                <a:latin typeface="Times New Roman" panose="02020603050405020304" pitchFamily="18" charset="0"/>
                <a:ea typeface="Inter" pitchFamily="34" charset="-122"/>
                <a:cs typeface="Times New Roman" panose="02020603050405020304" pitchFamily="18" charset="0"/>
              </a:rPr>
              <a:t>Data Collection: Extracting Amazon Reviews</a:t>
            </a:r>
            <a:endParaRPr lang="en-US" sz="3645"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id="{397D5D6B-BD09-68E4-0785-49E8FA2AEBBC}"/>
              </a:ext>
            </a:extLst>
          </p:cNvPr>
          <p:cNvSpPr/>
          <p:nvPr/>
        </p:nvSpPr>
        <p:spPr>
          <a:xfrm>
            <a:off x="421662" y="2459334"/>
            <a:ext cx="6231334" cy="1184672"/>
          </a:xfrm>
          <a:prstGeom prst="rect">
            <a:avLst/>
          </a:prstGeom>
          <a:noFill/>
          <a:ln/>
        </p:spPr>
        <p:txBody>
          <a:bodyPr wrap="square" rtlCol="0" anchor="t"/>
          <a:lstStyle/>
          <a:p>
            <a:pPr marL="457200" indent="-457200" algn="just">
              <a:lnSpc>
                <a:spcPct val="150000"/>
              </a:lnSpc>
              <a:buFont typeface="+mj-lt"/>
              <a:buAutoNum type="arabicPeriod"/>
            </a:pPr>
            <a:r>
              <a:rPr lang="en-US" sz="2000" kern="0" spc="-29" dirty="0">
                <a:solidFill>
                  <a:srgbClr val="272525"/>
                </a:solidFill>
                <a:latin typeface="Times New Roman" panose="02020603050405020304" pitchFamily="18" charset="0"/>
                <a:ea typeface="Inter" pitchFamily="34" charset="-122"/>
                <a:cs typeface="Times New Roman" panose="02020603050405020304" pitchFamily="18" charset="0"/>
              </a:rPr>
              <a:t>The first step in our Amazon user review analysis is to collect the necessary data. We'll use web scraping techniques to extract product reviews directly from the Amazon website, ensuring we have a comprehensive dataset to analyze.</a:t>
            </a:r>
          </a:p>
          <a:p>
            <a:pPr marL="457200" indent="-457200" algn="just">
              <a:lnSpc>
                <a:spcPct val="150000"/>
              </a:lnSpc>
              <a:buFont typeface="+mj-lt"/>
              <a:buAutoNum type="arabicPeriod"/>
            </a:pPr>
            <a:r>
              <a:rPr lang="en-US" sz="2000" kern="0" spc="-29" dirty="0">
                <a:solidFill>
                  <a:srgbClr val="272525"/>
                </a:solidFill>
                <a:latin typeface="Times New Roman" panose="02020603050405020304" pitchFamily="18" charset="0"/>
                <a:ea typeface="Inter" pitchFamily="34" charset="-122"/>
                <a:cs typeface="Times New Roman" panose="02020603050405020304" pitchFamily="18" charset="0"/>
              </a:rPr>
              <a:t>By automating the review extraction process, we can efficiently gather large volumes of user feedback across multiple product categories and brands.</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id="{6B7CB1B2-8DE7-3BB5-4C7B-24E085A83B31}"/>
              </a:ext>
            </a:extLst>
          </p:cNvPr>
          <p:cNvSpPr/>
          <p:nvPr/>
        </p:nvSpPr>
        <p:spPr>
          <a:xfrm>
            <a:off x="519520" y="4140448"/>
            <a:ext cx="6231334" cy="888504"/>
          </a:xfrm>
          <a:prstGeom prst="rect">
            <a:avLst/>
          </a:prstGeom>
          <a:noFill/>
          <a:ln/>
        </p:spPr>
        <p:txBody>
          <a:bodyPr wrap="square" rtlCol="0" anchor="t"/>
          <a:lstStyle/>
          <a:p>
            <a:pPr>
              <a:lnSpc>
                <a:spcPts val="2332"/>
              </a:lnSpc>
            </a:pPr>
            <a:endParaRPr lang="en-US" sz="145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0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3D8B210-D3A3-47D3-4318-A1A6A484BA89}"/>
              </a:ext>
            </a:extLst>
          </p:cNvPr>
          <p:cNvSpPr txBox="1"/>
          <p:nvPr/>
        </p:nvSpPr>
        <p:spPr>
          <a:xfrm>
            <a:off x="1618982" y="321021"/>
            <a:ext cx="8954036" cy="642933"/>
          </a:xfrm>
          <a:prstGeom prst="rect">
            <a:avLst/>
          </a:prstGeom>
          <a:noFill/>
        </p:spPr>
        <p:txBody>
          <a:bodyPr wrap="square">
            <a:spAutoFit/>
          </a:bodyPr>
          <a:lstStyle/>
          <a:p>
            <a:pPr>
              <a:lnSpc>
                <a:spcPts val="4556"/>
              </a:lnSpc>
            </a:pPr>
            <a:r>
              <a:rPr lang="en-US" sz="3600" b="1" kern="0" spc="-109" dirty="0">
                <a:solidFill>
                  <a:srgbClr val="000000"/>
                </a:solidFill>
                <a:latin typeface="Times New Roman" panose="02020603050405020304" pitchFamily="18" charset="0"/>
                <a:ea typeface="Inter" pitchFamily="34" charset="-122"/>
                <a:cs typeface="Times New Roman" panose="02020603050405020304" pitchFamily="18" charset="0"/>
              </a:rPr>
              <a:t>Data Preprocessing: Cleaning and Tokenization</a:t>
            </a:r>
            <a:endParaRPr lang="en-US" sz="3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534E07E-85B9-A022-BA6E-33BD62292849}"/>
              </a:ext>
            </a:extLst>
          </p:cNvPr>
          <p:cNvSpPr txBox="1"/>
          <p:nvPr/>
        </p:nvSpPr>
        <p:spPr>
          <a:xfrm>
            <a:off x="1618982" y="1577576"/>
            <a:ext cx="8954036" cy="4637936"/>
          </a:xfrm>
          <a:prstGeom prst="rect">
            <a:avLst/>
          </a:prstGeom>
          <a:noFill/>
        </p:spPr>
        <p:txBody>
          <a:bodyPr wrap="square">
            <a:spAutoFit/>
          </a:bodyPr>
          <a:lstStyle/>
          <a:p>
            <a:pPr marL="285739" indent="-285739" algn="just">
              <a:lnSpc>
                <a:spcPct val="150000"/>
              </a:lnSpc>
              <a:buSzPct val="100000"/>
              <a:buFont typeface="+mj-lt"/>
              <a:buAutoNum type="arabicPeriod"/>
            </a:pPr>
            <a:r>
              <a:rPr lang="en-US" sz="2800" kern="0" spc="-29" dirty="0">
                <a:solidFill>
                  <a:srgbClr val="272525"/>
                </a:solidFill>
                <a:latin typeface="Times New Roman" panose="02020603050405020304" pitchFamily="18" charset="0"/>
                <a:ea typeface="Inter" pitchFamily="34" charset="-122"/>
                <a:cs typeface="Times New Roman" panose="02020603050405020304" pitchFamily="18" charset="0"/>
              </a:rPr>
              <a:t>Text Cleaning: Removing noise, HTML tags, URLs, and other non-essential elements from the review text.</a:t>
            </a:r>
          </a:p>
          <a:p>
            <a:pPr marL="285739" indent="-285739" algn="just">
              <a:lnSpc>
                <a:spcPct val="150000"/>
              </a:lnSpc>
              <a:buSzPct val="100000"/>
              <a:buFont typeface="+mj-lt"/>
              <a:buAutoNum type="arabicPeriod"/>
            </a:pPr>
            <a:r>
              <a:rPr lang="en-US" sz="2800" kern="0" spc="-29" dirty="0">
                <a:solidFill>
                  <a:srgbClr val="272525"/>
                </a:solidFill>
                <a:latin typeface="Times New Roman" panose="02020603050405020304" pitchFamily="18" charset="0"/>
                <a:ea typeface="Inter" pitchFamily="34" charset="-122"/>
                <a:cs typeface="Times New Roman" panose="02020603050405020304" pitchFamily="18" charset="0"/>
              </a:rPr>
              <a:t>Tokenization: Splitting the cleaned text into individual words, phrases, or other meaningful units.</a:t>
            </a:r>
          </a:p>
          <a:p>
            <a:pPr marL="285739" indent="-285739" algn="just">
              <a:lnSpc>
                <a:spcPct val="150000"/>
              </a:lnSpc>
              <a:buSzPct val="100000"/>
              <a:buFont typeface="+mj-lt"/>
              <a:buAutoNum type="arabicPeriod"/>
            </a:pPr>
            <a:r>
              <a:rPr lang="en-US" sz="2800" kern="0" spc="-29" dirty="0">
                <a:solidFill>
                  <a:srgbClr val="272525"/>
                </a:solidFill>
                <a:latin typeface="Times New Roman" panose="02020603050405020304" pitchFamily="18" charset="0"/>
                <a:ea typeface="Inter" pitchFamily="34" charset="-122"/>
                <a:cs typeface="Times New Roman" panose="02020603050405020304" pitchFamily="18" charset="0"/>
              </a:rPr>
              <a:t>Stop word Removal: Eliminating common words like "the", "a", and "is" that don't carry significant meaning.</a:t>
            </a:r>
            <a:endParaRPr lang="en-US" sz="2800" dirty="0">
              <a:latin typeface="Times New Roman" panose="02020603050405020304" pitchFamily="18" charset="0"/>
              <a:cs typeface="Times New Roman" panose="02020603050405020304" pitchFamily="18" charset="0"/>
            </a:endParaRPr>
          </a:p>
          <a:p>
            <a:pPr marL="285739" indent="-285739" algn="just">
              <a:lnSpc>
                <a:spcPts val="2624"/>
              </a:lnSpc>
              <a:buSzPct val="100000"/>
              <a:buFont typeface="+mj-lt"/>
              <a:buAutoNum type="arabicPeriod"/>
            </a:pPr>
            <a:endParaRPr lang="en-US" sz="2800" dirty="0">
              <a:latin typeface="Times New Roman" panose="02020603050405020304" pitchFamily="18" charset="0"/>
              <a:cs typeface="Times New Roman" panose="02020603050405020304" pitchFamily="18" charset="0"/>
            </a:endParaRPr>
          </a:p>
          <a:p>
            <a:pPr marL="285739" indent="-285739" algn="just">
              <a:lnSpc>
                <a:spcPts val="2624"/>
              </a:lnSpc>
              <a:buSzPct val="100000"/>
              <a:buFont typeface="+mj-lt"/>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21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4387493F-2EFC-DF8A-7758-B8B265BB17F7}"/>
              </a:ext>
            </a:extLst>
          </p:cNvPr>
          <p:cNvSpPr txBox="1"/>
          <p:nvPr/>
        </p:nvSpPr>
        <p:spPr>
          <a:xfrm>
            <a:off x="379926" y="136803"/>
            <a:ext cx="11082271" cy="1434816"/>
          </a:xfrm>
          <a:prstGeom prst="rect">
            <a:avLst/>
          </a:prstGeom>
          <a:noFill/>
        </p:spPr>
        <p:txBody>
          <a:bodyPr wrap="square">
            <a:spAutoFit/>
          </a:bodyPr>
          <a:lstStyle/>
          <a:p>
            <a:pPr marL="0" indent="0" algn="ctr">
              <a:lnSpc>
                <a:spcPts val="5468"/>
              </a:lnSpc>
              <a:buNone/>
            </a:pPr>
            <a:r>
              <a:rPr lang="en-US" sz="3600" b="1" kern="0" spc="-131" dirty="0">
                <a:solidFill>
                  <a:srgbClr val="000000"/>
                </a:solidFill>
                <a:latin typeface="Times New Roman" panose="02020603050405020304" pitchFamily="18" charset="0"/>
                <a:ea typeface="Inter" pitchFamily="34" charset="-122"/>
                <a:cs typeface="Times New Roman" panose="02020603050405020304" pitchFamily="18" charset="0"/>
              </a:rPr>
              <a:t>Sentiment Analysis: Identifying Positive and Negative Reviews</a:t>
            </a:r>
            <a:endParaRPr lang="en-US" sz="36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6F9FD6B-5AF7-ADEA-06EF-00E478987D42}"/>
              </a:ext>
            </a:extLst>
          </p:cNvPr>
          <p:cNvSpPr txBox="1"/>
          <p:nvPr/>
        </p:nvSpPr>
        <p:spPr>
          <a:xfrm>
            <a:off x="1996225" y="1181956"/>
            <a:ext cx="9311425" cy="5174493"/>
          </a:xfrm>
          <a:prstGeom prst="rect">
            <a:avLst/>
          </a:prstGeom>
          <a:noFill/>
        </p:spPr>
        <p:txBody>
          <a:bodyPr wrap="square">
            <a:spAutoFit/>
          </a:bodyPr>
          <a:lstStyle/>
          <a:p>
            <a:pPr marL="514350" indent="-514350" algn="just">
              <a:lnSpc>
                <a:spcPct val="150000"/>
              </a:lnSpc>
              <a:buFont typeface="+mj-lt"/>
              <a:buAutoNum type="arabicPeriod"/>
            </a:pPr>
            <a:endPar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endParaRPr>
          </a:p>
          <a:p>
            <a:pPr marL="514350" indent="-514350" algn="just">
              <a:lnSpc>
                <a:spcPct val="150000"/>
              </a:lnSpc>
              <a:buFont typeface="+mj-lt"/>
              <a:buAutoNum type="arabicPeriod"/>
            </a:pPr>
            <a:r>
              <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rPr>
              <a:t>Positive Sentiment</a:t>
            </a:r>
          </a:p>
          <a:p>
            <a:pPr marL="514350" indent="-514350" algn="just">
              <a:lnSpc>
                <a:spcPct val="150000"/>
              </a:lnSpc>
              <a:buFont typeface="+mj-lt"/>
              <a:buAutoNum type="arabicPeriod"/>
            </a:pPr>
            <a:r>
              <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rPr>
              <a:t>Negative Sentiment</a:t>
            </a:r>
          </a:p>
          <a:p>
            <a:pPr marL="514350" indent="-514350" algn="just">
              <a:lnSpc>
                <a:spcPct val="150000"/>
              </a:lnSpc>
              <a:buFont typeface="+mj-lt"/>
              <a:buAutoNum type="arabicPeriod"/>
            </a:pPr>
            <a:r>
              <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rPr>
              <a:t>Sentiment Scoring</a:t>
            </a:r>
            <a:endParaRPr lang="en-US" sz="32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endParaRPr>
          </a:p>
          <a:p>
            <a:pPr marL="514350" indent="-514350" algn="just">
              <a:lnSpc>
                <a:spcPct val="150000"/>
              </a:lnSpc>
              <a:buFont typeface="+mj-lt"/>
              <a:buAutoNum type="arabicPeriod"/>
            </a:pPr>
            <a:endParaRPr lang="en-US" sz="32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endParaRPr>
          </a:p>
        </p:txBody>
      </p:sp>
    </p:spTree>
    <p:extLst>
      <p:ext uri="{BB962C8B-B14F-4D97-AF65-F5344CB8AC3E}">
        <p14:creationId xmlns:p14="http://schemas.microsoft.com/office/powerpoint/2010/main" val="53541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AB75DA-54F4-A152-30A3-5FEB1B2681C3}"/>
              </a:ext>
            </a:extLst>
          </p:cNvPr>
          <p:cNvSpPr txBox="1"/>
          <p:nvPr/>
        </p:nvSpPr>
        <p:spPr>
          <a:xfrm>
            <a:off x="1809482" y="195584"/>
            <a:ext cx="8171646" cy="1322606"/>
          </a:xfrm>
          <a:prstGeom prst="rect">
            <a:avLst/>
          </a:prstGeom>
          <a:noFill/>
        </p:spPr>
        <p:txBody>
          <a:bodyPr wrap="square">
            <a:spAutoFit/>
          </a:bodyPr>
          <a:lstStyle/>
          <a:p>
            <a:pPr marL="0" indent="0" algn="ctr">
              <a:lnSpc>
                <a:spcPts val="4996"/>
              </a:lnSpc>
              <a:buNone/>
            </a:pPr>
            <a:r>
              <a:rPr lang="en-US" sz="3600" b="1" kern="0" spc="-120" dirty="0">
                <a:solidFill>
                  <a:srgbClr val="000000"/>
                </a:solidFill>
                <a:latin typeface="Times New Roman" panose="02020603050405020304" pitchFamily="18" charset="0"/>
                <a:ea typeface="Inter" pitchFamily="34" charset="-122"/>
                <a:cs typeface="Times New Roman" panose="02020603050405020304" pitchFamily="18" charset="0"/>
              </a:rPr>
              <a:t>Topic Modeling: Discovering Dominant Themes</a:t>
            </a:r>
            <a:endParaRPr lang="en-US"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6136093-116C-1859-CCB8-4FBA3F7F118A}"/>
              </a:ext>
            </a:extLst>
          </p:cNvPr>
          <p:cNvSpPr txBox="1"/>
          <p:nvPr/>
        </p:nvSpPr>
        <p:spPr>
          <a:xfrm>
            <a:off x="2021983" y="1954607"/>
            <a:ext cx="8925059" cy="2219838"/>
          </a:xfrm>
          <a:prstGeom prst="rect">
            <a:avLst/>
          </a:prstGeom>
          <a:noFill/>
        </p:spPr>
        <p:txBody>
          <a:bodyPr wrap="square">
            <a:spAutoFit/>
          </a:bodyPr>
          <a:lstStyle/>
          <a:p>
            <a:pPr marL="514350" indent="-514350" algn="just">
              <a:lnSpc>
                <a:spcPct val="150000"/>
              </a:lnSpc>
              <a:buFont typeface="+mj-lt"/>
              <a:buAutoNum type="arabicPeriod"/>
            </a:pPr>
            <a:r>
              <a:rPr lang="en-US" sz="3200" kern="0" spc="-60" dirty="0">
                <a:solidFill>
                  <a:srgbClr val="272525"/>
                </a:solidFill>
                <a:latin typeface="Times New Roman" panose="02020603050405020304" pitchFamily="18" charset="0"/>
                <a:ea typeface="Inter" pitchFamily="34" charset="-122"/>
                <a:cs typeface="Times New Roman" panose="02020603050405020304" pitchFamily="18" charset="0"/>
              </a:rPr>
              <a:t>Corpus Preparation</a:t>
            </a:r>
          </a:p>
          <a:p>
            <a:pPr marL="514350" indent="-514350" algn="just">
              <a:lnSpc>
                <a:spcPct val="150000"/>
              </a:lnSpc>
              <a:buFont typeface="+mj-lt"/>
              <a:buAutoNum type="arabicPeriod"/>
            </a:pPr>
            <a:r>
              <a:rPr lang="en-US" sz="3200" kern="0" spc="-60" dirty="0">
                <a:solidFill>
                  <a:srgbClr val="272525"/>
                </a:solidFill>
                <a:latin typeface="Times New Roman" panose="02020603050405020304" pitchFamily="18" charset="0"/>
                <a:ea typeface="Inter" pitchFamily="34" charset="-122"/>
                <a:cs typeface="Times New Roman" panose="02020603050405020304" pitchFamily="18" charset="0"/>
              </a:rPr>
              <a:t>Latent Dirichlet Allocation</a:t>
            </a:r>
            <a:endParaRPr lang="en-US" sz="32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3200" kern="0" spc="-60" dirty="0">
                <a:solidFill>
                  <a:srgbClr val="272525"/>
                </a:solidFill>
                <a:latin typeface="Times New Roman" panose="02020603050405020304" pitchFamily="18" charset="0"/>
                <a:ea typeface="Inter" pitchFamily="34" charset="-122"/>
                <a:cs typeface="Times New Roman" panose="02020603050405020304" pitchFamily="18" charset="0"/>
              </a:rPr>
              <a:t>Thematic Extraction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92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26219C-0B24-DA4A-CBCA-BE8DD4D33074}"/>
              </a:ext>
            </a:extLst>
          </p:cNvPr>
          <p:cNvSpPr txBox="1"/>
          <p:nvPr/>
        </p:nvSpPr>
        <p:spPr>
          <a:xfrm>
            <a:off x="824248" y="235933"/>
            <a:ext cx="10174310" cy="1200329"/>
          </a:xfrm>
          <a:prstGeom prst="rect">
            <a:avLst/>
          </a:prstGeom>
          <a:noFill/>
        </p:spPr>
        <p:txBody>
          <a:bodyPr wrap="square">
            <a:spAutoFit/>
          </a:bodyPr>
          <a:lstStyle/>
          <a:p>
            <a:pPr marL="0" indent="0" algn="ctr">
              <a:buNone/>
            </a:pPr>
            <a:r>
              <a:rPr lang="en-US" sz="3600" b="1" kern="0" spc="-131" dirty="0">
                <a:solidFill>
                  <a:srgbClr val="000000"/>
                </a:solidFill>
                <a:latin typeface="Times New Roman" panose="02020603050405020304" pitchFamily="18" charset="0"/>
                <a:ea typeface="Inter" pitchFamily="34" charset="-122"/>
                <a:cs typeface="Times New Roman" panose="02020603050405020304" pitchFamily="18" charset="0"/>
              </a:rPr>
              <a:t>Aspect-Based Sentiment Analysis: Evaluating Product Features</a:t>
            </a:r>
            <a:endParaRPr lang="en-US" sz="3600" dirty="0">
              <a:latin typeface="Times New Roman" panose="02020603050405020304" pitchFamily="18" charset="0"/>
              <a:cs typeface="Times New Roman" panose="02020603050405020304" pitchFamily="18" charset="0"/>
            </a:endParaRPr>
          </a:p>
        </p:txBody>
      </p:sp>
      <p:pic>
        <p:nvPicPr>
          <p:cNvPr id="4" name="Image 0" descr="preencoded.png">
            <a:extLst>
              <a:ext uri="{FF2B5EF4-FFF2-40B4-BE49-F238E27FC236}">
                <a16:creationId xmlns:a16="http://schemas.microsoft.com/office/drawing/2014/main" id="{94C89A20-FC28-C2B8-1AD8-4C3A207BD71B}"/>
              </a:ext>
            </a:extLst>
          </p:cNvPr>
          <p:cNvPicPr>
            <a:picLocks noChangeAspect="1"/>
          </p:cNvPicPr>
          <p:nvPr/>
        </p:nvPicPr>
        <p:blipFill>
          <a:blip r:embed="rId2"/>
          <a:stretch>
            <a:fillRect/>
          </a:stretch>
        </p:blipFill>
        <p:spPr>
          <a:xfrm>
            <a:off x="1120462" y="1551830"/>
            <a:ext cx="9581882" cy="5306170"/>
          </a:xfrm>
          <a:prstGeom prst="rect">
            <a:avLst/>
          </a:prstGeom>
        </p:spPr>
      </p:pic>
    </p:spTree>
    <p:extLst>
      <p:ext uri="{BB962C8B-B14F-4D97-AF65-F5344CB8AC3E}">
        <p14:creationId xmlns:p14="http://schemas.microsoft.com/office/powerpoint/2010/main" val="212114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B8C109-D18A-6362-9832-52C5E57B3204}"/>
              </a:ext>
            </a:extLst>
          </p:cNvPr>
          <p:cNvSpPr txBox="1"/>
          <p:nvPr/>
        </p:nvSpPr>
        <p:spPr>
          <a:xfrm>
            <a:off x="1197736" y="207066"/>
            <a:ext cx="9208394" cy="1434816"/>
          </a:xfrm>
          <a:prstGeom prst="rect">
            <a:avLst/>
          </a:prstGeom>
          <a:noFill/>
        </p:spPr>
        <p:txBody>
          <a:bodyPr wrap="square">
            <a:spAutoFit/>
          </a:bodyPr>
          <a:lstStyle/>
          <a:p>
            <a:pPr marL="0" indent="0" algn="ctr">
              <a:lnSpc>
                <a:spcPts val="5468"/>
              </a:lnSpc>
              <a:buNone/>
            </a:pPr>
            <a:r>
              <a:rPr lang="en-US" sz="3600" b="1" kern="0" spc="-131" dirty="0">
                <a:solidFill>
                  <a:srgbClr val="000000"/>
                </a:solidFill>
                <a:latin typeface="Times New Roman" panose="02020603050405020304" pitchFamily="18" charset="0"/>
                <a:ea typeface="Inter" pitchFamily="34" charset="-122"/>
                <a:cs typeface="Times New Roman" panose="02020603050405020304" pitchFamily="18" charset="0"/>
              </a:rPr>
              <a:t>Comparative Analysis: Benchmarking Competitors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7A1A51-9440-CE0D-A2EF-9725F5A65298}"/>
              </a:ext>
            </a:extLst>
          </p:cNvPr>
          <p:cNvSpPr txBox="1"/>
          <p:nvPr/>
        </p:nvSpPr>
        <p:spPr>
          <a:xfrm>
            <a:off x="2150772" y="2031961"/>
            <a:ext cx="9375820" cy="4243726"/>
          </a:xfrm>
          <a:prstGeom prst="rect">
            <a:avLst/>
          </a:prstGeom>
          <a:noFill/>
        </p:spPr>
        <p:txBody>
          <a:bodyPr wrap="square">
            <a:spAutoFit/>
          </a:bodyPr>
          <a:lstStyle/>
          <a:p>
            <a:pPr marL="342900" indent="-342900" algn="just">
              <a:lnSpc>
                <a:spcPct val="150000"/>
              </a:lnSpc>
              <a:buFont typeface="+mj-lt"/>
              <a:buAutoNum type="arabicPeriod"/>
            </a:pPr>
            <a:r>
              <a:rPr lang="en-US" sz="3200" kern="0" spc="-66" dirty="0">
                <a:solidFill>
                  <a:srgbClr val="000000"/>
                </a:solidFill>
                <a:latin typeface="Times New Roman" panose="02020603050405020304" pitchFamily="18" charset="0"/>
                <a:ea typeface="Inter" pitchFamily="34" charset="-122"/>
                <a:cs typeface="Times New Roman" panose="02020603050405020304" pitchFamily="18" charset="0"/>
              </a:rPr>
              <a:t>Market Share</a:t>
            </a:r>
          </a:p>
          <a:p>
            <a:pPr marL="342900" indent="-342900" algn="just">
              <a:lnSpc>
                <a:spcPct val="150000"/>
              </a:lnSpc>
              <a:buFont typeface="+mj-lt"/>
              <a:buAutoNum type="arabicPeriod"/>
            </a:pPr>
            <a:r>
              <a:rPr lang="en-US" sz="3200" kern="0" spc="-66" dirty="0">
                <a:solidFill>
                  <a:srgbClr val="000000"/>
                </a:solidFill>
                <a:latin typeface="Times New Roman" panose="02020603050405020304" pitchFamily="18" charset="0"/>
                <a:ea typeface="Inter" pitchFamily="34" charset="-122"/>
                <a:cs typeface="Times New Roman" panose="02020603050405020304" pitchFamily="18" charset="0"/>
              </a:rPr>
              <a:t>Product Features</a:t>
            </a:r>
            <a:endParaRPr lang="en-US" sz="32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3200" kern="0" spc="-66" dirty="0">
                <a:solidFill>
                  <a:srgbClr val="000000"/>
                </a:solidFill>
                <a:latin typeface="Times New Roman" panose="02020603050405020304" pitchFamily="18" charset="0"/>
                <a:ea typeface="Inter" pitchFamily="34" charset="-122"/>
                <a:cs typeface="Times New Roman" panose="02020603050405020304" pitchFamily="18" charset="0"/>
              </a:rPr>
              <a:t>Customer Satisfaction</a:t>
            </a:r>
            <a:endParaRPr lang="en-US" sz="32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3200" kern="0" spc="-66" dirty="0">
                <a:solidFill>
                  <a:srgbClr val="000000"/>
                </a:solidFill>
                <a:latin typeface="Times New Roman" panose="02020603050405020304" pitchFamily="18" charset="0"/>
                <a:ea typeface="Inter" pitchFamily="34" charset="-122"/>
                <a:cs typeface="Times New Roman" panose="02020603050405020304" pitchFamily="18" charset="0"/>
              </a:rPr>
              <a:t>Pricing Strategies</a:t>
            </a:r>
            <a:endParaRPr lang="en-US" sz="32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kern="0" spc="-66" dirty="0">
              <a:solidFill>
                <a:srgbClr val="000000"/>
              </a:solidFill>
              <a:latin typeface="Times New Roman" panose="02020603050405020304" pitchFamily="18" charset="0"/>
              <a:ea typeface="Inter" pitchFamily="34" charset="-122"/>
              <a:cs typeface="Times New Roman" panose="02020603050405020304" pitchFamily="18" charset="0"/>
            </a:endParaRPr>
          </a:p>
          <a:p>
            <a:pPr marL="342900" indent="-342900" algn="just">
              <a:lnSpc>
                <a:spcPct val="150000"/>
              </a:lnSpc>
              <a:buFont typeface="+mj-lt"/>
              <a:buAutoNum type="arabicPeriod"/>
            </a:pPr>
            <a:endParaRPr lang="en-US" sz="1800" kern="0" spc="-66" dirty="0">
              <a:solidFill>
                <a:srgbClr val="000000"/>
              </a:solidFill>
              <a:latin typeface="Times New Roman" panose="02020603050405020304" pitchFamily="18" charset="0"/>
              <a:ea typeface="Inter" pitchFamily="34" charset="-122"/>
              <a:cs typeface="Times New Roman" panose="02020603050405020304" pitchFamily="18" charset="0"/>
            </a:endParaRPr>
          </a:p>
          <a:p>
            <a:pPr marL="342900" indent="-3429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23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6234E-A6CD-1B8A-8567-C65B40B0DB17}"/>
              </a:ext>
            </a:extLst>
          </p:cNvPr>
          <p:cNvSpPr txBox="1"/>
          <p:nvPr/>
        </p:nvSpPr>
        <p:spPr>
          <a:xfrm>
            <a:off x="2541431" y="387371"/>
            <a:ext cx="6104586" cy="729495"/>
          </a:xfrm>
          <a:prstGeom prst="rect">
            <a:avLst/>
          </a:prstGeom>
          <a:noFill/>
        </p:spPr>
        <p:txBody>
          <a:bodyPr wrap="square">
            <a:spAutoFit/>
          </a:bodyPr>
          <a:lstStyle/>
          <a:p>
            <a:pPr marL="0" indent="0" algn="ctr">
              <a:lnSpc>
                <a:spcPts val="5468"/>
              </a:lnSpc>
              <a:buNone/>
            </a:pPr>
            <a:r>
              <a:rPr lang="en-US" sz="3600" b="1" kern="0" spc="-131" dirty="0">
                <a:solidFill>
                  <a:srgbClr val="000000"/>
                </a:solidFill>
                <a:latin typeface="Times New Roman" panose="02020603050405020304" pitchFamily="18" charset="0"/>
                <a:ea typeface="Inter" pitchFamily="34" charset="-122"/>
                <a:cs typeface="Times New Roman" panose="02020603050405020304" pitchFamily="18" charset="0"/>
              </a:rPr>
              <a:t>Insights and Recommendations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861353-08C2-E16D-3007-403A6D49A1A6}"/>
              </a:ext>
            </a:extLst>
          </p:cNvPr>
          <p:cNvSpPr txBox="1"/>
          <p:nvPr/>
        </p:nvSpPr>
        <p:spPr>
          <a:xfrm>
            <a:off x="2125014" y="2444085"/>
            <a:ext cx="6104586" cy="2967287"/>
          </a:xfrm>
          <a:prstGeom prst="rect">
            <a:avLst/>
          </a:prstGeom>
          <a:noFill/>
        </p:spPr>
        <p:txBody>
          <a:bodyPr wrap="square">
            <a:spAutoFit/>
          </a:bodyPr>
          <a:lstStyle/>
          <a:p>
            <a:pPr marL="342900" indent="-342900" algn="just">
              <a:lnSpc>
                <a:spcPct val="150000"/>
              </a:lnSpc>
              <a:buFont typeface="+mj-lt"/>
              <a:buAutoNum type="arabicPeriod"/>
            </a:pPr>
            <a:r>
              <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rPr>
              <a:t>Actionable Insights</a:t>
            </a:r>
          </a:p>
          <a:p>
            <a:pPr marL="342900" indent="-342900" algn="just">
              <a:lnSpc>
                <a:spcPct val="150000"/>
              </a:lnSpc>
              <a:buFont typeface="+mj-lt"/>
              <a:buAutoNum type="arabicPeriod"/>
            </a:pPr>
            <a:r>
              <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rPr>
              <a:t>Personalized Recommendations</a:t>
            </a:r>
            <a:endParaRPr lang="en-US" sz="32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3200" kern="0" spc="-66" dirty="0">
                <a:solidFill>
                  <a:srgbClr val="272525"/>
                </a:solidFill>
                <a:latin typeface="Times New Roman" panose="02020603050405020304" pitchFamily="18" charset="0"/>
                <a:ea typeface="Inter" pitchFamily="34" charset="-122"/>
                <a:cs typeface="Times New Roman" panose="02020603050405020304" pitchFamily="18" charset="0"/>
              </a:rPr>
              <a:t>Competitive Benchmarking</a:t>
            </a:r>
            <a:endParaRPr lang="en-US" sz="3200" dirty="0">
              <a:latin typeface="Times New Roman" panose="02020603050405020304" pitchFamily="18" charset="0"/>
              <a:cs typeface="Times New Roman" panose="02020603050405020304" pitchFamily="18" charset="0"/>
            </a:endParaRPr>
          </a:p>
          <a:p>
            <a:pPr marL="0" indent="0" algn="ctr">
              <a:lnSpc>
                <a:spcPts val="2734"/>
              </a:lnSpc>
              <a:buNone/>
            </a:pPr>
            <a:endParaRPr lang="en-US" b="1" kern="0" spc="-66" dirty="0">
              <a:solidFill>
                <a:srgbClr val="272525"/>
              </a:solidFill>
              <a:latin typeface="Inter" pitchFamily="34" charset="0"/>
              <a:ea typeface="Inter" pitchFamily="34" charset="-122"/>
            </a:endParaRPr>
          </a:p>
          <a:p>
            <a:pPr marL="0" indent="0" algn="ctr">
              <a:lnSpc>
                <a:spcPts val="2734"/>
              </a:lnSpc>
              <a:buNone/>
            </a:pPr>
            <a:endParaRPr lang="en-US" sz="1800" dirty="0"/>
          </a:p>
        </p:txBody>
      </p:sp>
    </p:spTree>
    <p:extLst>
      <p:ext uri="{BB962C8B-B14F-4D97-AF65-F5344CB8AC3E}">
        <p14:creationId xmlns:p14="http://schemas.microsoft.com/office/powerpoint/2010/main" val="29609537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65</TotalTime>
  <Words>376</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Inter</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sathishsathish13470@gmail.com</dc:creator>
  <cp:lastModifiedBy>sathishsathish13470@gmail.com</cp:lastModifiedBy>
  <cp:revision>1</cp:revision>
  <dcterms:created xsi:type="dcterms:W3CDTF">2024-04-08T14:55:00Z</dcterms:created>
  <dcterms:modified xsi:type="dcterms:W3CDTF">2024-04-08T16:00:54Z</dcterms:modified>
</cp:coreProperties>
</file>