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257" r:id="rId3"/>
    <p:sldId id="260" r:id="rId4"/>
    <p:sldId id="276" r:id="rId5"/>
    <p:sldId id="262" r:id="rId6"/>
    <p:sldId id="261" r:id="rId7"/>
    <p:sldId id="264" r:id="rId8"/>
    <p:sldId id="269" r:id="rId9"/>
    <p:sldId id="268" r:id="rId10"/>
    <p:sldId id="259" r:id="rId11"/>
    <p:sldId id="284" r:id="rId12"/>
    <p:sldId id="271" r:id="rId13"/>
    <p:sldId id="278" r:id="rId14"/>
    <p:sldId id="285" r:id="rId15"/>
    <p:sldId id="286" r:id="rId16"/>
    <p:sldId id="279" r:id="rId17"/>
    <p:sldId id="282" r:id="rId18"/>
    <p:sldId id="283" r:id="rId19"/>
    <p:sldId id="280" r:id="rId20"/>
    <p:sldId id="287" r:id="rId21"/>
    <p:sldId id="258" r:id="rId22"/>
    <p:sldId id="277" r:id="rId23"/>
    <p:sldId id="275" r:id="rId24"/>
  </p:sldIdLst>
  <p:sldSz cx="18288000" cy="10287000"/>
  <p:notesSz cx="6858000" cy="9144000"/>
  <p:embeddedFontLst>
    <p:embeddedFont>
      <p:font typeface="DM Sans" pitchFamily="2" charset="0"/>
      <p:regular r:id="rId26"/>
      <p:bold r:id="rId27"/>
      <p:italic r:id="rId28"/>
      <p:boldItalic r:id="rId29"/>
    </p:embeddedFont>
    <p:embeddedFont>
      <p:font typeface="DM Sans Bold" charset="0"/>
      <p:regular r:id="rId30"/>
    </p:embeddedFont>
    <p:embeddedFont>
      <p:font typeface="DM Sans Italics"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22" autoAdjust="0"/>
  </p:normalViewPr>
  <p:slideViewPr>
    <p:cSldViewPr>
      <p:cViewPr varScale="1">
        <p:scale>
          <a:sx n="54" d="100"/>
          <a:sy n="54" d="100"/>
        </p:scale>
        <p:origin x="53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8DC3F-990C-4770-9CD1-1AFF33E869DF}" type="datetimeFigureOut">
              <a:rPr lang="en-IN" smtClean="0"/>
              <a:t>18-08-2024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EEBAD-71A7-4640-A03A-8EF3330F1857}" type="slidenum">
              <a:rPr lang="en-IN" smtClean="0"/>
              <a:t>‹#›</a:t>
            </a:fld>
            <a:endParaRPr lang="en-IN"/>
          </a:p>
        </p:txBody>
      </p:sp>
    </p:spTree>
    <p:extLst>
      <p:ext uri="{BB962C8B-B14F-4D97-AF65-F5344CB8AC3E}">
        <p14:creationId xmlns:p14="http://schemas.microsoft.com/office/powerpoint/2010/main" val="729809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effiasoft.com/business-apps/distribution-management-softwar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ffiasoft.com/"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1049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vert="horz"/>
            <a:lstStyle/>
            <a:p>
              <a:endParaRPr lang="en-IN" dirty="0"/>
            </a:p>
          </p:txBody>
        </p:sp>
        <p:sp>
          <p:nvSpPr>
            <p:cNvPr id="4" name="TextBox 4"/>
            <p:cNvSpPr txBox="1"/>
            <p:nvPr/>
          </p:nvSpPr>
          <p:spPr>
            <a:xfrm>
              <a:off x="0" y="-38100"/>
              <a:ext cx="4274726" cy="2205567"/>
            </a:xfrm>
            <a:prstGeom prst="rect">
              <a:avLst/>
            </a:prstGeom>
          </p:spPr>
          <p:txBody>
            <a:bodyPr vert="horz" lIns="50800" tIns="50800" rIns="50800" bIns="50800" rtlCol="0" anchor="ctr"/>
            <a:lstStyle/>
            <a:p>
              <a:pPr algn="ctr">
                <a:lnSpc>
                  <a:spcPts val="2659"/>
                </a:lnSpc>
                <a:spcBef>
                  <a:spcPct val="0"/>
                </a:spcBef>
              </a:pPr>
              <a:endParaRPr/>
            </a:p>
          </p:txBody>
        </p:sp>
      </p:grpSp>
      <p:sp>
        <p:nvSpPr>
          <p:cNvPr id="6" name="TextBox 6"/>
          <p:cNvSpPr txBox="1"/>
          <p:nvPr/>
        </p:nvSpPr>
        <p:spPr>
          <a:xfrm>
            <a:off x="1714500" y="3126225"/>
            <a:ext cx="14859000" cy="2114874"/>
          </a:xfrm>
          <a:prstGeom prst="rect">
            <a:avLst/>
          </a:prstGeom>
        </p:spPr>
        <p:txBody>
          <a:bodyPr wrap="square" lIns="0" tIns="0" rIns="0" bIns="0" rtlCol="0" anchor="t">
            <a:spAutoFit/>
          </a:bodyPr>
          <a:lstStyle/>
          <a:p>
            <a:pPr algn="ctr">
              <a:lnSpc>
                <a:spcPct val="150000"/>
              </a:lnSpc>
            </a:pPr>
            <a:r>
              <a:rPr lang="en-US" sz="4800" b="1" dirty="0">
                <a:solidFill>
                  <a:srgbClr val="FFFFFF"/>
                </a:solidFill>
                <a:effectLst>
                  <a:outerShdw blurRad="38100" dist="38100" dir="2700000" algn="tl">
                    <a:srgbClr val="000000">
                      <a:alpha val="43137"/>
                    </a:srgbClr>
                  </a:outerShdw>
                </a:effectLst>
                <a:latin typeface="DM Sans Bold"/>
                <a:ea typeface="DM Sans Bold"/>
                <a:cs typeface="DM Sans Bold"/>
                <a:sym typeface="DM Sans Bold"/>
              </a:rPr>
              <a:t>Comprehensive SEO Audi &amp; Optimization for organic traffic growth</a:t>
            </a:r>
          </a:p>
        </p:txBody>
      </p:sp>
      <p:sp>
        <p:nvSpPr>
          <p:cNvPr id="9" name="Freeform 9"/>
          <p:cNvSpPr/>
          <p:nvPr/>
        </p:nvSpPr>
        <p:spPr>
          <a:xfrm rot="-10800000">
            <a:off x="2362200" y="7673106"/>
            <a:ext cx="3422956" cy="2613894"/>
          </a:xfrm>
          <a:custGeom>
            <a:avLst/>
            <a:gdLst/>
            <a:ahLst/>
            <a:cxnLst/>
            <a:rect l="l" t="t" r="r" b="b"/>
            <a:pathLst>
              <a:path w="3422956" h="2613894">
                <a:moveTo>
                  <a:pt x="0" y="0"/>
                </a:moveTo>
                <a:lnTo>
                  <a:pt x="3422956" y="0"/>
                </a:lnTo>
                <a:lnTo>
                  <a:pt x="3422956" y="2613894"/>
                </a:lnTo>
                <a:lnTo>
                  <a:pt x="0" y="26138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6" name="TextBox 7">
            <a:extLst>
              <a:ext uri="{FF2B5EF4-FFF2-40B4-BE49-F238E27FC236}">
                <a16:creationId xmlns:a16="http://schemas.microsoft.com/office/drawing/2014/main" id="{DD5370DC-B9C1-0B2A-7194-CAB2B17BA7D3}"/>
              </a:ext>
            </a:extLst>
          </p:cNvPr>
          <p:cNvSpPr txBox="1"/>
          <p:nvPr/>
        </p:nvSpPr>
        <p:spPr>
          <a:xfrm>
            <a:off x="6324600" y="7149333"/>
            <a:ext cx="11721636" cy="391133"/>
          </a:xfrm>
          <a:prstGeom prst="rect">
            <a:avLst/>
          </a:prstGeom>
        </p:spPr>
        <p:txBody>
          <a:bodyPr lIns="0" tIns="0" rIns="0" bIns="0" rtlCol="0" anchor="t">
            <a:spAutoFit/>
          </a:bodyPr>
          <a:lstStyle/>
          <a:p>
            <a:pPr algn="ctr">
              <a:lnSpc>
                <a:spcPts val="3000"/>
              </a:lnSpc>
            </a:pPr>
            <a:r>
              <a:rPr lang="en-US" sz="2800" b="1" dirty="0">
                <a:solidFill>
                  <a:schemeClr val="bg1"/>
                </a:solidFill>
                <a:effectLst>
                  <a:outerShdw blurRad="38100" dist="38100" dir="2700000" algn="tl">
                    <a:srgbClr val="000000">
                      <a:alpha val="43137"/>
                    </a:srgbClr>
                  </a:outerShdw>
                </a:effectLst>
                <a:latin typeface="DM Sans Bold" charset="0"/>
                <a:ea typeface="Libre Baskerville"/>
                <a:cs typeface="Libre Baskerville"/>
                <a:sym typeface="Libre Baskerville"/>
              </a:rPr>
              <a:t>Presented by : Sathish </a:t>
            </a:r>
            <a:r>
              <a:rPr lang="en-US" sz="2800" b="1" dirty="0" err="1">
                <a:solidFill>
                  <a:schemeClr val="bg1"/>
                </a:solidFill>
                <a:effectLst>
                  <a:outerShdw blurRad="38100" dist="38100" dir="2700000" algn="tl">
                    <a:srgbClr val="000000">
                      <a:alpha val="43137"/>
                    </a:srgbClr>
                  </a:outerShdw>
                </a:effectLst>
                <a:latin typeface="DM Sans Bold" charset="0"/>
                <a:ea typeface="Libre Baskerville"/>
                <a:cs typeface="Libre Baskerville"/>
                <a:sym typeface="Libre Baskerville"/>
              </a:rPr>
              <a:t>Kumar.R</a:t>
            </a:r>
            <a:endParaRPr lang="en-US" sz="2800" b="1" dirty="0">
              <a:solidFill>
                <a:schemeClr val="bg1"/>
              </a:solidFill>
              <a:effectLst>
                <a:outerShdw blurRad="38100" dist="38100" dir="2700000" algn="tl">
                  <a:srgbClr val="000000">
                    <a:alpha val="43137"/>
                  </a:srgbClr>
                </a:outerShdw>
              </a:effectLst>
              <a:latin typeface="DM Sans Bold" charset="0"/>
              <a:ea typeface="Libre Baskerville"/>
              <a:cs typeface="Libre Baskerville"/>
              <a:sym typeface="Libre Baskerville"/>
            </a:endParaRPr>
          </a:p>
        </p:txBody>
      </p:sp>
      <p:sp>
        <p:nvSpPr>
          <p:cNvPr id="27" name="TextBox 7">
            <a:extLst>
              <a:ext uri="{FF2B5EF4-FFF2-40B4-BE49-F238E27FC236}">
                <a16:creationId xmlns:a16="http://schemas.microsoft.com/office/drawing/2014/main" id="{4D6886F9-5E91-1DD2-0CB2-0EAD0D3643C3}"/>
              </a:ext>
            </a:extLst>
          </p:cNvPr>
          <p:cNvSpPr txBox="1"/>
          <p:nvPr/>
        </p:nvSpPr>
        <p:spPr>
          <a:xfrm>
            <a:off x="5081923" y="8000290"/>
            <a:ext cx="11986510" cy="391133"/>
          </a:xfrm>
          <a:prstGeom prst="rect">
            <a:avLst/>
          </a:prstGeom>
        </p:spPr>
        <p:txBody>
          <a:bodyPr wrap="square" lIns="0" tIns="0" rIns="0" bIns="0" rtlCol="0" anchor="t">
            <a:spAutoFit/>
          </a:bodyPr>
          <a:lstStyle/>
          <a:p>
            <a:pPr algn="ctr">
              <a:lnSpc>
                <a:spcPts val="3000"/>
              </a:lnSpc>
            </a:pPr>
            <a:r>
              <a:rPr lang="en-US" sz="2800" b="1" dirty="0">
                <a:solidFill>
                  <a:schemeClr val="bg1"/>
                </a:solidFill>
                <a:effectLst>
                  <a:outerShdw blurRad="38100" dist="38100" dir="2700000" algn="tl">
                    <a:srgbClr val="000000">
                      <a:alpha val="43137"/>
                    </a:srgbClr>
                  </a:outerShdw>
                </a:effectLst>
                <a:latin typeface="DM Sans Bold" charset="0"/>
                <a:ea typeface="Libre Baskerville"/>
                <a:cs typeface="Libre Baskerville"/>
                <a:sym typeface="Libre Baskerville"/>
              </a:rPr>
              <a:t>Batch Code : MBT11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09600" y="2065170"/>
            <a:ext cx="6726444" cy="612796"/>
          </a:xfrm>
          <a:prstGeom prst="rect">
            <a:avLst/>
          </a:prstGeom>
        </p:spPr>
        <p:txBody>
          <a:bodyPr lIns="0" tIns="0" rIns="0" bIns="0" rtlCol="0" anchor="t">
            <a:spAutoFit/>
          </a:bodyPr>
          <a:lstStyle/>
          <a:p>
            <a:pPr algn="l">
              <a:lnSpc>
                <a:spcPts val="4950"/>
              </a:lnSpc>
            </a:pPr>
            <a:r>
              <a:rPr lang="en-US" sz="3200" b="1" dirty="0">
                <a:solidFill>
                  <a:srgbClr val="8CA9AD"/>
                </a:solidFill>
                <a:latin typeface="DM Sans Bold"/>
                <a:ea typeface="DM Sans Bold"/>
                <a:cs typeface="DM Sans Bold"/>
                <a:sym typeface="DM Sans Bold"/>
              </a:rPr>
              <a:t>Strengths</a:t>
            </a:r>
            <a:r>
              <a:rPr lang="en-US" sz="3600" b="1" dirty="0">
                <a:solidFill>
                  <a:srgbClr val="8CA9AD"/>
                </a:solidFill>
                <a:latin typeface="DM Sans Bold"/>
                <a:ea typeface="DM Sans Bold"/>
                <a:cs typeface="DM Sans Bold"/>
                <a:sym typeface="DM Sans Bold"/>
              </a:rPr>
              <a:t> : </a:t>
            </a:r>
          </a:p>
        </p:txBody>
      </p:sp>
      <p:sp>
        <p:nvSpPr>
          <p:cNvPr id="5" name="TextBox 5"/>
          <p:cNvSpPr txBox="1"/>
          <p:nvPr/>
        </p:nvSpPr>
        <p:spPr>
          <a:xfrm>
            <a:off x="2067232" y="5258914"/>
            <a:ext cx="12289044" cy="1477969"/>
          </a:xfrm>
          <a:prstGeom prst="rect">
            <a:avLst/>
          </a:prstGeom>
        </p:spPr>
        <p:txBody>
          <a:bodyPr wrap="square" lIns="0" tIns="0" rIns="0" bIns="0" rtlCol="0" anchor="t">
            <a:spAutoFit/>
          </a:bodyPr>
          <a:lstStyle/>
          <a:p>
            <a:pPr marL="457200" indent="-457200">
              <a:lnSpc>
                <a:spcPts val="3850"/>
              </a:lnSpc>
              <a:buFont typeface="Arial" panose="020B0604020202020204" pitchFamily="34" charset="0"/>
              <a:buChar char="•"/>
            </a:pPr>
            <a:r>
              <a:rPr lang="en-US" sz="2800" b="1" dirty="0">
                <a:ea typeface="DM Sans"/>
                <a:cs typeface="DM Sans"/>
                <a:sym typeface="DM Sans"/>
              </a:rPr>
              <a:t>Title tag </a:t>
            </a:r>
            <a:r>
              <a:rPr lang="en-US" sz="2800" dirty="0">
                <a:ea typeface="DM Sans"/>
                <a:cs typeface="DM Sans"/>
                <a:sym typeface="DM Sans"/>
              </a:rPr>
              <a:t>: The title tag has 60 characters. Title tag should have 50-60 characters. </a:t>
            </a:r>
            <a:r>
              <a:rPr lang="en-US" sz="2800" dirty="0" err="1">
                <a:ea typeface="DM Sans"/>
                <a:cs typeface="DM Sans"/>
                <a:sym typeface="DM Sans"/>
              </a:rPr>
              <a:t>EffiaSoft's</a:t>
            </a:r>
            <a:r>
              <a:rPr lang="en-US" sz="2800" dirty="0">
                <a:ea typeface="DM Sans"/>
                <a:cs typeface="DM Sans"/>
                <a:sym typeface="DM Sans"/>
              </a:rPr>
              <a:t> distribution management software page could be more descriptive for SEO. </a:t>
            </a:r>
          </a:p>
        </p:txBody>
      </p:sp>
      <p:sp>
        <p:nvSpPr>
          <p:cNvPr id="6" name="TextBox 5">
            <a:extLst>
              <a:ext uri="{FF2B5EF4-FFF2-40B4-BE49-F238E27FC236}">
                <a16:creationId xmlns:a16="http://schemas.microsoft.com/office/drawing/2014/main" id="{57BC90F8-E8AB-05B6-B808-A094C7C1DE0D}"/>
              </a:ext>
            </a:extLst>
          </p:cNvPr>
          <p:cNvSpPr txBox="1"/>
          <p:nvPr/>
        </p:nvSpPr>
        <p:spPr>
          <a:xfrm>
            <a:off x="2057400" y="2772548"/>
            <a:ext cx="11767466" cy="1292662"/>
          </a:xfrm>
          <a:prstGeom prst="rect">
            <a:avLst/>
          </a:prstGeom>
        </p:spPr>
        <p:txBody>
          <a:bodyPr wrap="square" lIns="0" tIns="0" rIns="0" bIns="0" rtlCol="0" anchor="t">
            <a:spAutoFit/>
          </a:bodyPr>
          <a:lstStyle/>
          <a:p>
            <a:pPr marL="457200" indent="-457200" algn="l">
              <a:buFont typeface="Arial" panose="020B0604020202020204" pitchFamily="34" charset="0"/>
              <a:buChar char="•"/>
            </a:pPr>
            <a:r>
              <a:rPr lang="en-US" sz="2800" dirty="0">
                <a:ea typeface="DM Sans"/>
                <a:cs typeface="DM Sans"/>
                <a:sym typeface="DM Sans"/>
              </a:rPr>
              <a:t>Features for various industries.</a:t>
            </a:r>
          </a:p>
          <a:p>
            <a:pPr marL="457200" indent="-457200" algn="l">
              <a:buFont typeface="Arial" panose="020B0604020202020204" pitchFamily="34" charset="0"/>
              <a:buChar char="•"/>
            </a:pPr>
            <a:endParaRPr lang="en-US" sz="2800" dirty="0">
              <a:ea typeface="DM Sans"/>
              <a:cs typeface="DM Sans"/>
              <a:sym typeface="DM Sans"/>
            </a:endParaRPr>
          </a:p>
          <a:p>
            <a:pPr marL="457200" indent="-457200" algn="l">
              <a:buFont typeface="Arial" panose="020B0604020202020204" pitchFamily="34" charset="0"/>
              <a:buChar char="•"/>
            </a:pPr>
            <a:r>
              <a:rPr lang="en-US" sz="2800" dirty="0">
                <a:ea typeface="DM Sans"/>
                <a:cs typeface="DM Sans"/>
                <a:sym typeface="DM Sans"/>
              </a:rPr>
              <a:t>Free versions available for small businesses.</a:t>
            </a:r>
          </a:p>
        </p:txBody>
      </p:sp>
      <p:sp>
        <p:nvSpPr>
          <p:cNvPr id="7" name="TextBox 4">
            <a:extLst>
              <a:ext uri="{FF2B5EF4-FFF2-40B4-BE49-F238E27FC236}">
                <a16:creationId xmlns:a16="http://schemas.microsoft.com/office/drawing/2014/main" id="{09BF0984-3EE1-D0F9-C7BA-3718B4137D04}"/>
              </a:ext>
            </a:extLst>
          </p:cNvPr>
          <p:cNvSpPr txBox="1"/>
          <p:nvPr/>
        </p:nvSpPr>
        <p:spPr>
          <a:xfrm>
            <a:off x="609600" y="4159792"/>
            <a:ext cx="6726444" cy="612796"/>
          </a:xfrm>
          <a:prstGeom prst="rect">
            <a:avLst/>
          </a:prstGeom>
        </p:spPr>
        <p:txBody>
          <a:bodyPr lIns="0" tIns="0" rIns="0" bIns="0" rtlCol="0" anchor="t">
            <a:spAutoFit/>
          </a:bodyPr>
          <a:lstStyle/>
          <a:p>
            <a:pPr algn="l">
              <a:lnSpc>
                <a:spcPts val="4950"/>
              </a:lnSpc>
            </a:pPr>
            <a:r>
              <a:rPr lang="en-US" sz="3200" b="1" dirty="0">
                <a:solidFill>
                  <a:srgbClr val="8CA9AD"/>
                </a:solidFill>
                <a:latin typeface="DM Sans Bold"/>
                <a:ea typeface="DM Sans Bold"/>
                <a:cs typeface="DM Sans Bold"/>
                <a:sym typeface="DM Sans Bold"/>
              </a:rPr>
              <a:t>Weaknesses</a:t>
            </a:r>
            <a:r>
              <a:rPr lang="en-US" sz="3600" b="1" dirty="0">
                <a:solidFill>
                  <a:srgbClr val="8CA9AD"/>
                </a:solidFill>
                <a:effectLst>
                  <a:outerShdw blurRad="38100" dist="38100" dir="2700000" algn="tl">
                    <a:srgbClr val="000000">
                      <a:alpha val="43137"/>
                    </a:srgbClr>
                  </a:outerShdw>
                </a:effectLst>
                <a:latin typeface="DM Sans Bold"/>
                <a:ea typeface="DM Sans Bold"/>
                <a:cs typeface="DM Sans Bold"/>
                <a:sym typeface="DM Sans Bold"/>
              </a:rPr>
              <a:t> </a:t>
            </a:r>
            <a:r>
              <a:rPr lang="en-US" sz="3200" b="1" dirty="0">
                <a:solidFill>
                  <a:srgbClr val="8CA9AD"/>
                </a:solidFill>
                <a:effectLst>
                  <a:outerShdw blurRad="38100" dist="38100" dir="2700000" algn="tl">
                    <a:srgbClr val="000000">
                      <a:alpha val="43137"/>
                    </a:srgbClr>
                  </a:outerShdw>
                </a:effectLst>
                <a:latin typeface="DM Sans Bold"/>
                <a:ea typeface="DM Sans Bold"/>
                <a:cs typeface="DM Sans Bold"/>
                <a:sym typeface="DM Sans Bold"/>
              </a:rPr>
              <a:t>:</a:t>
            </a:r>
            <a:r>
              <a:rPr lang="en-US" sz="3600" b="1" dirty="0">
                <a:solidFill>
                  <a:srgbClr val="8CA9AD"/>
                </a:solidFill>
                <a:effectLst>
                  <a:outerShdw blurRad="38100" dist="38100" dir="2700000" algn="tl">
                    <a:srgbClr val="000000">
                      <a:alpha val="43137"/>
                    </a:srgbClr>
                  </a:outerShdw>
                </a:effectLst>
                <a:latin typeface="DM Sans Bold"/>
                <a:ea typeface="DM Sans Bold"/>
                <a:cs typeface="DM Sans Bold"/>
                <a:sym typeface="DM Sans Bold"/>
              </a:rPr>
              <a:t> </a:t>
            </a:r>
          </a:p>
        </p:txBody>
      </p:sp>
      <p:sp>
        <p:nvSpPr>
          <p:cNvPr id="9" name="TextBox 4">
            <a:extLst>
              <a:ext uri="{FF2B5EF4-FFF2-40B4-BE49-F238E27FC236}">
                <a16:creationId xmlns:a16="http://schemas.microsoft.com/office/drawing/2014/main" id="{45F120E6-D1AC-8C74-D00A-C6068FE395AF}"/>
              </a:ext>
            </a:extLst>
          </p:cNvPr>
          <p:cNvSpPr txBox="1"/>
          <p:nvPr/>
        </p:nvSpPr>
        <p:spPr>
          <a:xfrm>
            <a:off x="457200" y="582886"/>
            <a:ext cx="16992600" cy="1216872"/>
          </a:xfrm>
          <a:prstGeom prst="rect">
            <a:avLst/>
          </a:prstGeom>
        </p:spPr>
        <p:txBody>
          <a:bodyPr wrap="square" lIns="0" tIns="0" rIns="0" bIns="0" rtlCol="0" anchor="t">
            <a:spAutoFit/>
          </a:bodyPr>
          <a:lstStyle/>
          <a:p>
            <a:pPr>
              <a:lnSpc>
                <a:spcPts val="4950"/>
              </a:lnSpc>
            </a:pPr>
            <a:r>
              <a:rPr lang="en-US" sz="3200" b="1" dirty="0">
                <a:solidFill>
                  <a:srgbClr val="8CA9AD"/>
                </a:solidFill>
                <a:latin typeface="DM Sans Bold"/>
                <a:ea typeface="DM Sans Bold"/>
                <a:cs typeface="DM Sans Bold"/>
                <a:sym typeface="DM Sans Bold"/>
              </a:rPr>
              <a:t>Selected pages </a:t>
            </a:r>
            <a:r>
              <a:rPr lang="en-US" sz="2800" b="1" dirty="0">
                <a:solidFill>
                  <a:srgbClr val="8CA9AD"/>
                </a:solidFill>
                <a:latin typeface="DM Sans Bold"/>
                <a:ea typeface="DM Sans Bold"/>
                <a:cs typeface="DM Sans Bold"/>
                <a:sym typeface="DM Sans Bold"/>
              </a:rPr>
              <a:t>:</a:t>
            </a:r>
            <a:r>
              <a:rPr lang="en-US" sz="2800" b="1" dirty="0">
                <a:solidFill>
                  <a:srgbClr val="8CA9AD"/>
                </a:solidFill>
                <a:ea typeface="DM Sans Bold"/>
                <a:cs typeface="DM Sans Bold"/>
                <a:sym typeface="DM Sans Bold"/>
              </a:rPr>
              <a:t> </a:t>
            </a:r>
            <a:r>
              <a:rPr lang="en-IN" sz="2800" dirty="0">
                <a:hlinkClick r:id="rId2"/>
              </a:rPr>
              <a:t>https://effiasoft.com/business-apps/distribution-management-software/Best Distribution Management Software | Distributor Software (effiasoft.com)</a:t>
            </a:r>
            <a:endParaRPr lang="en-IN" sz="2800" dirty="0"/>
          </a:p>
        </p:txBody>
      </p:sp>
      <p:sp>
        <p:nvSpPr>
          <p:cNvPr id="24" name="TextBox 5">
            <a:extLst>
              <a:ext uri="{FF2B5EF4-FFF2-40B4-BE49-F238E27FC236}">
                <a16:creationId xmlns:a16="http://schemas.microsoft.com/office/drawing/2014/main" id="{81A53A23-2A6C-8A95-364A-EF32C8B29C3F}"/>
              </a:ext>
            </a:extLst>
          </p:cNvPr>
          <p:cNvSpPr txBox="1"/>
          <p:nvPr/>
        </p:nvSpPr>
        <p:spPr>
          <a:xfrm>
            <a:off x="2067232" y="7261735"/>
            <a:ext cx="12289044" cy="970009"/>
          </a:xfrm>
          <a:prstGeom prst="rect">
            <a:avLst/>
          </a:prstGeom>
        </p:spPr>
        <p:txBody>
          <a:bodyPr wrap="square" lIns="0" tIns="0" rIns="0" bIns="0" rtlCol="0" anchor="t">
            <a:spAutoFit/>
          </a:bodyPr>
          <a:lstStyle/>
          <a:p>
            <a:pPr marL="457200" indent="-457200">
              <a:lnSpc>
                <a:spcPts val="3850"/>
              </a:lnSpc>
              <a:buFont typeface="Arial" panose="020B0604020202020204" pitchFamily="34" charset="0"/>
              <a:buChar char="•"/>
            </a:pPr>
            <a:r>
              <a:rPr lang="en-US" sz="2800" b="1" dirty="0">
                <a:ea typeface="DM Sans"/>
                <a:cs typeface="DM Sans"/>
                <a:sym typeface="DM Sans"/>
              </a:rPr>
              <a:t>Meta description</a:t>
            </a:r>
            <a:r>
              <a:rPr lang="en-US" sz="2800" dirty="0">
                <a:ea typeface="DM Sans"/>
                <a:cs typeface="DM Sans"/>
                <a:sym typeface="DM Sans"/>
              </a:rPr>
              <a:t>: The description might not clearly convey the unique value propositions or benefits of the software, making it less for potential users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43000" y="3613158"/>
            <a:ext cx="11314777" cy="612796"/>
          </a:xfrm>
          <a:prstGeom prst="rect">
            <a:avLst/>
          </a:prstGeom>
        </p:spPr>
        <p:txBody>
          <a:bodyPr wrap="square" lIns="0" tIns="0" rIns="0" bIns="0" rtlCol="0" anchor="t">
            <a:spAutoFit/>
          </a:bodyPr>
          <a:lstStyle/>
          <a:p>
            <a:pPr algn="l">
              <a:lnSpc>
                <a:spcPts val="4950"/>
              </a:lnSpc>
            </a:pPr>
            <a:r>
              <a:rPr lang="en-US" sz="3600" dirty="0">
                <a:solidFill>
                  <a:srgbClr val="8CA9AD"/>
                </a:solidFill>
                <a:latin typeface="DM Sans Bold"/>
                <a:ea typeface="DM Sans Bold"/>
                <a:cs typeface="DM Sans Bold"/>
                <a:sym typeface="DM Sans Bold"/>
              </a:rPr>
              <a:t>Actionable Items : </a:t>
            </a:r>
          </a:p>
        </p:txBody>
      </p:sp>
      <p:sp>
        <p:nvSpPr>
          <p:cNvPr id="4" name="Freeform 4"/>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400000">
            <a:off x="13477100" y="776321"/>
            <a:ext cx="5450085" cy="4161883"/>
          </a:xfrm>
          <a:custGeom>
            <a:avLst/>
            <a:gdLst/>
            <a:ahLst/>
            <a:cxnLst/>
            <a:rect l="l" t="t" r="r" b="b"/>
            <a:pathLst>
              <a:path w="5450085" h="4161883">
                <a:moveTo>
                  <a:pt x="0" y="0"/>
                </a:moveTo>
                <a:lnTo>
                  <a:pt x="5450085" y="0"/>
                </a:lnTo>
                <a:lnTo>
                  <a:pt x="5450085" y="4161884"/>
                </a:lnTo>
                <a:lnTo>
                  <a:pt x="0" y="41618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0">
            <a:extLst>
              <a:ext uri="{FF2B5EF4-FFF2-40B4-BE49-F238E27FC236}">
                <a16:creationId xmlns:a16="http://schemas.microsoft.com/office/drawing/2014/main" id="{32B5DAE6-4BAD-20CA-BC46-CB0BD40BE283}"/>
              </a:ext>
            </a:extLst>
          </p:cNvPr>
          <p:cNvSpPr txBox="1"/>
          <p:nvPr/>
        </p:nvSpPr>
        <p:spPr>
          <a:xfrm>
            <a:off x="2743200" y="4686300"/>
            <a:ext cx="12177583" cy="3970318"/>
          </a:xfrm>
          <a:prstGeom prst="rect">
            <a:avLst/>
          </a:prstGeom>
          <a:noFill/>
        </p:spPr>
        <p:txBody>
          <a:bodyPr wrap="square">
            <a:spAutoFit/>
          </a:bodyPr>
          <a:lstStyle/>
          <a:p>
            <a:pPr marL="342900" indent="-342900">
              <a:buFont typeface="Arial" panose="020B0604020202020204" pitchFamily="34" charset="0"/>
              <a:buChar char="•"/>
            </a:pPr>
            <a:r>
              <a:rPr lang="en-US" sz="2800" dirty="0">
                <a:highlight>
                  <a:srgbClr val="FFFFFF"/>
                </a:highlight>
              </a:rPr>
              <a:t>Optimize meta descriptions with target keywords and compelling calls to action.</a:t>
            </a:r>
          </a:p>
          <a:p>
            <a:r>
              <a:rPr lang="en-US" sz="2800" dirty="0">
                <a:highlight>
                  <a:srgbClr val="FFFFFF"/>
                </a:highlight>
              </a:rPr>
              <a:t> </a:t>
            </a:r>
          </a:p>
          <a:p>
            <a:pPr marL="342900" indent="-342900">
              <a:buFont typeface="Arial" panose="020B0604020202020204" pitchFamily="34" charset="0"/>
              <a:buChar char="•"/>
            </a:pPr>
            <a:r>
              <a:rPr lang="en-US" sz="2800" b="0" i="0" dirty="0">
                <a:effectLst/>
                <a:highlight>
                  <a:srgbClr val="FFFFFF"/>
                </a:highlight>
              </a:rPr>
              <a:t>Add links to external resources that are useful for your readers. Make sure you link to high-quality sites - Google penalizes pages that link to "spammy" sites</a:t>
            </a:r>
          </a:p>
          <a:p>
            <a:pPr marL="342900" indent="-342900">
              <a:buFont typeface="Arial" panose="020B0604020202020204" pitchFamily="34" charset="0"/>
              <a:buChar char="•"/>
            </a:pPr>
            <a:endParaRPr lang="en-US" sz="2800" dirty="0">
              <a:highlight>
                <a:srgbClr val="FFFFFF"/>
              </a:highlight>
            </a:endParaRPr>
          </a:p>
          <a:p>
            <a:pPr marL="342900" indent="-342900">
              <a:buFont typeface="Arial" panose="020B0604020202020204" pitchFamily="34" charset="0"/>
              <a:buChar char="•"/>
            </a:pPr>
            <a:r>
              <a:rPr lang="en-US" sz="2800" b="0" i="0" dirty="0">
                <a:effectLst/>
                <a:highlight>
                  <a:srgbClr val="FFFFFF"/>
                </a:highlight>
              </a:rPr>
              <a:t>Try to replace embedded objects with HTML5 alternatives.</a:t>
            </a:r>
          </a:p>
          <a:p>
            <a:pPr marL="342900" indent="-342900">
              <a:buFont typeface="Arial" panose="020B0604020202020204" pitchFamily="34" charset="0"/>
              <a:buChar char="•"/>
            </a:pPr>
            <a:endParaRPr lang="en-US" sz="2800" dirty="0">
              <a:highlight>
                <a:srgbClr val="FFFFFF"/>
              </a:highlight>
            </a:endParaRPr>
          </a:p>
          <a:p>
            <a:pPr marL="342900" indent="-342900">
              <a:buFont typeface="Arial" panose="020B0604020202020204" pitchFamily="34" charset="0"/>
              <a:buChar char="•"/>
            </a:pPr>
            <a:r>
              <a:rPr lang="en-US" sz="2800" b="0" i="0" dirty="0">
                <a:effectLst/>
                <a:highlight>
                  <a:srgbClr val="FFFFFF"/>
                </a:highlight>
              </a:rPr>
              <a:t>Caching plugins keep a cached version of each page on your site. Instead of building the page from scratch, the server will send the cached copy.</a:t>
            </a:r>
          </a:p>
        </p:txBody>
      </p:sp>
      <p:sp>
        <p:nvSpPr>
          <p:cNvPr id="3" name="TextBox 5">
            <a:extLst>
              <a:ext uri="{FF2B5EF4-FFF2-40B4-BE49-F238E27FC236}">
                <a16:creationId xmlns:a16="http://schemas.microsoft.com/office/drawing/2014/main" id="{9F507431-7AF7-ED6E-31E2-EB75463A2ABE}"/>
              </a:ext>
            </a:extLst>
          </p:cNvPr>
          <p:cNvSpPr txBox="1"/>
          <p:nvPr/>
        </p:nvSpPr>
        <p:spPr>
          <a:xfrm>
            <a:off x="2743200" y="832271"/>
            <a:ext cx="12289044" cy="970009"/>
          </a:xfrm>
          <a:prstGeom prst="rect">
            <a:avLst/>
          </a:prstGeom>
        </p:spPr>
        <p:txBody>
          <a:bodyPr wrap="square" lIns="0" tIns="0" rIns="0" bIns="0" rtlCol="0" anchor="t">
            <a:spAutoFit/>
          </a:bodyPr>
          <a:lstStyle/>
          <a:p>
            <a:pPr marL="457200" indent="-457200">
              <a:lnSpc>
                <a:spcPts val="3850"/>
              </a:lnSpc>
              <a:buFont typeface="Arial" panose="020B0604020202020204" pitchFamily="34" charset="0"/>
              <a:buChar char="•"/>
            </a:pPr>
            <a:r>
              <a:rPr lang="en-US" sz="2800" b="1" dirty="0">
                <a:ea typeface="DM Sans"/>
                <a:cs typeface="DM Sans"/>
                <a:sym typeface="DM Sans"/>
              </a:rPr>
              <a:t>Heading </a:t>
            </a:r>
            <a:r>
              <a:rPr lang="en-US" sz="2800" dirty="0">
                <a:ea typeface="DM Sans"/>
                <a:cs typeface="DM Sans"/>
                <a:sym typeface="DM Sans"/>
              </a:rPr>
              <a:t>: 3 H1 tags were found. For the best SEO results there should be exactly one H1 tag on each page.</a:t>
            </a:r>
          </a:p>
        </p:txBody>
      </p:sp>
      <p:sp>
        <p:nvSpPr>
          <p:cNvPr id="5" name="TextBox 5">
            <a:extLst>
              <a:ext uri="{FF2B5EF4-FFF2-40B4-BE49-F238E27FC236}">
                <a16:creationId xmlns:a16="http://schemas.microsoft.com/office/drawing/2014/main" id="{A8142E4C-8C66-E882-A2A3-D605B66E789A}"/>
              </a:ext>
            </a:extLst>
          </p:cNvPr>
          <p:cNvSpPr txBox="1"/>
          <p:nvPr/>
        </p:nvSpPr>
        <p:spPr>
          <a:xfrm>
            <a:off x="2743200" y="2372259"/>
            <a:ext cx="12289044" cy="970009"/>
          </a:xfrm>
          <a:prstGeom prst="rect">
            <a:avLst/>
          </a:prstGeom>
        </p:spPr>
        <p:txBody>
          <a:bodyPr wrap="square" lIns="0" tIns="0" rIns="0" bIns="0" rtlCol="0" anchor="t">
            <a:spAutoFit/>
          </a:bodyPr>
          <a:lstStyle/>
          <a:p>
            <a:pPr marL="457200" indent="-457200">
              <a:lnSpc>
                <a:spcPts val="3850"/>
              </a:lnSpc>
              <a:buFont typeface="Arial" panose="020B0604020202020204" pitchFamily="34" charset="0"/>
              <a:buChar char="•"/>
            </a:pPr>
            <a:r>
              <a:rPr lang="en-US" sz="2800" b="1" dirty="0">
                <a:ea typeface="DM Sans"/>
                <a:cs typeface="DM Sans"/>
                <a:sym typeface="DM Sans"/>
              </a:rPr>
              <a:t>Content </a:t>
            </a:r>
            <a:r>
              <a:rPr lang="en-US" sz="2800" dirty="0">
                <a:ea typeface="DM Sans"/>
                <a:cs typeface="DM Sans"/>
                <a:sym typeface="DM Sans"/>
              </a:rPr>
              <a:t>: Make sure every image has an alt tag, and add useful descriptions to each image. Add your keywords or synonyms - but do it in a natural way.</a:t>
            </a:r>
          </a:p>
        </p:txBody>
      </p:sp>
    </p:spTree>
    <p:extLst>
      <p:ext uri="{BB962C8B-B14F-4D97-AF65-F5344CB8AC3E}">
        <p14:creationId xmlns:p14="http://schemas.microsoft.com/office/powerpoint/2010/main" val="66314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876800" y="4457700"/>
            <a:ext cx="7571992" cy="974177"/>
          </a:xfrm>
          <a:prstGeom prst="rect">
            <a:avLst/>
          </a:prstGeom>
        </p:spPr>
        <p:txBody>
          <a:bodyPr lIns="0" tIns="0" rIns="0" bIns="0" rtlCol="0" anchor="t">
            <a:spAutoFit/>
          </a:bodyPr>
          <a:lstStyle/>
          <a:p>
            <a:pPr algn="ctr">
              <a:lnSpc>
                <a:spcPts val="8250"/>
              </a:lnSpc>
            </a:pPr>
            <a:r>
              <a:rPr lang="en-US" sz="4800" dirty="0">
                <a:solidFill>
                  <a:srgbClr val="FFFFFF"/>
                </a:solidFill>
                <a:latin typeface="DM Sans Bold"/>
                <a:ea typeface="DM Sans Bold"/>
                <a:cs typeface="DM Sans Bold"/>
                <a:sym typeface="DM Sans Bold"/>
              </a:rPr>
              <a:t>Technical SEO</a:t>
            </a:r>
          </a:p>
        </p:txBody>
      </p:sp>
      <p:sp>
        <p:nvSpPr>
          <p:cNvPr id="7" name="TextBox 7"/>
          <p:cNvSpPr txBox="1"/>
          <p:nvPr/>
        </p:nvSpPr>
        <p:spPr>
          <a:xfrm>
            <a:off x="1828800" y="1942372"/>
            <a:ext cx="5410200" cy="916469"/>
          </a:xfrm>
          <a:prstGeom prst="rect">
            <a:avLst/>
          </a:prstGeom>
        </p:spPr>
        <p:txBody>
          <a:bodyPr wrap="square" lIns="0" tIns="0" rIns="0" bIns="0" rtlCol="0" anchor="t">
            <a:spAutoFit/>
          </a:bodyPr>
          <a:lstStyle/>
          <a:p>
            <a:pPr algn="l">
              <a:lnSpc>
                <a:spcPts val="7700"/>
              </a:lnSpc>
            </a:pPr>
            <a:r>
              <a:rPr lang="en-US" sz="4800" dirty="0">
                <a:solidFill>
                  <a:srgbClr val="FFFFFF"/>
                </a:solidFill>
                <a:latin typeface="DM Sans Bold"/>
                <a:ea typeface="DM Sans Bold"/>
                <a:cs typeface="DM Sans Bold"/>
                <a:sym typeface="DM Sans Bold"/>
              </a:rPr>
              <a:t>Task No : 04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05822" y="495300"/>
            <a:ext cx="11314777" cy="598177"/>
          </a:xfrm>
          <a:prstGeom prst="rect">
            <a:avLst/>
          </a:prstGeom>
        </p:spPr>
        <p:txBody>
          <a:bodyPr wrap="square" lIns="0" tIns="0" rIns="0" bIns="0" rtlCol="0" anchor="t">
            <a:spAutoFit/>
          </a:bodyPr>
          <a:lstStyle/>
          <a:p>
            <a:pPr algn="l">
              <a:lnSpc>
                <a:spcPts val="4950"/>
              </a:lnSpc>
            </a:pPr>
            <a:r>
              <a:rPr lang="en-US" sz="3200" b="1" dirty="0">
                <a:solidFill>
                  <a:srgbClr val="8CA9AD"/>
                </a:solidFill>
                <a:latin typeface="DM Sans Bold"/>
                <a:ea typeface="DM Sans Bold"/>
                <a:cs typeface="DM Sans Bold"/>
                <a:sym typeface="DM Sans Bold"/>
              </a:rPr>
              <a:t>Technical SEO Issues ( Website Homepage).</a:t>
            </a:r>
          </a:p>
        </p:txBody>
      </p:sp>
      <p:sp>
        <p:nvSpPr>
          <p:cNvPr id="4" name="Freeform 4"/>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400000">
            <a:off x="13482016" y="758199"/>
            <a:ext cx="5450085" cy="4161883"/>
          </a:xfrm>
          <a:custGeom>
            <a:avLst/>
            <a:gdLst/>
            <a:ahLst/>
            <a:cxnLst/>
            <a:rect l="l" t="t" r="r" b="b"/>
            <a:pathLst>
              <a:path w="5450085" h="4161883">
                <a:moveTo>
                  <a:pt x="0" y="0"/>
                </a:moveTo>
                <a:lnTo>
                  <a:pt x="5450085" y="0"/>
                </a:lnTo>
                <a:lnTo>
                  <a:pt x="5450085" y="4161884"/>
                </a:lnTo>
                <a:lnTo>
                  <a:pt x="0" y="41618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0">
            <a:extLst>
              <a:ext uri="{FF2B5EF4-FFF2-40B4-BE49-F238E27FC236}">
                <a16:creationId xmlns:a16="http://schemas.microsoft.com/office/drawing/2014/main" id="{32B5DAE6-4BAD-20CA-BC46-CB0BD40BE283}"/>
              </a:ext>
            </a:extLst>
          </p:cNvPr>
          <p:cNvSpPr txBox="1"/>
          <p:nvPr/>
        </p:nvSpPr>
        <p:spPr>
          <a:xfrm>
            <a:off x="1948533" y="1340944"/>
            <a:ext cx="4346950" cy="584775"/>
          </a:xfrm>
          <a:prstGeom prst="rect">
            <a:avLst/>
          </a:prstGeom>
          <a:noFill/>
        </p:spPr>
        <p:txBody>
          <a:bodyPr wrap="square">
            <a:spAutoFit/>
          </a:bodyPr>
          <a:lstStyle/>
          <a:p>
            <a:r>
              <a:rPr lang="en-US" sz="3200" b="1" dirty="0"/>
              <a:t>Missing information :</a:t>
            </a:r>
            <a:endParaRPr lang="en-IN" sz="3200" b="1" dirty="0"/>
          </a:p>
        </p:txBody>
      </p:sp>
      <p:sp>
        <p:nvSpPr>
          <p:cNvPr id="12" name="TextBox 11">
            <a:extLst>
              <a:ext uri="{FF2B5EF4-FFF2-40B4-BE49-F238E27FC236}">
                <a16:creationId xmlns:a16="http://schemas.microsoft.com/office/drawing/2014/main" id="{4C8374C4-93E1-B989-1B77-B18F888FC6BF}"/>
              </a:ext>
            </a:extLst>
          </p:cNvPr>
          <p:cNvSpPr txBox="1"/>
          <p:nvPr/>
        </p:nvSpPr>
        <p:spPr>
          <a:xfrm>
            <a:off x="4953000" y="5127357"/>
            <a:ext cx="9258300" cy="523220"/>
          </a:xfrm>
          <a:prstGeom prst="rect">
            <a:avLst/>
          </a:prstGeom>
          <a:noFill/>
        </p:spPr>
        <p:txBody>
          <a:bodyPr wrap="square">
            <a:spAutoFit/>
          </a:bodyPr>
          <a:lstStyle/>
          <a:p>
            <a:r>
              <a:rPr lang="en-US" sz="2800" dirty="0"/>
              <a:t>Ensure full mobile responsiveness and fix any layout issues.</a:t>
            </a:r>
            <a:endParaRPr lang="en-IN" sz="2800" dirty="0"/>
          </a:p>
        </p:txBody>
      </p:sp>
      <p:sp>
        <p:nvSpPr>
          <p:cNvPr id="3" name="TextBox 2">
            <a:extLst>
              <a:ext uri="{FF2B5EF4-FFF2-40B4-BE49-F238E27FC236}">
                <a16:creationId xmlns:a16="http://schemas.microsoft.com/office/drawing/2014/main" id="{51A9ABC3-B668-865C-5061-9B1246762BE4}"/>
              </a:ext>
            </a:extLst>
          </p:cNvPr>
          <p:cNvSpPr txBox="1"/>
          <p:nvPr/>
        </p:nvSpPr>
        <p:spPr>
          <a:xfrm>
            <a:off x="6110416" y="1437357"/>
            <a:ext cx="7696200" cy="3108543"/>
          </a:xfrm>
          <a:prstGeom prst="rect">
            <a:avLst/>
          </a:prstGeom>
          <a:noFill/>
        </p:spPr>
        <p:txBody>
          <a:bodyPr wrap="square">
            <a:spAutoFit/>
          </a:bodyPr>
          <a:lstStyle/>
          <a:p>
            <a:pPr marL="342900" indent="-342900">
              <a:buFont typeface="Arial" panose="020B0604020202020204" pitchFamily="34" charset="0"/>
              <a:buChar char="•"/>
            </a:pPr>
            <a:r>
              <a:rPr lang="en-US" sz="2800" dirty="0"/>
              <a:t>The publisher name, keywords, Author are missing.</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The ratio of internal links to external links is uneven.</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Some </a:t>
            </a:r>
            <a:r>
              <a:rPr lang="en-US" sz="2800" dirty="0" err="1"/>
              <a:t>Javascript</a:t>
            </a:r>
            <a:r>
              <a:rPr lang="en-US" sz="2800" dirty="0"/>
              <a:t> files don't seem to be minified.</a:t>
            </a:r>
            <a:endParaRPr lang="en-IN" sz="2800" dirty="0"/>
          </a:p>
        </p:txBody>
      </p:sp>
      <p:sp>
        <p:nvSpPr>
          <p:cNvPr id="5" name="TextBox 4">
            <a:extLst>
              <a:ext uri="{FF2B5EF4-FFF2-40B4-BE49-F238E27FC236}">
                <a16:creationId xmlns:a16="http://schemas.microsoft.com/office/drawing/2014/main" id="{E9F6299E-668B-0151-D1BF-83F046992C8F}"/>
              </a:ext>
            </a:extLst>
          </p:cNvPr>
          <p:cNvSpPr txBox="1"/>
          <p:nvPr/>
        </p:nvSpPr>
        <p:spPr>
          <a:xfrm>
            <a:off x="2133600" y="4389590"/>
            <a:ext cx="4161883" cy="584775"/>
          </a:xfrm>
          <a:prstGeom prst="rect">
            <a:avLst/>
          </a:prstGeom>
          <a:noFill/>
        </p:spPr>
        <p:txBody>
          <a:bodyPr wrap="square">
            <a:spAutoFit/>
          </a:bodyPr>
          <a:lstStyle/>
          <a:p>
            <a:r>
              <a:rPr lang="en-US" sz="3200" b="1" dirty="0"/>
              <a:t>Potential issues :</a:t>
            </a:r>
            <a:endParaRPr lang="en-IN" sz="3200" b="1" dirty="0"/>
          </a:p>
        </p:txBody>
      </p:sp>
      <p:pic>
        <p:nvPicPr>
          <p:cNvPr id="8" name="Picture 7">
            <a:extLst>
              <a:ext uri="{FF2B5EF4-FFF2-40B4-BE49-F238E27FC236}">
                <a16:creationId xmlns:a16="http://schemas.microsoft.com/office/drawing/2014/main" id="{93B61D14-12D1-952C-F1E3-83DA4447D8AD}"/>
              </a:ext>
            </a:extLst>
          </p:cNvPr>
          <p:cNvPicPr>
            <a:picLocks noChangeAspect="1"/>
          </p:cNvPicPr>
          <p:nvPr/>
        </p:nvPicPr>
        <p:blipFill>
          <a:blip r:embed="rId6"/>
          <a:stretch>
            <a:fillRect/>
          </a:stretch>
        </p:blipFill>
        <p:spPr>
          <a:xfrm>
            <a:off x="10453938" y="5905500"/>
            <a:ext cx="5753120" cy="4038600"/>
          </a:xfrm>
          <a:prstGeom prst="rect">
            <a:avLst/>
          </a:prstGeom>
        </p:spPr>
      </p:pic>
      <p:pic>
        <p:nvPicPr>
          <p:cNvPr id="13" name="Picture 12">
            <a:extLst>
              <a:ext uri="{FF2B5EF4-FFF2-40B4-BE49-F238E27FC236}">
                <a16:creationId xmlns:a16="http://schemas.microsoft.com/office/drawing/2014/main" id="{9EEC54A2-F80F-D241-6EDF-3EB97D2512CA}"/>
              </a:ext>
            </a:extLst>
          </p:cNvPr>
          <p:cNvPicPr>
            <a:picLocks noChangeAspect="1"/>
          </p:cNvPicPr>
          <p:nvPr/>
        </p:nvPicPr>
        <p:blipFill>
          <a:blip r:embed="rId7"/>
          <a:stretch>
            <a:fillRect/>
          </a:stretch>
        </p:blipFill>
        <p:spPr>
          <a:xfrm>
            <a:off x="1566811" y="5829300"/>
            <a:ext cx="5804467" cy="4123373"/>
          </a:xfrm>
          <a:prstGeom prst="rect">
            <a:avLst/>
          </a:prstGeom>
        </p:spPr>
      </p:pic>
    </p:spTree>
    <p:extLst>
      <p:ext uri="{BB962C8B-B14F-4D97-AF65-F5344CB8AC3E}">
        <p14:creationId xmlns:p14="http://schemas.microsoft.com/office/powerpoint/2010/main" val="480394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156322" y="0"/>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3200400" y="1378911"/>
            <a:ext cx="9955922" cy="861774"/>
          </a:xfrm>
          <a:prstGeom prst="rect">
            <a:avLst/>
          </a:prstGeom>
        </p:spPr>
        <p:txBody>
          <a:bodyPr wrap="square" lIns="0" tIns="0" rIns="0" bIns="0" rtlCol="0" anchor="t">
            <a:spAutoFit/>
          </a:bodyPr>
          <a:lstStyle/>
          <a:p>
            <a:pPr marL="342900" indent="-342900" algn="l">
              <a:buFont typeface="Arial" panose="020B0604020202020204" pitchFamily="34" charset="0"/>
              <a:buChar char="•"/>
            </a:pPr>
            <a:r>
              <a:rPr lang="en-US" sz="2800" dirty="0">
                <a:ea typeface="DM Sans"/>
                <a:cs typeface="DM Sans"/>
                <a:sym typeface="DM Sans"/>
              </a:rPr>
              <a:t>Optimize for faster loading times by compressing images. Desktop speed should have been improved.</a:t>
            </a:r>
          </a:p>
        </p:txBody>
      </p:sp>
      <p:sp>
        <p:nvSpPr>
          <p:cNvPr id="3" name="TextBox 2">
            <a:extLst>
              <a:ext uri="{FF2B5EF4-FFF2-40B4-BE49-F238E27FC236}">
                <a16:creationId xmlns:a16="http://schemas.microsoft.com/office/drawing/2014/main" id="{09BE2734-1005-7D14-189D-30417957597E}"/>
              </a:ext>
            </a:extLst>
          </p:cNvPr>
          <p:cNvSpPr txBox="1"/>
          <p:nvPr/>
        </p:nvSpPr>
        <p:spPr>
          <a:xfrm>
            <a:off x="1981200" y="461335"/>
            <a:ext cx="4161883" cy="584775"/>
          </a:xfrm>
          <a:prstGeom prst="rect">
            <a:avLst/>
          </a:prstGeom>
          <a:noFill/>
        </p:spPr>
        <p:txBody>
          <a:bodyPr wrap="square">
            <a:spAutoFit/>
          </a:bodyPr>
          <a:lstStyle/>
          <a:p>
            <a:r>
              <a:rPr lang="en-US" sz="3200" b="1" dirty="0"/>
              <a:t>Potential issues :</a:t>
            </a:r>
            <a:endParaRPr lang="en-IN" sz="3200" b="1" dirty="0"/>
          </a:p>
        </p:txBody>
      </p:sp>
      <p:pic>
        <p:nvPicPr>
          <p:cNvPr id="5" name="Picture 4">
            <a:extLst>
              <a:ext uri="{FF2B5EF4-FFF2-40B4-BE49-F238E27FC236}">
                <a16:creationId xmlns:a16="http://schemas.microsoft.com/office/drawing/2014/main" id="{059FA0CE-A497-BEA8-10B3-65CC9F773BE0}"/>
              </a:ext>
            </a:extLst>
          </p:cNvPr>
          <p:cNvPicPr>
            <a:picLocks noChangeAspect="1"/>
          </p:cNvPicPr>
          <p:nvPr/>
        </p:nvPicPr>
        <p:blipFill>
          <a:blip r:embed="rId4"/>
          <a:stretch>
            <a:fillRect/>
          </a:stretch>
        </p:blipFill>
        <p:spPr>
          <a:xfrm>
            <a:off x="1981200" y="8136550"/>
            <a:ext cx="13148369" cy="1543078"/>
          </a:xfrm>
          <a:prstGeom prst="rect">
            <a:avLst/>
          </a:prstGeom>
        </p:spPr>
      </p:pic>
      <p:pic>
        <p:nvPicPr>
          <p:cNvPr id="7" name="Picture 6">
            <a:extLst>
              <a:ext uri="{FF2B5EF4-FFF2-40B4-BE49-F238E27FC236}">
                <a16:creationId xmlns:a16="http://schemas.microsoft.com/office/drawing/2014/main" id="{3D6CFAF4-E2A0-0EFB-2500-68DFC16DBEDB}"/>
              </a:ext>
            </a:extLst>
          </p:cNvPr>
          <p:cNvPicPr>
            <a:picLocks noChangeAspect="1"/>
          </p:cNvPicPr>
          <p:nvPr/>
        </p:nvPicPr>
        <p:blipFill>
          <a:blip r:embed="rId5"/>
          <a:stretch>
            <a:fillRect/>
          </a:stretch>
        </p:blipFill>
        <p:spPr>
          <a:xfrm>
            <a:off x="3200400" y="2647601"/>
            <a:ext cx="10741068" cy="5493712"/>
          </a:xfrm>
          <a:prstGeom prst="rect">
            <a:avLst/>
          </a:prstGeom>
        </p:spPr>
      </p:pic>
    </p:spTree>
    <p:extLst>
      <p:ext uri="{BB962C8B-B14F-4D97-AF65-F5344CB8AC3E}">
        <p14:creationId xmlns:p14="http://schemas.microsoft.com/office/powerpoint/2010/main" val="2824681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BC90F8-E8AB-05B6-B808-A094C7C1DE0D}"/>
              </a:ext>
            </a:extLst>
          </p:cNvPr>
          <p:cNvSpPr txBox="1"/>
          <p:nvPr/>
        </p:nvSpPr>
        <p:spPr>
          <a:xfrm>
            <a:off x="1447800" y="2171700"/>
            <a:ext cx="15011400" cy="4739759"/>
          </a:xfrm>
          <a:prstGeom prst="rect">
            <a:avLst/>
          </a:prstGeom>
        </p:spPr>
        <p:txBody>
          <a:bodyPr wrap="square" lIns="0" tIns="0" rIns="0" bIns="0" rtlCol="0" anchor="t">
            <a:spAutoFit/>
          </a:bodyPr>
          <a:lstStyle/>
          <a:p>
            <a:pPr marL="514350" indent="-514350" algn="l">
              <a:buFont typeface="+mj-lt"/>
              <a:buAutoNum type="arabicParenR"/>
            </a:pPr>
            <a:r>
              <a:rPr lang="en-US" sz="2800" b="1" dirty="0">
                <a:ea typeface="DM Sans"/>
                <a:cs typeface="DM Sans"/>
                <a:sym typeface="DM Sans"/>
              </a:rPr>
              <a:t>Optimize Image </a:t>
            </a:r>
            <a:r>
              <a:rPr lang="en-US" sz="2800" dirty="0">
                <a:ea typeface="DM Sans"/>
                <a:cs typeface="DM Sans"/>
                <a:sym typeface="DM Sans"/>
              </a:rPr>
              <a:t>:  Compress and resize images to reduce load times without </a:t>
            </a:r>
            <a:r>
              <a:rPr lang="en-US" sz="2800" dirty="0">
                <a:ea typeface="DM Sans"/>
                <a:cs typeface="Arial" panose="020B0604020202020204" pitchFamily="34" charset="0"/>
                <a:sym typeface="DM Sans"/>
              </a:rPr>
              <a:t>sacrificing</a:t>
            </a:r>
            <a:r>
              <a:rPr lang="en-US" sz="2800" dirty="0">
                <a:ea typeface="DM Sans"/>
                <a:cs typeface="DM Sans"/>
                <a:sym typeface="DM Sans"/>
              </a:rPr>
              <a:t> quality.</a:t>
            </a:r>
          </a:p>
          <a:p>
            <a:pPr marL="514350" indent="-514350" algn="l">
              <a:buFont typeface="+mj-lt"/>
              <a:buAutoNum type="arabicParenR"/>
            </a:pPr>
            <a:endParaRPr lang="en-US" sz="2800" dirty="0">
              <a:ea typeface="DM Sans"/>
              <a:cs typeface="DM Sans"/>
              <a:sym typeface="DM Sans"/>
            </a:endParaRPr>
          </a:p>
          <a:p>
            <a:pPr marL="514350" indent="-514350" algn="l">
              <a:buFont typeface="+mj-lt"/>
              <a:buAutoNum type="arabicParenR"/>
            </a:pPr>
            <a:r>
              <a:rPr lang="en-US" sz="2800" b="1" dirty="0">
                <a:ea typeface="DM Sans"/>
                <a:cs typeface="DM Sans"/>
                <a:sym typeface="DM Sans"/>
              </a:rPr>
              <a:t>Minify and compress code </a:t>
            </a:r>
            <a:r>
              <a:rPr lang="en-US" sz="2800" dirty="0">
                <a:ea typeface="DM Sans"/>
                <a:cs typeface="DM Sans"/>
                <a:sym typeface="DM Sans"/>
              </a:rPr>
              <a:t>: Remove unnecessary code and whitespace to reduce file sizes.</a:t>
            </a:r>
          </a:p>
          <a:p>
            <a:pPr marL="514350" indent="-514350" algn="l">
              <a:buFont typeface="+mj-lt"/>
              <a:buAutoNum type="arabicParenR"/>
            </a:pPr>
            <a:endParaRPr lang="en-US" sz="2800" dirty="0">
              <a:ea typeface="DM Sans"/>
              <a:cs typeface="DM Sans"/>
              <a:sym typeface="DM Sans"/>
            </a:endParaRPr>
          </a:p>
          <a:p>
            <a:pPr marL="514350" indent="-514350">
              <a:buFont typeface="+mj-lt"/>
              <a:buAutoNum type="arabicParenR"/>
            </a:pPr>
            <a:r>
              <a:rPr lang="en-US" sz="2800" b="1" dirty="0">
                <a:ea typeface="DM Sans"/>
                <a:cs typeface="DM Sans"/>
                <a:sym typeface="DM Sans"/>
              </a:rPr>
              <a:t>Meta description</a:t>
            </a:r>
            <a:r>
              <a:rPr lang="en-US" sz="2800" dirty="0">
                <a:ea typeface="DM Sans"/>
                <a:cs typeface="DM Sans"/>
                <a:sym typeface="DM Sans"/>
              </a:rPr>
              <a:t>: The description might not clearly convey the unique value propositions or benefits of the software, making it less for potential users</a:t>
            </a:r>
          </a:p>
          <a:p>
            <a:pPr marL="514350" indent="-514350">
              <a:buFont typeface="+mj-lt"/>
              <a:buAutoNum type="arabicParenR"/>
            </a:pPr>
            <a:endParaRPr lang="en-US" sz="2800" dirty="0">
              <a:ea typeface="DM Sans"/>
              <a:cs typeface="DM Sans"/>
              <a:sym typeface="DM Sans"/>
            </a:endParaRPr>
          </a:p>
          <a:p>
            <a:pPr marL="514350" indent="-514350">
              <a:buFont typeface="+mj-lt"/>
              <a:buAutoNum type="arabicParenR"/>
            </a:pPr>
            <a:r>
              <a:rPr lang="en-US" sz="2800" b="1" dirty="0">
                <a:ea typeface="DM Sans"/>
                <a:cs typeface="DM Sans"/>
                <a:sym typeface="DM Sans"/>
              </a:rPr>
              <a:t>Utilize a Content Delivery Network (CDN)</a:t>
            </a:r>
            <a:r>
              <a:rPr lang="en-US" sz="2800" dirty="0">
                <a:ea typeface="DM Sans"/>
                <a:cs typeface="DM Sans"/>
                <a:sym typeface="DM Sans"/>
              </a:rPr>
              <a:t> : Distribute content across multiple servers to decrease </a:t>
            </a:r>
            <a:r>
              <a:rPr lang="en-US" sz="2800" dirty="0" err="1">
                <a:ea typeface="DM Sans"/>
                <a:cs typeface="DM Sans"/>
                <a:sym typeface="DM Sans"/>
              </a:rPr>
              <a:t>latency.xxx</a:t>
            </a:r>
            <a:endParaRPr lang="en-US" sz="2800" dirty="0">
              <a:ea typeface="DM Sans"/>
              <a:cs typeface="DM Sans"/>
              <a:sym typeface="DM Sans"/>
            </a:endParaRPr>
          </a:p>
          <a:p>
            <a:pPr marL="514350" indent="-514350">
              <a:buFont typeface="+mj-lt"/>
              <a:buAutoNum type="arabicParenR"/>
            </a:pPr>
            <a:endParaRPr lang="en-US" sz="2800" dirty="0">
              <a:ea typeface="DM Sans"/>
              <a:cs typeface="DM Sans"/>
              <a:sym typeface="DM Sans"/>
            </a:endParaRPr>
          </a:p>
          <a:p>
            <a:pPr marL="514350" indent="-514350">
              <a:buFont typeface="+mj-lt"/>
              <a:buAutoNum type="arabicParenR"/>
            </a:pPr>
            <a:r>
              <a:rPr lang="en-US" sz="2800" dirty="0">
                <a:ea typeface="DM Sans"/>
                <a:cs typeface="DM Sans"/>
                <a:sym typeface="DM Sans"/>
              </a:rPr>
              <a:t> </a:t>
            </a:r>
            <a:r>
              <a:rPr lang="en-US" sz="2800" b="1" dirty="0">
                <a:ea typeface="DM Sans"/>
                <a:cs typeface="DM Sans"/>
                <a:sym typeface="DM Sans"/>
              </a:rPr>
              <a:t>Leverage Browser Caching </a:t>
            </a:r>
            <a:r>
              <a:rPr lang="en-US" sz="2800" dirty="0">
                <a:ea typeface="DM Sans"/>
                <a:cs typeface="DM Sans"/>
                <a:sym typeface="DM Sans"/>
              </a:rPr>
              <a:t>: Enable caching to store static resources locally for faster loading.</a:t>
            </a:r>
          </a:p>
        </p:txBody>
      </p:sp>
      <p:sp>
        <p:nvSpPr>
          <p:cNvPr id="9" name="TextBox 4">
            <a:extLst>
              <a:ext uri="{FF2B5EF4-FFF2-40B4-BE49-F238E27FC236}">
                <a16:creationId xmlns:a16="http://schemas.microsoft.com/office/drawing/2014/main" id="{45F120E6-D1AC-8C74-D00A-C6068FE395AF}"/>
              </a:ext>
            </a:extLst>
          </p:cNvPr>
          <p:cNvSpPr txBox="1"/>
          <p:nvPr/>
        </p:nvSpPr>
        <p:spPr>
          <a:xfrm>
            <a:off x="1600200" y="723900"/>
            <a:ext cx="16992600" cy="612796"/>
          </a:xfrm>
          <a:prstGeom prst="rect">
            <a:avLst/>
          </a:prstGeom>
        </p:spPr>
        <p:txBody>
          <a:bodyPr wrap="square" lIns="0" tIns="0" rIns="0" bIns="0" rtlCol="0" anchor="t">
            <a:spAutoFit/>
          </a:bodyPr>
          <a:lstStyle/>
          <a:p>
            <a:pPr>
              <a:lnSpc>
                <a:spcPts val="4950"/>
              </a:lnSpc>
            </a:pPr>
            <a:r>
              <a:rPr lang="en-US" sz="3600" b="1" dirty="0">
                <a:solidFill>
                  <a:srgbClr val="8CA9AD"/>
                </a:solidFill>
                <a:latin typeface="DM Sans Bold"/>
                <a:ea typeface="DM Sans Bold"/>
                <a:cs typeface="DM Sans Bold"/>
                <a:sym typeface="DM Sans Bold"/>
              </a:rPr>
              <a:t>5 Best Practices to Improve Site and Web Page Speed : </a:t>
            </a:r>
          </a:p>
        </p:txBody>
      </p:sp>
    </p:spTree>
    <p:extLst>
      <p:ext uri="{BB962C8B-B14F-4D97-AF65-F5344CB8AC3E}">
        <p14:creationId xmlns:p14="http://schemas.microsoft.com/office/powerpoint/2010/main" val="1603903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6858000" y="4124214"/>
            <a:ext cx="3581400" cy="2038571"/>
          </a:xfrm>
          <a:prstGeom prst="rect">
            <a:avLst/>
          </a:prstGeom>
        </p:spPr>
        <p:txBody>
          <a:bodyPr wrap="square" lIns="0" tIns="0" rIns="0" bIns="0" rtlCol="0" anchor="t">
            <a:spAutoFit/>
          </a:bodyPr>
          <a:lstStyle/>
          <a:p>
            <a:pPr algn="ctr">
              <a:lnSpc>
                <a:spcPts val="8250"/>
              </a:lnSpc>
            </a:pPr>
            <a:r>
              <a:rPr lang="en-US" sz="4800" dirty="0">
                <a:solidFill>
                  <a:srgbClr val="FFFFFF"/>
                </a:solidFill>
                <a:latin typeface="DM Sans Bold"/>
                <a:ea typeface="DM Sans Bold"/>
                <a:cs typeface="DM Sans Bold"/>
                <a:sym typeface="DM Sans Bold"/>
              </a:rPr>
              <a:t>Content</a:t>
            </a:r>
          </a:p>
          <a:p>
            <a:pPr algn="ctr">
              <a:lnSpc>
                <a:spcPts val="8250"/>
              </a:lnSpc>
            </a:pPr>
            <a:r>
              <a:rPr lang="en-US" sz="4800" dirty="0">
                <a:solidFill>
                  <a:srgbClr val="FFFFFF"/>
                </a:solidFill>
                <a:latin typeface="DM Sans Bold"/>
                <a:ea typeface="DM Sans Bold"/>
                <a:cs typeface="DM Sans Bold"/>
                <a:sym typeface="DM Sans Bold"/>
              </a:rPr>
              <a:t>Strategy</a:t>
            </a:r>
          </a:p>
        </p:txBody>
      </p:sp>
      <p:sp>
        <p:nvSpPr>
          <p:cNvPr id="7" name="TextBox 7"/>
          <p:cNvSpPr txBox="1"/>
          <p:nvPr/>
        </p:nvSpPr>
        <p:spPr>
          <a:xfrm>
            <a:off x="1790700" y="1847850"/>
            <a:ext cx="5295900" cy="916469"/>
          </a:xfrm>
          <a:prstGeom prst="rect">
            <a:avLst/>
          </a:prstGeom>
        </p:spPr>
        <p:txBody>
          <a:bodyPr wrap="square" lIns="0" tIns="0" rIns="0" bIns="0" rtlCol="0" anchor="t">
            <a:spAutoFit/>
          </a:bodyPr>
          <a:lstStyle/>
          <a:p>
            <a:pPr algn="l">
              <a:lnSpc>
                <a:spcPts val="7700"/>
              </a:lnSpc>
            </a:pPr>
            <a:r>
              <a:rPr lang="en-US" sz="4800" dirty="0">
                <a:solidFill>
                  <a:srgbClr val="FFFFFF"/>
                </a:solidFill>
                <a:latin typeface="DM Sans Bold"/>
                <a:ea typeface="DM Sans Bold"/>
                <a:cs typeface="DM Sans Bold"/>
                <a:sym typeface="DM Sans Bold"/>
              </a:rPr>
              <a:t>Task No : 05</a:t>
            </a:r>
          </a:p>
        </p:txBody>
      </p:sp>
      <p:sp>
        <p:nvSpPr>
          <p:cNvPr id="8" name="Freeform 8"/>
          <p:cNvSpPr/>
          <p:nvPr/>
        </p:nvSpPr>
        <p:spPr>
          <a:xfrm>
            <a:off x="5893678" y="81355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28700" y="8135576"/>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extLst>
      <p:ext uri="{BB962C8B-B14F-4D97-AF65-F5344CB8AC3E}">
        <p14:creationId xmlns:p14="http://schemas.microsoft.com/office/powerpoint/2010/main" val="202126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762000" y="1506743"/>
            <a:ext cx="16992600" cy="612796"/>
          </a:xfrm>
          <a:prstGeom prst="rect">
            <a:avLst/>
          </a:prstGeom>
        </p:spPr>
        <p:txBody>
          <a:bodyPr wrap="square" lIns="0" tIns="0" rIns="0" bIns="0" rtlCol="0" anchor="t">
            <a:spAutoFit/>
          </a:bodyPr>
          <a:lstStyle/>
          <a:p>
            <a:pPr algn="l">
              <a:lnSpc>
                <a:spcPts val="4950"/>
              </a:lnSpc>
            </a:pPr>
            <a:r>
              <a:rPr lang="en-US" sz="3600" b="1" dirty="0">
                <a:solidFill>
                  <a:srgbClr val="8CA9AD"/>
                </a:solidFill>
                <a:latin typeface="DM Sans Bold"/>
                <a:ea typeface="DM Sans Bold"/>
                <a:cs typeface="DM Sans Bold"/>
                <a:sym typeface="DM Sans Bold"/>
              </a:rPr>
              <a:t>Develop content based on identified target audience and Keyword research</a:t>
            </a:r>
          </a:p>
        </p:txBody>
      </p:sp>
      <p:sp>
        <p:nvSpPr>
          <p:cNvPr id="5" name="TextBox 5"/>
          <p:cNvSpPr txBox="1"/>
          <p:nvPr/>
        </p:nvSpPr>
        <p:spPr>
          <a:xfrm>
            <a:off x="1676400" y="4533900"/>
            <a:ext cx="14249400" cy="2970557"/>
          </a:xfrm>
          <a:prstGeom prst="rect">
            <a:avLst/>
          </a:prstGeom>
        </p:spPr>
        <p:txBody>
          <a:bodyPr wrap="square" lIns="0" tIns="0" rIns="0" bIns="0" rtlCol="0" anchor="t">
            <a:spAutoFit/>
          </a:bodyPr>
          <a:lstStyle/>
          <a:p>
            <a:pPr algn="just">
              <a:lnSpc>
                <a:spcPts val="3850"/>
              </a:lnSpc>
            </a:pPr>
            <a:r>
              <a:rPr lang="en-US" sz="2800" b="0" i="0" dirty="0">
                <a:solidFill>
                  <a:srgbClr val="666666"/>
                </a:solidFill>
                <a:effectLst/>
                <a:highlight>
                  <a:srgbClr val="FFFFFF"/>
                </a:highlight>
              </a:rPr>
              <a:t>In the ever-evolving world of retail, efficient inventory management is the key to success. Retail Inventory Management Software, often abbreviated as RIMS, has become an indispensable tool for retailers of all sizes. This software solution helps businesses track, manage, and optimize their inventory processes, ensuring that products are readily available, reducing costs, and enhancing overall operational efficiency. In this article, we will delve into what Retail Inventory Management Software is, explore its essential features, and outline the myriad benefits it brings to retailers.</a:t>
            </a:r>
            <a:endParaRPr lang="en-US" sz="2800" dirty="0">
              <a:solidFill>
                <a:srgbClr val="737373"/>
              </a:solidFill>
              <a:ea typeface="DM Sans"/>
              <a:cs typeface="DM Sans"/>
              <a:sym typeface="DM Sans"/>
            </a:endParaRPr>
          </a:p>
        </p:txBody>
      </p:sp>
      <p:sp>
        <p:nvSpPr>
          <p:cNvPr id="7" name="TextBox 4">
            <a:extLst>
              <a:ext uri="{FF2B5EF4-FFF2-40B4-BE49-F238E27FC236}">
                <a16:creationId xmlns:a16="http://schemas.microsoft.com/office/drawing/2014/main" id="{09BF0984-3EE1-D0F9-C7BA-3718B4137D04}"/>
              </a:ext>
            </a:extLst>
          </p:cNvPr>
          <p:cNvSpPr txBox="1"/>
          <p:nvPr/>
        </p:nvSpPr>
        <p:spPr>
          <a:xfrm>
            <a:off x="747252" y="2781300"/>
            <a:ext cx="11430000" cy="1253998"/>
          </a:xfrm>
          <a:prstGeom prst="rect">
            <a:avLst/>
          </a:prstGeom>
        </p:spPr>
        <p:txBody>
          <a:bodyPr wrap="square" lIns="0" tIns="0" rIns="0" bIns="0" rtlCol="0" anchor="t">
            <a:spAutoFit/>
          </a:bodyPr>
          <a:lstStyle/>
          <a:p>
            <a:pPr algn="l">
              <a:lnSpc>
                <a:spcPts val="4950"/>
              </a:lnSpc>
            </a:pPr>
            <a:r>
              <a:rPr lang="en-US" sz="3200" dirty="0">
                <a:solidFill>
                  <a:srgbClr val="8CA9AD"/>
                </a:solidFill>
                <a:latin typeface="DM Sans Bold"/>
                <a:ea typeface="DM Sans Bold"/>
                <a:cs typeface="DM Sans Bold"/>
                <a:sym typeface="DM Sans Bold"/>
              </a:rPr>
              <a:t>Blog No 1 : Retail Inventory management Software : Streamlining your Business for </a:t>
            </a:r>
            <a:r>
              <a:rPr lang="en-US" sz="3200" dirty="0" err="1">
                <a:solidFill>
                  <a:srgbClr val="8CA9AD"/>
                </a:solidFill>
                <a:latin typeface="DM Sans Bold"/>
                <a:ea typeface="DM Sans Bold"/>
                <a:cs typeface="DM Sans Bold"/>
                <a:sym typeface="DM Sans Bold"/>
              </a:rPr>
              <a:t>Sucess</a:t>
            </a:r>
            <a:endParaRPr lang="en-US" sz="3200" dirty="0">
              <a:solidFill>
                <a:srgbClr val="8CA9AD"/>
              </a:solidFill>
              <a:latin typeface="DM Sans Bold"/>
              <a:ea typeface="DM Sans Bold"/>
              <a:cs typeface="DM Sans Bold"/>
              <a:sym typeface="DM Sans Bold"/>
            </a:endParaRPr>
          </a:p>
        </p:txBody>
      </p:sp>
    </p:spTree>
    <p:extLst>
      <p:ext uri="{BB962C8B-B14F-4D97-AF65-F5344CB8AC3E}">
        <p14:creationId xmlns:p14="http://schemas.microsoft.com/office/powerpoint/2010/main" val="4212380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400000">
            <a:off x="13499222" y="667453"/>
            <a:ext cx="5450085" cy="4161883"/>
          </a:xfrm>
          <a:custGeom>
            <a:avLst/>
            <a:gdLst/>
            <a:ahLst/>
            <a:cxnLst/>
            <a:rect l="l" t="t" r="r" b="b"/>
            <a:pathLst>
              <a:path w="5450085" h="4161883">
                <a:moveTo>
                  <a:pt x="0" y="0"/>
                </a:moveTo>
                <a:lnTo>
                  <a:pt x="5450085" y="0"/>
                </a:lnTo>
                <a:lnTo>
                  <a:pt x="5450085" y="4161884"/>
                </a:lnTo>
                <a:lnTo>
                  <a:pt x="0" y="41618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0">
            <a:extLst>
              <a:ext uri="{FF2B5EF4-FFF2-40B4-BE49-F238E27FC236}">
                <a16:creationId xmlns:a16="http://schemas.microsoft.com/office/drawing/2014/main" id="{32B5DAE6-4BAD-20CA-BC46-CB0BD40BE283}"/>
              </a:ext>
            </a:extLst>
          </p:cNvPr>
          <p:cNvSpPr txBox="1"/>
          <p:nvPr/>
        </p:nvSpPr>
        <p:spPr>
          <a:xfrm>
            <a:off x="1752601" y="1290459"/>
            <a:ext cx="12344942" cy="7848302"/>
          </a:xfrm>
          <a:prstGeom prst="rect">
            <a:avLst/>
          </a:prstGeom>
          <a:noFill/>
        </p:spPr>
        <p:txBody>
          <a:bodyPr wrap="square">
            <a:spAutoFit/>
          </a:bodyPr>
          <a:lstStyle/>
          <a:p>
            <a:pPr algn="l"/>
            <a:r>
              <a:rPr lang="en-US" sz="2800" b="0" i="0" dirty="0">
                <a:solidFill>
                  <a:srgbClr val="333333"/>
                </a:solidFill>
                <a:effectLst/>
                <a:highlight>
                  <a:srgbClr val="FFFFFF"/>
                </a:highlight>
              </a:rPr>
              <a:t>When small business owners want to upgrade their POS system or invest in one for the first time, they don’t know where to start.</a:t>
            </a:r>
          </a:p>
          <a:p>
            <a:pPr algn="l"/>
            <a:endParaRPr lang="en-US" sz="2800" dirty="0">
              <a:solidFill>
                <a:srgbClr val="333333"/>
              </a:solidFill>
              <a:highlight>
                <a:srgbClr val="FFFFFF"/>
              </a:highlight>
            </a:endParaRPr>
          </a:p>
          <a:p>
            <a:pPr algn="l"/>
            <a:r>
              <a:rPr lang="en-US" sz="2800" b="0" i="0" dirty="0">
                <a:solidFill>
                  <a:srgbClr val="333333"/>
                </a:solidFill>
                <a:effectLst/>
                <a:highlight>
                  <a:srgbClr val="FFFFFF"/>
                </a:highlight>
              </a:rPr>
              <a:t>So, let’s start with the basics. There are two components of a modern POS system.</a:t>
            </a:r>
          </a:p>
          <a:p>
            <a:pPr algn="l"/>
            <a:endParaRPr lang="en-US" sz="2800" b="0" i="0" dirty="0">
              <a:solidFill>
                <a:srgbClr val="333333"/>
              </a:solidFill>
              <a:effectLst/>
              <a:highlight>
                <a:srgbClr val="FFFFFF"/>
              </a:highlight>
            </a:endParaRPr>
          </a:p>
          <a:p>
            <a:pPr algn="l">
              <a:buFont typeface="Arial" panose="020B0604020202020204" pitchFamily="34" charset="0"/>
              <a:buChar char="•"/>
            </a:pPr>
            <a:r>
              <a:rPr lang="en-US" sz="2800" b="1" i="0" u="none" strike="noStrike" dirty="0">
                <a:solidFill>
                  <a:srgbClr val="333333"/>
                </a:solidFill>
                <a:effectLst/>
                <a:highlight>
                  <a:srgbClr val="FFFFFF"/>
                </a:highlight>
              </a:rPr>
              <a:t>Hardware: </a:t>
            </a:r>
            <a:r>
              <a:rPr lang="en-US" sz="2800" b="0" i="0" u="none" strike="noStrike" dirty="0">
                <a:solidFill>
                  <a:srgbClr val="1B4F7E"/>
                </a:solidFill>
                <a:effectLst/>
                <a:highlight>
                  <a:srgbClr val="FFFFFF"/>
                </a:highlight>
              </a:rPr>
              <a:t>POS hardware</a:t>
            </a:r>
            <a:r>
              <a:rPr lang="en-US" sz="2800" b="0" i="0" u="none" strike="noStrike" dirty="0">
                <a:solidFill>
                  <a:srgbClr val="333333"/>
                </a:solidFill>
                <a:effectLst/>
                <a:highlight>
                  <a:srgbClr val="FFFFFF"/>
                </a:highlight>
              </a:rPr>
              <a:t> includes terminals, card readers, checkout scanners, mobile inventory scanners, and similar technology that processes payments and scans information into the system. Some POS systems also integrate with other software that allows you to use your smartphones and mobile devices to cut down on costs.</a:t>
            </a:r>
          </a:p>
          <a:p>
            <a:pPr algn="l"/>
            <a:endParaRPr lang="en-US" sz="2800" b="0" i="0" u="none" strike="noStrike" dirty="0">
              <a:solidFill>
                <a:srgbClr val="333333"/>
              </a:solidFill>
              <a:effectLst/>
              <a:highlight>
                <a:srgbClr val="FFFFFF"/>
              </a:highlight>
            </a:endParaRPr>
          </a:p>
          <a:p>
            <a:pPr algn="l">
              <a:buFont typeface="Arial" panose="020B0604020202020204" pitchFamily="34" charset="0"/>
              <a:buChar char="•"/>
            </a:pPr>
            <a:r>
              <a:rPr lang="en-US" sz="2800" b="1" i="0" u="none" strike="noStrike" dirty="0">
                <a:solidFill>
                  <a:srgbClr val="333333"/>
                </a:solidFill>
                <a:effectLst/>
                <a:highlight>
                  <a:srgbClr val="FFFFFF"/>
                </a:highlight>
              </a:rPr>
              <a:t> Software: </a:t>
            </a:r>
            <a:r>
              <a:rPr lang="en-US" sz="2800" b="0" i="0" u="none" strike="noStrike" dirty="0">
                <a:solidFill>
                  <a:schemeClr val="accent1">
                    <a:lumMod val="75000"/>
                  </a:schemeClr>
                </a:solidFill>
                <a:effectLst/>
                <a:highlight>
                  <a:srgbClr val="FFFFFF"/>
                </a:highlight>
              </a:rPr>
              <a:t>POS software</a:t>
            </a:r>
            <a:r>
              <a:rPr lang="en-US" sz="2800" b="0" i="0" u="none" strike="noStrike" dirty="0">
                <a:solidFill>
                  <a:srgbClr val="333333"/>
                </a:solidFill>
                <a:effectLst/>
                <a:highlight>
                  <a:srgbClr val="FFFFFF"/>
                </a:highlight>
              </a:rPr>
              <a:t> is where modern systems really shine for small businesses (and where the various systems differ the most). In addition to handling payments, your POS system can track inventory levels, streamline vendor management, set up customer loyalty and discounts, integrate with e-commerce, and more.</a:t>
            </a:r>
          </a:p>
          <a:p>
            <a:pPr algn="l"/>
            <a:r>
              <a:rPr lang="en-US" sz="2800" b="0" i="0" dirty="0">
                <a:solidFill>
                  <a:srgbClr val="333333"/>
                </a:solidFill>
                <a:effectLst/>
                <a:highlight>
                  <a:srgbClr val="FFFFFF"/>
                </a:highlight>
              </a:rPr>
              <a:t>The best POS systems for retail provide small businesses with the tools they need to meet customer expectations, increase profit margins, and stand out against bigger competitors.</a:t>
            </a:r>
          </a:p>
        </p:txBody>
      </p:sp>
      <p:sp>
        <p:nvSpPr>
          <p:cNvPr id="3" name="TextBox 4">
            <a:extLst>
              <a:ext uri="{FF2B5EF4-FFF2-40B4-BE49-F238E27FC236}">
                <a16:creationId xmlns:a16="http://schemas.microsoft.com/office/drawing/2014/main" id="{758A9F59-ED24-248D-DFFC-E2338CB03267}"/>
              </a:ext>
            </a:extLst>
          </p:cNvPr>
          <p:cNvSpPr txBox="1"/>
          <p:nvPr/>
        </p:nvSpPr>
        <p:spPr>
          <a:xfrm>
            <a:off x="1752601" y="266700"/>
            <a:ext cx="11506200" cy="612796"/>
          </a:xfrm>
          <a:prstGeom prst="rect">
            <a:avLst/>
          </a:prstGeom>
        </p:spPr>
        <p:txBody>
          <a:bodyPr wrap="square" lIns="0" tIns="0" rIns="0" bIns="0" rtlCol="0" anchor="t">
            <a:spAutoFit/>
          </a:bodyPr>
          <a:lstStyle/>
          <a:p>
            <a:pPr algn="l">
              <a:lnSpc>
                <a:spcPts val="4950"/>
              </a:lnSpc>
            </a:pPr>
            <a:r>
              <a:rPr lang="en-US" sz="3600" b="1" dirty="0">
                <a:solidFill>
                  <a:srgbClr val="8CA9AD"/>
                </a:solidFill>
                <a:latin typeface="DM Sans Bold"/>
                <a:ea typeface="DM Sans Bold"/>
                <a:cs typeface="DM Sans Bold"/>
                <a:sym typeface="DM Sans Bold"/>
              </a:rPr>
              <a:t>Blog Topics No 2 : Retail POS Systems An Overview</a:t>
            </a:r>
          </a:p>
        </p:txBody>
      </p:sp>
    </p:spTree>
    <p:extLst>
      <p:ext uri="{BB962C8B-B14F-4D97-AF65-F5344CB8AC3E}">
        <p14:creationId xmlns:p14="http://schemas.microsoft.com/office/powerpoint/2010/main" val="300808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433734" y="4584080"/>
            <a:ext cx="7571992" cy="974177"/>
          </a:xfrm>
          <a:prstGeom prst="rect">
            <a:avLst/>
          </a:prstGeom>
        </p:spPr>
        <p:txBody>
          <a:bodyPr lIns="0" tIns="0" rIns="0" bIns="0" rtlCol="0" anchor="t">
            <a:spAutoFit/>
          </a:bodyPr>
          <a:lstStyle/>
          <a:p>
            <a:pPr algn="ctr">
              <a:lnSpc>
                <a:spcPts val="8250"/>
              </a:lnSpc>
            </a:pPr>
            <a:r>
              <a:rPr lang="en-US" sz="4800" dirty="0">
                <a:solidFill>
                  <a:srgbClr val="FFFFFF"/>
                </a:solidFill>
                <a:latin typeface="DM Sans Bold"/>
                <a:ea typeface="DM Sans Bold"/>
                <a:cs typeface="DM Sans Bold"/>
                <a:sym typeface="DM Sans Bold"/>
              </a:rPr>
              <a:t>Off-Page SEO</a:t>
            </a:r>
          </a:p>
        </p:txBody>
      </p:sp>
      <p:sp>
        <p:nvSpPr>
          <p:cNvPr id="7" name="TextBox 7"/>
          <p:cNvSpPr txBox="1"/>
          <p:nvPr/>
        </p:nvSpPr>
        <p:spPr>
          <a:xfrm>
            <a:off x="1790700" y="1847850"/>
            <a:ext cx="5295900" cy="916469"/>
          </a:xfrm>
          <a:prstGeom prst="rect">
            <a:avLst/>
          </a:prstGeom>
        </p:spPr>
        <p:txBody>
          <a:bodyPr wrap="square" lIns="0" tIns="0" rIns="0" bIns="0" rtlCol="0" anchor="t">
            <a:spAutoFit/>
          </a:bodyPr>
          <a:lstStyle/>
          <a:p>
            <a:pPr algn="l">
              <a:lnSpc>
                <a:spcPts val="7700"/>
              </a:lnSpc>
            </a:pPr>
            <a:r>
              <a:rPr lang="en-US" sz="4800" dirty="0">
                <a:solidFill>
                  <a:srgbClr val="FFFFFF"/>
                </a:solidFill>
                <a:latin typeface="DM Sans Bold"/>
                <a:ea typeface="DM Sans Bold"/>
                <a:cs typeface="DM Sans Bold"/>
                <a:sym typeface="DM Sans Bold"/>
              </a:rPr>
              <a:t>Task No : 06</a:t>
            </a:r>
          </a:p>
        </p:txBody>
      </p:sp>
    </p:spTree>
    <p:extLst>
      <p:ext uri="{BB962C8B-B14F-4D97-AF65-F5344CB8AC3E}">
        <p14:creationId xmlns:p14="http://schemas.microsoft.com/office/powerpoint/2010/main" val="391549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156322" y="0"/>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1759210" y="7143750"/>
            <a:ext cx="5500090" cy="2038571"/>
          </a:xfrm>
          <a:prstGeom prst="rect">
            <a:avLst/>
          </a:prstGeom>
        </p:spPr>
        <p:txBody>
          <a:bodyPr lIns="0" tIns="0" rIns="0" bIns="0" rtlCol="0" anchor="t">
            <a:spAutoFit/>
          </a:bodyPr>
          <a:lstStyle/>
          <a:p>
            <a:pPr algn="ctr">
              <a:lnSpc>
                <a:spcPts val="8250"/>
              </a:lnSpc>
            </a:pPr>
            <a:r>
              <a:rPr lang="en-US" sz="4800" b="1" dirty="0">
                <a:solidFill>
                  <a:srgbClr val="8CA9AD"/>
                </a:solidFill>
                <a:latin typeface="DM Sans Bold"/>
                <a:ea typeface="DM Sans Bold"/>
                <a:cs typeface="DM Sans Bold"/>
                <a:sym typeface="DM Sans Bold"/>
              </a:rPr>
              <a:t>PROJECT </a:t>
            </a:r>
          </a:p>
          <a:p>
            <a:pPr algn="ctr">
              <a:lnSpc>
                <a:spcPts val="8250"/>
              </a:lnSpc>
            </a:pPr>
            <a:r>
              <a:rPr lang="en-US" sz="4800" b="1" dirty="0">
                <a:solidFill>
                  <a:srgbClr val="8CA9AD"/>
                </a:solidFill>
                <a:latin typeface="DM Sans Bold"/>
                <a:ea typeface="DM Sans Bold"/>
                <a:cs typeface="DM Sans Bold"/>
                <a:sym typeface="DM Sans Bold"/>
              </a:rPr>
              <a:t>TASK</a:t>
            </a:r>
          </a:p>
        </p:txBody>
      </p:sp>
      <p:sp>
        <p:nvSpPr>
          <p:cNvPr id="4" name="TextBox 4"/>
          <p:cNvSpPr txBox="1"/>
          <p:nvPr/>
        </p:nvSpPr>
        <p:spPr>
          <a:xfrm>
            <a:off x="2417556" y="476560"/>
            <a:ext cx="1938412" cy="872483"/>
          </a:xfrm>
          <a:prstGeom prst="rect">
            <a:avLst/>
          </a:prstGeom>
        </p:spPr>
        <p:txBody>
          <a:bodyPr lIns="0" tIns="0" rIns="0" bIns="0" rtlCol="0" anchor="t">
            <a:spAutoFit/>
          </a:bodyPr>
          <a:lstStyle/>
          <a:p>
            <a:pPr algn="l">
              <a:lnSpc>
                <a:spcPts val="7700"/>
              </a:lnSpc>
            </a:pPr>
            <a:r>
              <a:rPr lang="en-US" sz="3600" dirty="0">
                <a:solidFill>
                  <a:srgbClr val="8CA9AD"/>
                </a:solidFill>
                <a:latin typeface="DM Sans Bold"/>
                <a:ea typeface="DM Sans Bold"/>
                <a:cs typeface="DM Sans Bold"/>
                <a:sym typeface="DM Sans Bold"/>
              </a:rPr>
              <a:t>01.</a:t>
            </a:r>
          </a:p>
        </p:txBody>
      </p:sp>
      <p:sp>
        <p:nvSpPr>
          <p:cNvPr id="5" name="TextBox 5"/>
          <p:cNvSpPr txBox="1"/>
          <p:nvPr/>
        </p:nvSpPr>
        <p:spPr>
          <a:xfrm>
            <a:off x="2417556" y="1998547"/>
            <a:ext cx="1938412" cy="872483"/>
          </a:xfrm>
          <a:prstGeom prst="rect">
            <a:avLst/>
          </a:prstGeom>
        </p:spPr>
        <p:txBody>
          <a:bodyPr lIns="0" tIns="0" rIns="0" bIns="0" rtlCol="0" anchor="t">
            <a:spAutoFit/>
          </a:bodyPr>
          <a:lstStyle/>
          <a:p>
            <a:pPr algn="l">
              <a:lnSpc>
                <a:spcPts val="7700"/>
              </a:lnSpc>
            </a:pPr>
            <a:r>
              <a:rPr lang="en-US" sz="3600" dirty="0">
                <a:solidFill>
                  <a:srgbClr val="8CA9AD"/>
                </a:solidFill>
                <a:latin typeface="DM Sans Bold"/>
                <a:ea typeface="DM Sans Bold"/>
                <a:cs typeface="DM Sans Bold"/>
                <a:sym typeface="DM Sans Bold"/>
              </a:rPr>
              <a:t>02.</a:t>
            </a:r>
          </a:p>
        </p:txBody>
      </p:sp>
      <p:sp>
        <p:nvSpPr>
          <p:cNvPr id="6" name="TextBox 6"/>
          <p:cNvSpPr txBox="1"/>
          <p:nvPr/>
        </p:nvSpPr>
        <p:spPr>
          <a:xfrm>
            <a:off x="3386762" y="842045"/>
            <a:ext cx="6726444" cy="506998"/>
          </a:xfrm>
          <a:prstGeom prst="rect">
            <a:avLst/>
          </a:prstGeom>
        </p:spPr>
        <p:txBody>
          <a:bodyPr lIns="0" tIns="0" rIns="0" bIns="0" rtlCol="0" anchor="t">
            <a:spAutoFit/>
          </a:bodyPr>
          <a:lstStyle/>
          <a:p>
            <a:pPr algn="l">
              <a:lnSpc>
                <a:spcPts val="3850"/>
              </a:lnSpc>
            </a:pPr>
            <a:r>
              <a:rPr lang="en-US" sz="3600" dirty="0">
                <a:solidFill>
                  <a:srgbClr val="737373"/>
                </a:solidFill>
                <a:latin typeface="DM Sans Bold"/>
                <a:ea typeface="DM Sans Bold"/>
                <a:cs typeface="DM Sans Bold"/>
                <a:sym typeface="DM Sans Bold"/>
              </a:rPr>
              <a:t>Initial Audit </a:t>
            </a:r>
          </a:p>
        </p:txBody>
      </p:sp>
      <p:sp>
        <p:nvSpPr>
          <p:cNvPr id="7" name="TextBox 7"/>
          <p:cNvSpPr txBox="1"/>
          <p:nvPr/>
        </p:nvSpPr>
        <p:spPr>
          <a:xfrm>
            <a:off x="3430247" y="2343947"/>
            <a:ext cx="6726444" cy="506998"/>
          </a:xfrm>
          <a:prstGeom prst="rect">
            <a:avLst/>
          </a:prstGeom>
        </p:spPr>
        <p:txBody>
          <a:bodyPr lIns="0" tIns="0" rIns="0" bIns="0" rtlCol="0" anchor="t">
            <a:spAutoFit/>
          </a:bodyPr>
          <a:lstStyle/>
          <a:p>
            <a:pPr algn="l">
              <a:lnSpc>
                <a:spcPts val="3850"/>
              </a:lnSpc>
            </a:pPr>
            <a:r>
              <a:rPr lang="en-US" sz="3600" dirty="0">
                <a:solidFill>
                  <a:srgbClr val="737373"/>
                </a:solidFill>
                <a:latin typeface="DM Sans Bold"/>
                <a:ea typeface="DM Sans Bold"/>
                <a:cs typeface="DM Sans Bold"/>
                <a:sym typeface="DM Sans Bold"/>
              </a:rPr>
              <a:t>Keyword</a:t>
            </a:r>
            <a:r>
              <a:rPr lang="en-US" sz="3500" dirty="0">
                <a:solidFill>
                  <a:srgbClr val="737373"/>
                </a:solidFill>
                <a:latin typeface="DM Sans Bold"/>
                <a:ea typeface="DM Sans Bold"/>
                <a:cs typeface="DM Sans Bold"/>
                <a:sym typeface="DM Sans Bold"/>
              </a:rPr>
              <a:t> Research</a:t>
            </a:r>
          </a:p>
        </p:txBody>
      </p:sp>
      <p:sp>
        <p:nvSpPr>
          <p:cNvPr id="9" name="TextBox 9"/>
          <p:cNvSpPr txBox="1"/>
          <p:nvPr/>
        </p:nvSpPr>
        <p:spPr>
          <a:xfrm>
            <a:off x="2417556" y="3520533"/>
            <a:ext cx="1938412" cy="872483"/>
          </a:xfrm>
          <a:prstGeom prst="rect">
            <a:avLst/>
          </a:prstGeom>
        </p:spPr>
        <p:txBody>
          <a:bodyPr lIns="0" tIns="0" rIns="0" bIns="0" rtlCol="0" anchor="t">
            <a:spAutoFit/>
          </a:bodyPr>
          <a:lstStyle/>
          <a:p>
            <a:pPr algn="l">
              <a:lnSpc>
                <a:spcPts val="7700"/>
              </a:lnSpc>
            </a:pPr>
            <a:r>
              <a:rPr lang="en-US" sz="3600" dirty="0">
                <a:solidFill>
                  <a:srgbClr val="8CA9AD"/>
                </a:solidFill>
                <a:latin typeface="DM Sans Bold"/>
                <a:ea typeface="DM Sans Bold"/>
                <a:cs typeface="DM Sans Bold"/>
                <a:sym typeface="DM Sans Bold"/>
              </a:rPr>
              <a:t>03.</a:t>
            </a:r>
          </a:p>
        </p:txBody>
      </p:sp>
      <p:sp>
        <p:nvSpPr>
          <p:cNvPr id="10" name="TextBox 10"/>
          <p:cNvSpPr txBox="1"/>
          <p:nvPr/>
        </p:nvSpPr>
        <p:spPr>
          <a:xfrm>
            <a:off x="3430247" y="3863182"/>
            <a:ext cx="8075953" cy="506998"/>
          </a:xfrm>
          <a:prstGeom prst="rect">
            <a:avLst/>
          </a:prstGeom>
        </p:spPr>
        <p:txBody>
          <a:bodyPr wrap="square" lIns="0" tIns="0" rIns="0" bIns="0" rtlCol="0" anchor="t">
            <a:spAutoFit/>
          </a:bodyPr>
          <a:lstStyle/>
          <a:p>
            <a:pPr algn="l">
              <a:lnSpc>
                <a:spcPts val="3850"/>
              </a:lnSpc>
            </a:pPr>
            <a:r>
              <a:rPr lang="en-US" sz="3600" dirty="0">
                <a:solidFill>
                  <a:srgbClr val="737373"/>
                </a:solidFill>
                <a:latin typeface="DM Sans Bold"/>
                <a:ea typeface="DM Sans Bold"/>
                <a:cs typeface="DM Sans Bold"/>
                <a:sym typeface="DM Sans Bold"/>
              </a:rPr>
              <a:t>On-Page SEO Optimization Audit</a:t>
            </a:r>
          </a:p>
        </p:txBody>
      </p:sp>
      <p:sp>
        <p:nvSpPr>
          <p:cNvPr id="11" name="TextBox 11"/>
          <p:cNvSpPr txBox="1"/>
          <p:nvPr/>
        </p:nvSpPr>
        <p:spPr>
          <a:xfrm>
            <a:off x="2417556" y="5019057"/>
            <a:ext cx="1938412" cy="872483"/>
          </a:xfrm>
          <a:prstGeom prst="rect">
            <a:avLst/>
          </a:prstGeom>
        </p:spPr>
        <p:txBody>
          <a:bodyPr lIns="0" tIns="0" rIns="0" bIns="0" rtlCol="0" anchor="t">
            <a:spAutoFit/>
          </a:bodyPr>
          <a:lstStyle/>
          <a:p>
            <a:pPr algn="l">
              <a:lnSpc>
                <a:spcPts val="7700"/>
              </a:lnSpc>
            </a:pPr>
            <a:r>
              <a:rPr lang="en-US" sz="3600" dirty="0">
                <a:solidFill>
                  <a:srgbClr val="8CA9AD"/>
                </a:solidFill>
                <a:latin typeface="DM Sans Bold"/>
                <a:ea typeface="DM Sans Bold"/>
                <a:cs typeface="DM Sans Bold"/>
                <a:sym typeface="DM Sans Bold"/>
              </a:rPr>
              <a:t>04.</a:t>
            </a:r>
          </a:p>
        </p:txBody>
      </p:sp>
      <p:sp>
        <p:nvSpPr>
          <p:cNvPr id="12" name="TextBox 12"/>
          <p:cNvSpPr txBox="1"/>
          <p:nvPr/>
        </p:nvSpPr>
        <p:spPr>
          <a:xfrm>
            <a:off x="3386762" y="5346335"/>
            <a:ext cx="6726444" cy="506998"/>
          </a:xfrm>
          <a:prstGeom prst="rect">
            <a:avLst/>
          </a:prstGeom>
        </p:spPr>
        <p:txBody>
          <a:bodyPr lIns="0" tIns="0" rIns="0" bIns="0" rtlCol="0" anchor="t">
            <a:spAutoFit/>
          </a:bodyPr>
          <a:lstStyle/>
          <a:p>
            <a:pPr algn="l">
              <a:lnSpc>
                <a:spcPts val="3850"/>
              </a:lnSpc>
            </a:pPr>
            <a:r>
              <a:rPr lang="en-US" sz="3600" dirty="0">
                <a:solidFill>
                  <a:srgbClr val="737373"/>
                </a:solidFill>
                <a:latin typeface="DM Sans Bold"/>
                <a:ea typeface="DM Sans Bold"/>
                <a:cs typeface="DM Sans Bold"/>
                <a:sym typeface="DM Sans Bold"/>
              </a:rPr>
              <a:t>Technical Support</a:t>
            </a:r>
          </a:p>
        </p:txBody>
      </p:sp>
      <p:sp>
        <p:nvSpPr>
          <p:cNvPr id="13" name="TextBox 13"/>
          <p:cNvSpPr txBox="1"/>
          <p:nvPr/>
        </p:nvSpPr>
        <p:spPr>
          <a:xfrm>
            <a:off x="4355969" y="2827235"/>
            <a:ext cx="5542676" cy="438156"/>
          </a:xfrm>
          <a:prstGeom prst="rect">
            <a:avLst/>
          </a:prstGeom>
        </p:spPr>
        <p:txBody>
          <a:bodyPr lIns="0" tIns="0" rIns="0" bIns="0" rtlCol="0" anchor="t">
            <a:spAutoFit/>
          </a:bodyPr>
          <a:lstStyle/>
          <a:p>
            <a:pPr algn="l">
              <a:lnSpc>
                <a:spcPts val="3300"/>
              </a:lnSpc>
            </a:pPr>
            <a:endParaRPr lang="en-US" sz="3000" dirty="0">
              <a:solidFill>
                <a:srgbClr val="737373"/>
              </a:solidFill>
              <a:latin typeface="DM Sans Italics"/>
              <a:ea typeface="DM Sans Italics"/>
              <a:cs typeface="DM Sans Italics"/>
              <a:sym typeface="DM Sans Italics"/>
            </a:endParaRPr>
          </a:p>
        </p:txBody>
      </p:sp>
      <p:sp>
        <p:nvSpPr>
          <p:cNvPr id="16" name="Freeform 16"/>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TextBox 11">
            <a:extLst>
              <a:ext uri="{FF2B5EF4-FFF2-40B4-BE49-F238E27FC236}">
                <a16:creationId xmlns:a16="http://schemas.microsoft.com/office/drawing/2014/main" id="{3C436320-2FC5-0FED-9741-6CEB2CE18FD9}"/>
              </a:ext>
            </a:extLst>
          </p:cNvPr>
          <p:cNvSpPr txBox="1"/>
          <p:nvPr/>
        </p:nvSpPr>
        <p:spPr>
          <a:xfrm>
            <a:off x="2417556" y="6517581"/>
            <a:ext cx="1938412" cy="872483"/>
          </a:xfrm>
          <a:prstGeom prst="rect">
            <a:avLst/>
          </a:prstGeom>
        </p:spPr>
        <p:txBody>
          <a:bodyPr lIns="0" tIns="0" rIns="0" bIns="0" rtlCol="0" anchor="t">
            <a:spAutoFit/>
          </a:bodyPr>
          <a:lstStyle/>
          <a:p>
            <a:pPr algn="l">
              <a:lnSpc>
                <a:spcPts val="7700"/>
              </a:lnSpc>
            </a:pPr>
            <a:r>
              <a:rPr lang="en-US" sz="3600" dirty="0">
                <a:solidFill>
                  <a:srgbClr val="8CA9AD"/>
                </a:solidFill>
                <a:latin typeface="DM Sans Bold"/>
                <a:ea typeface="DM Sans Bold"/>
                <a:cs typeface="DM Sans Bold"/>
                <a:sym typeface="DM Sans Bold"/>
              </a:rPr>
              <a:t>05.</a:t>
            </a:r>
          </a:p>
        </p:txBody>
      </p:sp>
      <p:sp>
        <p:nvSpPr>
          <p:cNvPr id="26" name="TextBox 11">
            <a:extLst>
              <a:ext uri="{FF2B5EF4-FFF2-40B4-BE49-F238E27FC236}">
                <a16:creationId xmlns:a16="http://schemas.microsoft.com/office/drawing/2014/main" id="{43F260F5-9ED5-8748-533E-FDF21800E37E}"/>
              </a:ext>
            </a:extLst>
          </p:cNvPr>
          <p:cNvSpPr txBox="1"/>
          <p:nvPr/>
        </p:nvSpPr>
        <p:spPr>
          <a:xfrm>
            <a:off x="2417556" y="8014648"/>
            <a:ext cx="1938412" cy="872483"/>
          </a:xfrm>
          <a:prstGeom prst="rect">
            <a:avLst/>
          </a:prstGeom>
        </p:spPr>
        <p:txBody>
          <a:bodyPr lIns="0" tIns="0" rIns="0" bIns="0" rtlCol="0" anchor="t">
            <a:spAutoFit/>
          </a:bodyPr>
          <a:lstStyle/>
          <a:p>
            <a:pPr algn="l">
              <a:lnSpc>
                <a:spcPts val="7700"/>
              </a:lnSpc>
            </a:pPr>
            <a:r>
              <a:rPr lang="en-US" sz="3600" dirty="0">
                <a:solidFill>
                  <a:srgbClr val="8CA9AD"/>
                </a:solidFill>
                <a:latin typeface="DM Sans Bold"/>
                <a:ea typeface="DM Sans Bold"/>
                <a:cs typeface="DM Sans Bold"/>
                <a:sym typeface="DM Sans Bold"/>
              </a:rPr>
              <a:t>06.</a:t>
            </a:r>
          </a:p>
        </p:txBody>
      </p:sp>
      <p:sp>
        <p:nvSpPr>
          <p:cNvPr id="29" name="TextBox 12">
            <a:extLst>
              <a:ext uri="{FF2B5EF4-FFF2-40B4-BE49-F238E27FC236}">
                <a16:creationId xmlns:a16="http://schemas.microsoft.com/office/drawing/2014/main" id="{6655B7C0-E42F-3517-28F6-5BBA6C491D73}"/>
              </a:ext>
            </a:extLst>
          </p:cNvPr>
          <p:cNvSpPr txBox="1"/>
          <p:nvPr/>
        </p:nvSpPr>
        <p:spPr>
          <a:xfrm>
            <a:off x="3529033" y="6886099"/>
            <a:ext cx="6726444" cy="506998"/>
          </a:xfrm>
          <a:prstGeom prst="rect">
            <a:avLst/>
          </a:prstGeom>
        </p:spPr>
        <p:txBody>
          <a:bodyPr lIns="0" tIns="0" rIns="0" bIns="0" rtlCol="0" anchor="t">
            <a:spAutoFit/>
          </a:bodyPr>
          <a:lstStyle/>
          <a:p>
            <a:pPr algn="l">
              <a:lnSpc>
                <a:spcPts val="3850"/>
              </a:lnSpc>
            </a:pPr>
            <a:r>
              <a:rPr lang="en-US" sz="3600" dirty="0">
                <a:solidFill>
                  <a:srgbClr val="737373"/>
                </a:solidFill>
                <a:latin typeface="DM Sans Bold"/>
                <a:ea typeface="DM Sans Bold"/>
                <a:cs typeface="DM Sans Bold"/>
                <a:sym typeface="DM Sans Bold"/>
              </a:rPr>
              <a:t>Content Strategy</a:t>
            </a:r>
          </a:p>
        </p:txBody>
      </p:sp>
      <p:sp>
        <p:nvSpPr>
          <p:cNvPr id="30" name="TextBox 12">
            <a:extLst>
              <a:ext uri="{FF2B5EF4-FFF2-40B4-BE49-F238E27FC236}">
                <a16:creationId xmlns:a16="http://schemas.microsoft.com/office/drawing/2014/main" id="{DF3C61FD-1091-6DFD-C6F7-0835895E13EB}"/>
              </a:ext>
            </a:extLst>
          </p:cNvPr>
          <p:cNvSpPr txBox="1"/>
          <p:nvPr/>
        </p:nvSpPr>
        <p:spPr>
          <a:xfrm>
            <a:off x="3546239" y="8339390"/>
            <a:ext cx="6726444" cy="506998"/>
          </a:xfrm>
          <a:prstGeom prst="rect">
            <a:avLst/>
          </a:prstGeom>
        </p:spPr>
        <p:txBody>
          <a:bodyPr lIns="0" tIns="0" rIns="0" bIns="0" rtlCol="0" anchor="t">
            <a:spAutoFit/>
          </a:bodyPr>
          <a:lstStyle/>
          <a:p>
            <a:pPr algn="l">
              <a:lnSpc>
                <a:spcPts val="3850"/>
              </a:lnSpc>
            </a:pPr>
            <a:r>
              <a:rPr lang="en-US" sz="3600" dirty="0">
                <a:solidFill>
                  <a:srgbClr val="737373"/>
                </a:solidFill>
                <a:latin typeface="DM Sans Bold"/>
                <a:ea typeface="DM Sans Bold"/>
                <a:cs typeface="DM Sans Bold"/>
                <a:sym typeface="DM Sans Bold"/>
              </a:rPr>
              <a:t>Off-Page SEO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156322" y="0"/>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2514600" y="2476500"/>
            <a:ext cx="13563600" cy="6032421"/>
          </a:xfrm>
          <a:prstGeom prst="rect">
            <a:avLst/>
          </a:prstGeom>
        </p:spPr>
        <p:txBody>
          <a:bodyPr wrap="square" lIns="0" tIns="0" rIns="0" bIns="0" rtlCol="0" anchor="t">
            <a:spAutoFit/>
          </a:bodyPr>
          <a:lstStyle/>
          <a:p>
            <a:pPr marL="514350" indent="-514350" algn="l">
              <a:buFont typeface="+mj-lt"/>
              <a:buAutoNum type="arabicParenR"/>
            </a:pPr>
            <a:r>
              <a:rPr lang="en-US" sz="2800" dirty="0">
                <a:ea typeface="DM Sans"/>
                <a:cs typeface="DM Sans"/>
                <a:sym typeface="DM Sans"/>
              </a:rPr>
              <a:t>Link Building : Focus on acquiring high-quality backlinks from industry-related websites, blogs, and forums to enhance domain authority.</a:t>
            </a:r>
          </a:p>
          <a:p>
            <a:pPr marL="514350" indent="-514350" algn="l">
              <a:buFont typeface="+mj-lt"/>
              <a:buAutoNum type="arabicParenR"/>
            </a:pPr>
            <a:endParaRPr lang="en-US" sz="2800" dirty="0">
              <a:ea typeface="DM Sans"/>
              <a:cs typeface="DM Sans"/>
              <a:sym typeface="DM Sans"/>
            </a:endParaRPr>
          </a:p>
          <a:p>
            <a:pPr marL="514350" indent="-514350" algn="l">
              <a:buFont typeface="+mj-lt"/>
              <a:buAutoNum type="arabicParenR"/>
            </a:pPr>
            <a:r>
              <a:rPr lang="en-US" sz="2800" dirty="0">
                <a:ea typeface="DM Sans"/>
                <a:cs typeface="DM Sans"/>
                <a:sym typeface="DM Sans"/>
              </a:rPr>
              <a:t>Guest Blogging : Contribute articles to reputable industry blogs to establish authority and gain backlinks.</a:t>
            </a:r>
          </a:p>
          <a:p>
            <a:pPr marL="514350" indent="-514350" algn="l">
              <a:buFont typeface="+mj-lt"/>
              <a:buAutoNum type="arabicParenR"/>
            </a:pPr>
            <a:endParaRPr lang="en-US" sz="2800" dirty="0">
              <a:ea typeface="DM Sans"/>
              <a:cs typeface="DM Sans"/>
              <a:sym typeface="DM Sans"/>
            </a:endParaRPr>
          </a:p>
          <a:p>
            <a:pPr marL="514350" indent="-514350" algn="l">
              <a:buFont typeface="+mj-lt"/>
              <a:buAutoNum type="arabicParenR"/>
            </a:pPr>
            <a:r>
              <a:rPr lang="en-US" sz="2800" dirty="0">
                <a:ea typeface="DM Sans"/>
                <a:cs typeface="DM Sans"/>
                <a:sym typeface="DM Sans"/>
              </a:rPr>
              <a:t>Online Directories : Submit the website to relevant online business directories and ensure consistent information.</a:t>
            </a:r>
          </a:p>
          <a:p>
            <a:pPr marL="514350" indent="-514350" algn="l">
              <a:buFont typeface="+mj-lt"/>
              <a:buAutoNum type="arabicParenR"/>
            </a:pPr>
            <a:endParaRPr lang="en-US" sz="2800" dirty="0">
              <a:ea typeface="DM Sans"/>
              <a:cs typeface="DM Sans"/>
              <a:sym typeface="DM Sans"/>
            </a:endParaRPr>
          </a:p>
          <a:p>
            <a:pPr marL="514350" indent="-514350" algn="l">
              <a:buFont typeface="+mj-lt"/>
              <a:buAutoNum type="arabicParenR"/>
            </a:pPr>
            <a:r>
              <a:rPr lang="en-US" sz="2800" dirty="0">
                <a:ea typeface="DM Sans"/>
                <a:cs typeface="DM Sans"/>
                <a:sym typeface="DM Sans"/>
              </a:rPr>
              <a:t>Social Media Marketing :  Platforms like LinkedIn, Twitter, Facebook and </a:t>
            </a:r>
            <a:r>
              <a:rPr lang="en-US" sz="2800" dirty="0" err="1">
                <a:ea typeface="DM Sans"/>
                <a:cs typeface="DM Sans"/>
                <a:sym typeface="DM Sans"/>
              </a:rPr>
              <a:t>Youtube</a:t>
            </a:r>
            <a:r>
              <a:rPr lang="en-US" sz="2800" dirty="0">
                <a:ea typeface="DM Sans"/>
                <a:cs typeface="DM Sans"/>
                <a:sym typeface="DM Sans"/>
              </a:rPr>
              <a:t> to share content, engage with the audience, and drive traffic.</a:t>
            </a:r>
          </a:p>
          <a:p>
            <a:pPr marL="514350" indent="-514350" algn="l">
              <a:buFont typeface="+mj-lt"/>
              <a:buAutoNum type="arabicParenR"/>
            </a:pPr>
            <a:endParaRPr lang="en-US" sz="2800" dirty="0">
              <a:ea typeface="DM Sans"/>
              <a:cs typeface="DM Sans"/>
              <a:sym typeface="DM Sans"/>
            </a:endParaRPr>
          </a:p>
          <a:p>
            <a:pPr marL="514350" indent="-514350" algn="l">
              <a:buFont typeface="+mj-lt"/>
              <a:buAutoNum type="arabicParenR"/>
            </a:pPr>
            <a:r>
              <a:rPr lang="en-US" sz="2800" dirty="0">
                <a:ea typeface="DM Sans"/>
                <a:cs typeface="DM Sans"/>
                <a:sym typeface="DM Sans"/>
              </a:rPr>
              <a:t>Online Reviews : Encourage satisfied customers to leave positive reviews on platforms like Google My Business. Respond to reviews to build trust and engagement.</a:t>
            </a:r>
          </a:p>
        </p:txBody>
      </p:sp>
      <p:sp>
        <p:nvSpPr>
          <p:cNvPr id="3" name="TextBox 2">
            <a:extLst>
              <a:ext uri="{FF2B5EF4-FFF2-40B4-BE49-F238E27FC236}">
                <a16:creationId xmlns:a16="http://schemas.microsoft.com/office/drawing/2014/main" id="{09BE2734-1005-7D14-189D-30417957597E}"/>
              </a:ext>
            </a:extLst>
          </p:cNvPr>
          <p:cNvSpPr txBox="1"/>
          <p:nvPr/>
        </p:nvSpPr>
        <p:spPr>
          <a:xfrm>
            <a:off x="1052512" y="1122724"/>
            <a:ext cx="6858000" cy="646331"/>
          </a:xfrm>
          <a:prstGeom prst="rect">
            <a:avLst/>
          </a:prstGeom>
          <a:noFill/>
        </p:spPr>
        <p:txBody>
          <a:bodyPr wrap="square">
            <a:spAutoFit/>
          </a:bodyPr>
          <a:lstStyle/>
          <a:p>
            <a:r>
              <a:rPr lang="en-US" sz="3600" b="1" dirty="0"/>
              <a:t>Off-Page</a:t>
            </a:r>
            <a:r>
              <a:rPr lang="en-US" sz="3600" b="1" dirty="0">
                <a:effectLst>
                  <a:outerShdw blurRad="38100" dist="38100" dir="2700000" algn="tl">
                    <a:srgbClr val="000000">
                      <a:alpha val="43137"/>
                    </a:srgbClr>
                  </a:outerShdw>
                </a:effectLst>
              </a:rPr>
              <a:t> </a:t>
            </a:r>
            <a:r>
              <a:rPr lang="en-US" sz="3600" b="1" dirty="0"/>
              <a:t>SEO</a:t>
            </a:r>
            <a:r>
              <a:rPr lang="en-US" sz="3600" b="1" dirty="0">
                <a:effectLst>
                  <a:outerShdw blurRad="38100" dist="38100" dir="2700000" algn="tl">
                    <a:srgbClr val="000000">
                      <a:alpha val="43137"/>
                    </a:srgbClr>
                  </a:outerShdw>
                </a:effectLst>
              </a:rPr>
              <a:t> </a:t>
            </a:r>
            <a:r>
              <a:rPr lang="en-US" sz="3600" b="1" dirty="0"/>
              <a:t>Plan</a:t>
            </a:r>
            <a:r>
              <a:rPr lang="en-US" sz="3600" b="1" dirty="0">
                <a:effectLst>
                  <a:outerShdw blurRad="38100" dist="38100" dir="2700000" algn="tl">
                    <a:srgbClr val="000000">
                      <a:alpha val="43137"/>
                    </a:srgbClr>
                  </a:outerShdw>
                </a:effectLst>
              </a:rPr>
              <a:t> </a:t>
            </a:r>
            <a:r>
              <a:rPr lang="en-US" sz="3600" b="1" dirty="0"/>
              <a:t>and</a:t>
            </a:r>
            <a:r>
              <a:rPr lang="en-US" sz="3600" b="1" dirty="0">
                <a:effectLst>
                  <a:outerShdw blurRad="38100" dist="38100" dir="2700000" algn="tl">
                    <a:srgbClr val="000000">
                      <a:alpha val="43137"/>
                    </a:srgbClr>
                  </a:outerShdw>
                </a:effectLst>
              </a:rPr>
              <a:t> </a:t>
            </a:r>
            <a:r>
              <a:rPr lang="en-US" sz="3600" b="1" dirty="0"/>
              <a:t>Strategy</a:t>
            </a:r>
            <a:r>
              <a:rPr lang="en-US" sz="3600" b="1" dirty="0">
                <a:effectLst>
                  <a:outerShdw blurRad="38100" dist="38100" dir="2700000" algn="tl">
                    <a:srgbClr val="000000">
                      <a:alpha val="43137"/>
                    </a:srgbClr>
                  </a:outerShdw>
                </a:effectLst>
              </a:rPr>
              <a:t> : </a:t>
            </a:r>
            <a:endParaRPr lang="en-IN"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61009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CA9AD"/>
        </a:solidFill>
        <a:effectLst/>
      </p:bgPr>
    </p:bg>
    <p:spTree>
      <p:nvGrpSpPr>
        <p:cNvPr id="1" name=""/>
        <p:cNvGrpSpPr/>
        <p:nvPr/>
      </p:nvGrpSpPr>
      <p:grpSpPr>
        <a:xfrm>
          <a:off x="0" y="0"/>
          <a:ext cx="0" cy="0"/>
          <a:chOff x="0" y="0"/>
          <a:chExt cx="0" cy="0"/>
        </a:xfrm>
      </p:grpSpPr>
      <p:sp>
        <p:nvSpPr>
          <p:cNvPr id="2" name="Freeform 2"/>
          <p:cNvSpPr/>
          <p:nvPr/>
        </p:nvSpPr>
        <p:spPr>
          <a:xfrm>
            <a:off x="13156322" y="91642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0"/>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3505858" y="1824558"/>
            <a:ext cx="11276283" cy="738664"/>
          </a:xfrm>
          <a:prstGeom prst="rect">
            <a:avLst/>
          </a:prstGeom>
        </p:spPr>
        <p:txBody>
          <a:bodyPr lIns="0" tIns="0" rIns="0" bIns="0" rtlCol="0" anchor="t">
            <a:spAutoFit/>
          </a:bodyPr>
          <a:lstStyle/>
          <a:p>
            <a:pPr algn="ctr"/>
            <a:r>
              <a:rPr lang="en-US" sz="4800" b="1" dirty="0">
                <a:solidFill>
                  <a:srgbClr val="FFFFFF"/>
                </a:solidFill>
                <a:latin typeface="DM Sans Bold"/>
                <a:ea typeface="DM Sans Bold"/>
                <a:cs typeface="DM Sans Bold"/>
                <a:sym typeface="DM Sans Bold"/>
              </a:rPr>
              <a:t>Outcome of the project</a:t>
            </a:r>
          </a:p>
        </p:txBody>
      </p:sp>
      <p:sp>
        <p:nvSpPr>
          <p:cNvPr id="5" name="TextBox 5"/>
          <p:cNvSpPr txBox="1"/>
          <p:nvPr/>
        </p:nvSpPr>
        <p:spPr>
          <a:xfrm>
            <a:off x="2895600" y="3321591"/>
            <a:ext cx="13123998" cy="3643818"/>
          </a:xfrm>
          <a:prstGeom prst="rect">
            <a:avLst/>
          </a:prstGeom>
        </p:spPr>
        <p:txBody>
          <a:bodyPr lIns="0" tIns="0" rIns="0" bIns="0" rtlCol="0" anchor="t">
            <a:spAutoFit/>
          </a:bodyPr>
          <a:lstStyle/>
          <a:p>
            <a:pPr marL="457200" indent="-457200">
              <a:lnSpc>
                <a:spcPts val="4070"/>
              </a:lnSpc>
              <a:buFont typeface="Arial" panose="020B0604020202020204" pitchFamily="34" charset="0"/>
              <a:buChar char="•"/>
            </a:pPr>
            <a:r>
              <a:rPr lang="en-US" sz="2800" dirty="0">
                <a:solidFill>
                  <a:srgbClr val="FFFFFF"/>
                </a:solidFill>
                <a:ea typeface="DM Sans"/>
                <a:cs typeface="DM Sans"/>
                <a:sym typeface="DM Sans"/>
              </a:rPr>
              <a:t> The expected outcomes for </a:t>
            </a:r>
            <a:r>
              <a:rPr lang="en-US" sz="2800" b="1" dirty="0" err="1">
                <a:solidFill>
                  <a:srgbClr val="FFFFFF"/>
                </a:solidFill>
                <a:ea typeface="DM Sans"/>
                <a:cs typeface="DM Sans"/>
                <a:sym typeface="DM Sans"/>
              </a:rPr>
              <a:t>EffiaSoft’s</a:t>
            </a:r>
            <a:r>
              <a:rPr lang="en-US" sz="2800" dirty="0">
                <a:solidFill>
                  <a:srgbClr val="FFFFFF"/>
                </a:solidFill>
                <a:ea typeface="DM Sans"/>
                <a:cs typeface="DM Sans"/>
                <a:sym typeface="DM Sans"/>
              </a:rPr>
              <a:t> project would include enhanced online visibility, increased organic traffic, higher search engine rankings, improved user engagement, and greater brand authority.</a:t>
            </a:r>
          </a:p>
          <a:p>
            <a:pPr marL="457200" indent="-457200">
              <a:lnSpc>
                <a:spcPts val="4070"/>
              </a:lnSpc>
              <a:buFont typeface="Arial" panose="020B0604020202020204" pitchFamily="34" charset="0"/>
              <a:buChar char="•"/>
            </a:pPr>
            <a:endParaRPr lang="en-US" sz="2800" dirty="0">
              <a:solidFill>
                <a:srgbClr val="FFFFFF"/>
              </a:solidFill>
              <a:ea typeface="DM Sans"/>
              <a:cs typeface="DM Sans"/>
              <a:sym typeface="DM Sans"/>
            </a:endParaRPr>
          </a:p>
          <a:p>
            <a:pPr marL="457200" indent="-457200">
              <a:lnSpc>
                <a:spcPts val="4070"/>
              </a:lnSpc>
              <a:buFont typeface="Arial" panose="020B0604020202020204" pitchFamily="34" charset="0"/>
              <a:buChar char="•"/>
            </a:pPr>
            <a:r>
              <a:rPr lang="en-US" sz="2800" dirty="0">
                <a:solidFill>
                  <a:schemeClr val="bg1"/>
                </a:solidFill>
                <a:ea typeface="DM Sans"/>
                <a:cs typeface="DM Sans"/>
                <a:sym typeface="DM Sans"/>
              </a:rPr>
              <a:t>Through the implementation of on-page and off-page SEO strategies, technical optimizations, and content plan, </a:t>
            </a:r>
            <a:r>
              <a:rPr lang="en-US" sz="2800" b="1" dirty="0" err="1">
                <a:solidFill>
                  <a:schemeClr val="bg1"/>
                </a:solidFill>
                <a:ea typeface="DM Sans"/>
                <a:cs typeface="DM Sans"/>
                <a:sym typeface="DM Sans"/>
              </a:rPr>
              <a:t>EffiaSoft</a:t>
            </a:r>
            <a:r>
              <a:rPr lang="en-US" sz="2800" dirty="0">
                <a:solidFill>
                  <a:schemeClr val="bg1"/>
                </a:solidFill>
                <a:ea typeface="DM Sans"/>
                <a:cs typeface="DM Sans"/>
                <a:sym typeface="DM Sans"/>
              </a:rPr>
              <a:t> can expect better lead generation, a stronger online presence, and ultimately, higher conversion rates on their website.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5901312" y="3895722"/>
            <a:ext cx="7571992" cy="2114550"/>
          </a:xfrm>
          <a:prstGeom prst="rect">
            <a:avLst/>
          </a:prstGeom>
        </p:spPr>
        <p:txBody>
          <a:bodyPr lIns="0" tIns="0" rIns="0" bIns="0" rtlCol="0" anchor="t">
            <a:spAutoFit/>
          </a:bodyPr>
          <a:lstStyle/>
          <a:p>
            <a:pPr algn="r">
              <a:lnSpc>
                <a:spcPts val="8250"/>
              </a:lnSpc>
            </a:pPr>
            <a:r>
              <a:rPr lang="en-US" sz="7500" dirty="0">
                <a:solidFill>
                  <a:srgbClr val="FFFFFF"/>
                </a:solidFill>
                <a:latin typeface="DM Sans Bold"/>
                <a:ea typeface="DM Sans Bold"/>
                <a:cs typeface="DM Sans Bold"/>
                <a:sym typeface="DM Sans Bold"/>
              </a:rPr>
              <a:t>PROBLEM VS SOLUTION</a:t>
            </a:r>
          </a:p>
        </p:txBody>
      </p:sp>
      <p:sp>
        <p:nvSpPr>
          <p:cNvPr id="8" name="TextBox 8"/>
          <p:cNvSpPr txBox="1"/>
          <p:nvPr/>
        </p:nvSpPr>
        <p:spPr>
          <a:xfrm>
            <a:off x="6860537" y="6029322"/>
            <a:ext cx="6612767" cy="438156"/>
          </a:xfrm>
          <a:prstGeom prst="rect">
            <a:avLst/>
          </a:prstGeom>
        </p:spPr>
        <p:txBody>
          <a:bodyPr lIns="0" tIns="0" rIns="0" bIns="0" rtlCol="0" anchor="t">
            <a:spAutoFit/>
          </a:bodyPr>
          <a:lstStyle/>
          <a:p>
            <a:pPr algn="r">
              <a:lnSpc>
                <a:spcPts val="3300"/>
              </a:lnSpc>
            </a:pPr>
            <a:r>
              <a:rPr lang="en-US" sz="3000">
                <a:solidFill>
                  <a:srgbClr val="FFFFFF"/>
                </a:solidFill>
                <a:latin typeface="DM Sans Italics"/>
                <a:ea typeface="DM Sans Italics"/>
                <a:cs typeface="DM Sans Italics"/>
                <a:sym typeface="DM Sans Italics"/>
              </a:rPr>
              <a:t>Liceria &amp; Co.</a:t>
            </a:r>
          </a:p>
        </p:txBody>
      </p:sp>
      <p:sp>
        <p:nvSpPr>
          <p:cNvPr id="10" name="TextBox 10"/>
          <p:cNvSpPr txBox="1"/>
          <p:nvPr/>
        </p:nvSpPr>
        <p:spPr>
          <a:xfrm>
            <a:off x="1790700" y="1847850"/>
            <a:ext cx="1938412" cy="1003308"/>
          </a:xfrm>
          <a:prstGeom prst="rect">
            <a:avLst/>
          </a:prstGeom>
        </p:spPr>
        <p:txBody>
          <a:bodyPr lIns="0" tIns="0" rIns="0" bIns="0" rtlCol="0" anchor="t">
            <a:spAutoFit/>
          </a:bodyPr>
          <a:lstStyle/>
          <a:p>
            <a:pPr algn="l">
              <a:lnSpc>
                <a:spcPts val="7700"/>
              </a:lnSpc>
            </a:pPr>
            <a:r>
              <a:rPr lang="en-US" sz="7000">
                <a:solidFill>
                  <a:srgbClr val="FFFFFF"/>
                </a:solidFill>
                <a:latin typeface="DM Sans Bold"/>
                <a:ea typeface="DM Sans Bold"/>
                <a:cs typeface="DM Sans Bold"/>
                <a:sym typeface="DM Sans Bold"/>
              </a:rPr>
              <a:t>01.</a:t>
            </a:r>
          </a:p>
        </p:txBody>
      </p:sp>
      <p:sp>
        <p:nvSpPr>
          <p:cNvPr id="9" name="TextBox 4">
            <a:extLst>
              <a:ext uri="{FF2B5EF4-FFF2-40B4-BE49-F238E27FC236}">
                <a16:creationId xmlns:a16="http://schemas.microsoft.com/office/drawing/2014/main" id="{DF58900E-5DF5-34A7-0232-3EE31BC63EE1}"/>
              </a:ext>
            </a:extLst>
          </p:cNvPr>
          <p:cNvSpPr txBox="1"/>
          <p:nvPr/>
        </p:nvSpPr>
        <p:spPr>
          <a:xfrm>
            <a:off x="6553200" y="1372966"/>
            <a:ext cx="4495800" cy="810671"/>
          </a:xfrm>
          <a:prstGeom prst="rect">
            <a:avLst/>
          </a:prstGeom>
        </p:spPr>
        <p:txBody>
          <a:bodyPr wrap="square" lIns="0" tIns="0" rIns="0" bIns="0" rtlCol="0" anchor="t">
            <a:spAutoFit/>
          </a:bodyPr>
          <a:lstStyle/>
          <a:p>
            <a:pPr algn="l">
              <a:lnSpc>
                <a:spcPts val="6600"/>
              </a:lnSpc>
            </a:pPr>
            <a:r>
              <a:rPr lang="en-US" sz="4800" b="1" dirty="0">
                <a:solidFill>
                  <a:srgbClr val="8CA9AD"/>
                </a:solidFill>
                <a:latin typeface="DM Sans Bold"/>
                <a:ea typeface="DM Sans Bold"/>
                <a:cs typeface="DM Sans Bold"/>
                <a:sym typeface="DM Sans Bold"/>
              </a:rPr>
              <a:t>Conclusion</a:t>
            </a:r>
          </a:p>
        </p:txBody>
      </p:sp>
      <p:sp>
        <p:nvSpPr>
          <p:cNvPr id="2" name="TextBox 14">
            <a:extLst>
              <a:ext uri="{FF2B5EF4-FFF2-40B4-BE49-F238E27FC236}">
                <a16:creationId xmlns:a16="http://schemas.microsoft.com/office/drawing/2014/main" id="{634B113D-DE6B-AF58-7D95-5E238000E6B9}"/>
              </a:ext>
            </a:extLst>
          </p:cNvPr>
          <p:cNvSpPr txBox="1"/>
          <p:nvPr/>
        </p:nvSpPr>
        <p:spPr>
          <a:xfrm>
            <a:off x="2438400" y="2888658"/>
            <a:ext cx="12901152" cy="1723549"/>
          </a:xfrm>
          <a:prstGeom prst="rect">
            <a:avLst/>
          </a:prstGeom>
        </p:spPr>
        <p:txBody>
          <a:bodyPr wrap="square" lIns="0" tIns="0" rIns="0" bIns="0" rtlCol="0" anchor="t">
            <a:spAutoFit/>
          </a:bodyPr>
          <a:lstStyle/>
          <a:p>
            <a:pPr algn="just"/>
            <a:r>
              <a:rPr lang="en-US" sz="2800" b="1" dirty="0" err="1">
                <a:ea typeface="DM Sans"/>
                <a:cs typeface="DM Sans"/>
                <a:sym typeface="DM Sans"/>
              </a:rPr>
              <a:t>EffiaSoft</a:t>
            </a:r>
            <a:r>
              <a:rPr lang="en-US" sz="2800" dirty="0">
                <a:ea typeface="DM Sans"/>
                <a:cs typeface="DM Sans"/>
                <a:sym typeface="DM Sans"/>
              </a:rPr>
              <a:t> will drive more organic traffic, improve search engine rankings, and ultimately lead to better customer engagement and conversions. By focusing on continuous improvement and adapting to SEO best practices, </a:t>
            </a:r>
            <a:r>
              <a:rPr lang="en-US" sz="2800" dirty="0" err="1">
                <a:ea typeface="DM Sans"/>
                <a:cs typeface="DM Sans"/>
                <a:sym typeface="DM Sans"/>
              </a:rPr>
              <a:t>EffiaSoft</a:t>
            </a:r>
            <a:r>
              <a:rPr lang="en-US" sz="2800" dirty="0">
                <a:ea typeface="DM Sans"/>
                <a:cs typeface="DM Sans"/>
                <a:sym typeface="DM Sans"/>
              </a:rPr>
              <a:t> can establish a strong online presence and achieve sustained growth.</a:t>
            </a:r>
          </a:p>
        </p:txBody>
      </p:sp>
    </p:spTree>
    <p:extLst>
      <p:ext uri="{BB962C8B-B14F-4D97-AF65-F5344CB8AC3E}">
        <p14:creationId xmlns:p14="http://schemas.microsoft.com/office/powerpoint/2010/main" val="3249283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9525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313475" y="3144018"/>
            <a:ext cx="10620170" cy="1422121"/>
          </a:xfrm>
          <a:prstGeom prst="rect">
            <a:avLst/>
          </a:prstGeom>
        </p:spPr>
        <p:txBody>
          <a:bodyPr lIns="0" tIns="0" rIns="0" bIns="0" rtlCol="0" anchor="t">
            <a:spAutoFit/>
          </a:bodyPr>
          <a:lstStyle/>
          <a:p>
            <a:pPr algn="r">
              <a:lnSpc>
                <a:spcPts val="12500"/>
              </a:lnSpc>
            </a:pPr>
            <a:r>
              <a:rPr lang="en-US" sz="6000" dirty="0">
                <a:solidFill>
                  <a:srgbClr val="FFFFFF"/>
                </a:solidFill>
                <a:latin typeface="DM Sans Bold"/>
                <a:ea typeface="DM Sans Bold"/>
                <a:cs typeface="DM Sans Bold"/>
                <a:sym typeface="DM Sans Bold"/>
              </a:rPr>
              <a:t>THANK YOU</a:t>
            </a:r>
          </a:p>
        </p:txBody>
      </p:sp>
      <p:sp>
        <p:nvSpPr>
          <p:cNvPr id="8" name="TextBox 8"/>
          <p:cNvSpPr txBox="1"/>
          <p:nvPr/>
        </p:nvSpPr>
        <p:spPr>
          <a:xfrm>
            <a:off x="8582025" y="7067526"/>
            <a:ext cx="8686800" cy="536301"/>
          </a:xfrm>
          <a:prstGeom prst="rect">
            <a:avLst/>
          </a:prstGeom>
        </p:spPr>
        <p:txBody>
          <a:bodyPr wrap="square" lIns="0" tIns="0" rIns="0" bIns="0" rtlCol="0" anchor="t">
            <a:spAutoFit/>
          </a:bodyPr>
          <a:lstStyle/>
          <a:p>
            <a:pPr>
              <a:lnSpc>
                <a:spcPts val="3850"/>
              </a:lnSpc>
            </a:pPr>
            <a:r>
              <a:rPr lang="en-US" sz="4000" dirty="0">
                <a:solidFill>
                  <a:srgbClr val="FFFFFF"/>
                </a:solidFill>
                <a:latin typeface="DM Sans Bold"/>
                <a:ea typeface="DM Sans Bold"/>
                <a:cs typeface="DM Sans Bold"/>
                <a:sym typeface="DM Sans Bold"/>
              </a:rPr>
              <a:t>Presented by : Sathish Kumar R </a:t>
            </a:r>
          </a:p>
        </p:txBody>
      </p:sp>
      <p:sp>
        <p:nvSpPr>
          <p:cNvPr id="9" name="TextBox 9"/>
          <p:cNvSpPr txBox="1"/>
          <p:nvPr/>
        </p:nvSpPr>
        <p:spPr>
          <a:xfrm>
            <a:off x="8458200" y="7856662"/>
            <a:ext cx="5722116" cy="536301"/>
          </a:xfrm>
          <a:prstGeom prst="rect">
            <a:avLst/>
          </a:prstGeom>
        </p:spPr>
        <p:txBody>
          <a:bodyPr lIns="0" tIns="0" rIns="0" bIns="0" rtlCol="0" anchor="t">
            <a:spAutoFit/>
          </a:bodyPr>
          <a:lstStyle/>
          <a:p>
            <a:pPr algn="ctr">
              <a:lnSpc>
                <a:spcPts val="3850"/>
              </a:lnSpc>
            </a:pPr>
            <a:r>
              <a:rPr lang="en-US" sz="4000" b="1" dirty="0">
                <a:solidFill>
                  <a:srgbClr val="FFFFFF"/>
                </a:solidFill>
                <a:latin typeface="DM Sans"/>
                <a:ea typeface="DM Sans"/>
                <a:cs typeface="DM Sans"/>
                <a:sym typeface="DM Sans"/>
              </a:rPr>
              <a:t>Batch Code : MBT11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9029700"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stretch>
              <a:fillRect/>
            </a:stretch>
          </a:blipFill>
        </p:spPr>
      </p:sp>
      <p:sp>
        <p:nvSpPr>
          <p:cNvPr id="5" name="TextBox 5"/>
          <p:cNvSpPr txBox="1"/>
          <p:nvPr/>
        </p:nvSpPr>
        <p:spPr>
          <a:xfrm>
            <a:off x="-68452" y="726626"/>
            <a:ext cx="6726444" cy="612796"/>
          </a:xfrm>
          <a:prstGeom prst="rect">
            <a:avLst/>
          </a:prstGeom>
        </p:spPr>
        <p:txBody>
          <a:bodyPr lIns="0" tIns="0" rIns="0" bIns="0" rtlCol="0" anchor="t">
            <a:spAutoFit/>
          </a:bodyPr>
          <a:lstStyle/>
          <a:p>
            <a:pPr algn="ctr">
              <a:lnSpc>
                <a:spcPts val="4950"/>
              </a:lnSpc>
            </a:pPr>
            <a:r>
              <a:rPr lang="en-US" sz="3600" b="1" dirty="0">
                <a:solidFill>
                  <a:srgbClr val="8CA9AD"/>
                </a:solidFill>
                <a:latin typeface="DM Sans Bold"/>
                <a:ea typeface="DM Sans Bold"/>
                <a:cs typeface="DM Sans Bold"/>
                <a:sym typeface="DM Sans Bold"/>
              </a:rPr>
              <a:t>Company selection</a:t>
            </a:r>
          </a:p>
        </p:txBody>
      </p:sp>
      <p:sp>
        <p:nvSpPr>
          <p:cNvPr id="6" name="TextBox 6"/>
          <p:cNvSpPr txBox="1"/>
          <p:nvPr/>
        </p:nvSpPr>
        <p:spPr>
          <a:xfrm>
            <a:off x="1235158" y="1869430"/>
            <a:ext cx="6313527" cy="861774"/>
          </a:xfrm>
          <a:prstGeom prst="rect">
            <a:avLst/>
          </a:prstGeom>
        </p:spPr>
        <p:txBody>
          <a:bodyPr wrap="square" lIns="0" tIns="0" rIns="0" bIns="0" rtlCol="0" anchor="t">
            <a:spAutoFit/>
          </a:bodyPr>
          <a:lstStyle/>
          <a:p>
            <a:r>
              <a:rPr lang="en-US" sz="2800" spc="-150" dirty="0">
                <a:solidFill>
                  <a:srgbClr val="737373"/>
                </a:solidFill>
                <a:ea typeface="DM Sans"/>
                <a:cs typeface="DM Sans"/>
                <a:sym typeface="DM Sans"/>
              </a:rPr>
              <a:t>I selected the company “</a:t>
            </a:r>
            <a:r>
              <a:rPr lang="en-US" sz="2800" spc="-150" dirty="0" err="1">
                <a:solidFill>
                  <a:srgbClr val="737373"/>
                </a:solidFill>
                <a:ea typeface="DM Sans"/>
                <a:cs typeface="DM Sans"/>
                <a:sym typeface="DM Sans"/>
              </a:rPr>
              <a:t>EffiaSoft</a:t>
            </a:r>
            <a:r>
              <a:rPr lang="en-US" sz="2800" spc="-150" dirty="0">
                <a:solidFill>
                  <a:srgbClr val="737373"/>
                </a:solidFill>
                <a:ea typeface="DM Sans"/>
                <a:cs typeface="DM Sans"/>
                <a:sym typeface="DM Sans"/>
              </a:rPr>
              <a:t> (</a:t>
            </a:r>
            <a:r>
              <a:rPr lang="en-IN" sz="2800" b="0" i="0" spc="-150" dirty="0">
                <a:solidFill>
                  <a:srgbClr val="000000"/>
                </a:solidFill>
                <a:effectLst/>
                <a:hlinkClick r:id="rId3"/>
              </a:rPr>
              <a:t>https://effiasoft.Com/</a:t>
            </a:r>
            <a:r>
              <a:rPr lang="en-US" sz="2800" spc="-150" dirty="0">
                <a:solidFill>
                  <a:srgbClr val="737373"/>
                </a:solidFill>
                <a:ea typeface="DM Sans"/>
                <a:cs typeface="DM Sans"/>
                <a:sym typeface="DM Sans"/>
              </a:rPr>
              <a:t>) for this project</a:t>
            </a:r>
          </a:p>
        </p:txBody>
      </p:sp>
      <p:sp>
        <p:nvSpPr>
          <p:cNvPr id="7" name="TextBox 5">
            <a:extLst>
              <a:ext uri="{FF2B5EF4-FFF2-40B4-BE49-F238E27FC236}">
                <a16:creationId xmlns:a16="http://schemas.microsoft.com/office/drawing/2014/main" id="{121AE586-A5EA-02D9-B190-E4EA1B46FEFA}"/>
              </a:ext>
            </a:extLst>
          </p:cNvPr>
          <p:cNvSpPr txBox="1"/>
          <p:nvPr/>
        </p:nvSpPr>
        <p:spPr>
          <a:xfrm>
            <a:off x="-609600" y="3487245"/>
            <a:ext cx="6726444" cy="598177"/>
          </a:xfrm>
          <a:prstGeom prst="rect">
            <a:avLst/>
          </a:prstGeom>
        </p:spPr>
        <p:txBody>
          <a:bodyPr lIns="0" tIns="0" rIns="0" bIns="0" rtlCol="0" anchor="t">
            <a:spAutoFit/>
          </a:bodyPr>
          <a:lstStyle/>
          <a:p>
            <a:pPr algn="ctr">
              <a:lnSpc>
                <a:spcPts val="4950"/>
              </a:lnSpc>
            </a:pPr>
            <a:r>
              <a:rPr lang="en-US" sz="3200" b="1" dirty="0">
                <a:solidFill>
                  <a:srgbClr val="8CA9AD"/>
                </a:solidFill>
                <a:latin typeface="DM Sans Bold"/>
                <a:ea typeface="DM Sans Bold"/>
                <a:cs typeface="DM Sans Bold"/>
                <a:sym typeface="DM Sans Bold"/>
              </a:rPr>
              <a:t>About </a:t>
            </a:r>
            <a:r>
              <a:rPr lang="en-US" sz="3200" b="1" dirty="0" err="1">
                <a:solidFill>
                  <a:srgbClr val="8CA9AD"/>
                </a:solidFill>
                <a:latin typeface="DM Sans Bold"/>
                <a:ea typeface="DM Sans Bold"/>
                <a:cs typeface="DM Sans Bold"/>
                <a:sym typeface="DM Sans Bold"/>
              </a:rPr>
              <a:t>EffiaSoft</a:t>
            </a:r>
            <a:r>
              <a:rPr lang="en-US" sz="3200" b="1" dirty="0">
                <a:solidFill>
                  <a:srgbClr val="8CA9AD"/>
                </a:solidFill>
                <a:latin typeface="DM Sans Bold"/>
                <a:ea typeface="DM Sans Bold"/>
                <a:cs typeface="DM Sans Bold"/>
                <a:sym typeface="DM Sans Bold"/>
              </a:rPr>
              <a:t> :</a:t>
            </a:r>
            <a:r>
              <a:rPr lang="en-US" sz="3200" dirty="0">
                <a:solidFill>
                  <a:srgbClr val="8CA9AD"/>
                </a:solidFill>
                <a:latin typeface="DM Sans Bold"/>
                <a:ea typeface="DM Sans Bold"/>
                <a:cs typeface="DM Sans Bold"/>
                <a:sym typeface="DM Sans Bold"/>
              </a:rPr>
              <a:t> </a:t>
            </a:r>
          </a:p>
        </p:txBody>
      </p:sp>
      <p:sp>
        <p:nvSpPr>
          <p:cNvPr id="8" name="TextBox 6">
            <a:extLst>
              <a:ext uri="{FF2B5EF4-FFF2-40B4-BE49-F238E27FC236}">
                <a16:creationId xmlns:a16="http://schemas.microsoft.com/office/drawing/2014/main" id="{07317D97-7CEB-1B0B-0185-A78A95775CAE}"/>
              </a:ext>
            </a:extLst>
          </p:cNvPr>
          <p:cNvSpPr txBox="1"/>
          <p:nvPr/>
        </p:nvSpPr>
        <p:spPr>
          <a:xfrm>
            <a:off x="1441617" y="4587162"/>
            <a:ext cx="6313527" cy="1723549"/>
          </a:xfrm>
          <a:prstGeom prst="rect">
            <a:avLst/>
          </a:prstGeom>
        </p:spPr>
        <p:txBody>
          <a:bodyPr wrap="square" lIns="0" tIns="0" rIns="0" bIns="0" rtlCol="0" anchor="t">
            <a:spAutoFit/>
          </a:bodyPr>
          <a:lstStyle/>
          <a:p>
            <a:pPr marL="457200" indent="-457200">
              <a:buFont typeface="Arial" panose="020B0604020202020204" pitchFamily="34" charset="0"/>
              <a:buChar char="•"/>
            </a:pPr>
            <a:r>
              <a:rPr lang="en-US" sz="2800" dirty="0" err="1">
                <a:solidFill>
                  <a:srgbClr val="737373"/>
                </a:solidFill>
                <a:latin typeface="+mj-lt"/>
                <a:ea typeface="DM Sans"/>
                <a:cs typeface="DM Sans"/>
                <a:sym typeface="DM Sans"/>
              </a:rPr>
              <a:t>EffiaSoft</a:t>
            </a:r>
            <a:r>
              <a:rPr lang="en-US" sz="2800" dirty="0">
                <a:solidFill>
                  <a:srgbClr val="737373"/>
                </a:solidFill>
                <a:latin typeface="+mj-lt"/>
                <a:ea typeface="DM Sans"/>
                <a:cs typeface="DM Sans"/>
                <a:sym typeface="DM Sans"/>
              </a:rPr>
              <a:t>’ vision is to be omnichannel at every billing point with </a:t>
            </a:r>
            <a:r>
              <a:rPr lang="en-US" sz="2800" b="1" dirty="0" err="1">
                <a:solidFill>
                  <a:schemeClr val="accent5">
                    <a:lumMod val="50000"/>
                  </a:schemeClr>
                </a:solidFill>
                <a:latin typeface="+mj-lt"/>
                <a:ea typeface="DM Sans"/>
                <a:cs typeface="DM Sans"/>
                <a:sym typeface="DM Sans"/>
              </a:rPr>
              <a:t>EFF</a:t>
            </a:r>
            <a:r>
              <a:rPr lang="en-US" sz="2800" dirty="0" err="1">
                <a:solidFill>
                  <a:srgbClr val="737373"/>
                </a:solidFill>
                <a:latin typeface="+mj-lt"/>
                <a:ea typeface="DM Sans"/>
                <a:cs typeface="DM Sans"/>
                <a:sym typeface="DM Sans"/>
              </a:rPr>
              <a:t>icient,</a:t>
            </a:r>
            <a:r>
              <a:rPr lang="en-US" sz="2800" b="1" dirty="0" err="1">
                <a:solidFill>
                  <a:schemeClr val="accent5">
                    <a:lumMod val="50000"/>
                  </a:schemeClr>
                </a:solidFill>
                <a:latin typeface="+mj-lt"/>
                <a:ea typeface="DM Sans"/>
                <a:cs typeface="DM Sans"/>
                <a:sym typeface="DM Sans"/>
              </a:rPr>
              <a:t>I</a:t>
            </a:r>
            <a:r>
              <a:rPr lang="en-US" sz="2800" dirty="0" err="1">
                <a:solidFill>
                  <a:srgbClr val="737373"/>
                </a:solidFill>
                <a:latin typeface="+mj-lt"/>
                <a:ea typeface="DM Sans"/>
                <a:cs typeface="DM Sans"/>
                <a:sym typeface="DM Sans"/>
              </a:rPr>
              <a:t>ntelligent</a:t>
            </a:r>
            <a:r>
              <a:rPr lang="en-US" sz="2800" dirty="0">
                <a:solidFill>
                  <a:srgbClr val="737373"/>
                </a:solidFill>
                <a:latin typeface="+mj-lt"/>
                <a:ea typeface="DM Sans"/>
                <a:cs typeface="DM Sans"/>
                <a:sym typeface="DM Sans"/>
              </a:rPr>
              <a:t> and </a:t>
            </a:r>
            <a:r>
              <a:rPr lang="en-US" sz="2800" b="1" dirty="0">
                <a:solidFill>
                  <a:schemeClr val="accent5">
                    <a:lumMod val="50000"/>
                  </a:schemeClr>
                </a:solidFill>
                <a:latin typeface="+mj-lt"/>
                <a:ea typeface="DM Sans"/>
                <a:cs typeface="DM Sans"/>
                <a:sym typeface="DM Sans"/>
              </a:rPr>
              <a:t>A</a:t>
            </a:r>
            <a:r>
              <a:rPr lang="en-US" sz="2800" dirty="0">
                <a:solidFill>
                  <a:srgbClr val="737373"/>
                </a:solidFill>
                <a:latin typeface="+mj-lt"/>
                <a:ea typeface="DM Sans"/>
                <a:cs typeface="DM Sans"/>
                <a:sym typeface="DM Sans"/>
              </a:rPr>
              <a:t>ffordable technology.</a:t>
            </a:r>
          </a:p>
        </p:txBody>
      </p:sp>
      <p:sp>
        <p:nvSpPr>
          <p:cNvPr id="9" name="TextBox 6">
            <a:extLst>
              <a:ext uri="{FF2B5EF4-FFF2-40B4-BE49-F238E27FC236}">
                <a16:creationId xmlns:a16="http://schemas.microsoft.com/office/drawing/2014/main" id="{FAA5B55B-9750-A4C1-AEDD-E22DA6124D0F}"/>
              </a:ext>
            </a:extLst>
          </p:cNvPr>
          <p:cNvSpPr txBox="1"/>
          <p:nvPr/>
        </p:nvSpPr>
        <p:spPr>
          <a:xfrm>
            <a:off x="1326416" y="6812451"/>
            <a:ext cx="6313527" cy="1723549"/>
          </a:xfrm>
          <a:prstGeom prst="rect">
            <a:avLst/>
          </a:prstGeom>
        </p:spPr>
        <p:txBody>
          <a:bodyPr wrap="square" lIns="0" tIns="0" rIns="0" bIns="0" rtlCol="0" anchor="t">
            <a:spAutoFit/>
          </a:bodyPr>
          <a:lstStyle/>
          <a:p>
            <a:pPr marL="457200" indent="-457200">
              <a:buFont typeface="Arial" panose="020B0604020202020204" pitchFamily="34" charset="0"/>
              <a:buChar char="•"/>
            </a:pPr>
            <a:r>
              <a:rPr lang="en-US" sz="2800" dirty="0">
                <a:solidFill>
                  <a:srgbClr val="737373"/>
                </a:solidFill>
                <a:latin typeface="+mj-lt"/>
                <a:ea typeface="DM Sans"/>
                <a:cs typeface="DM Sans"/>
                <a:sym typeface="DM Sans"/>
              </a:rPr>
              <a:t>These values provide the foundation on which we make a difference for our customers and our people in their professional lives.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028700" y="884039"/>
            <a:ext cx="16230600" cy="8374261"/>
            <a:chOff x="0" y="-38100"/>
            <a:chExt cx="4274726" cy="2205567"/>
          </a:xfrm>
        </p:grpSpPr>
        <p:sp>
          <p:nvSpPr>
            <p:cNvPr id="4" name="Freeform 4"/>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87816" y="1771994"/>
            <a:ext cx="8912367" cy="906851"/>
          </a:xfrm>
          <a:prstGeom prst="rect">
            <a:avLst/>
          </a:prstGeom>
        </p:spPr>
        <p:txBody>
          <a:bodyPr lIns="0" tIns="0" rIns="0" bIns="0" rtlCol="0" anchor="t">
            <a:spAutoFit/>
          </a:bodyPr>
          <a:lstStyle/>
          <a:p>
            <a:pPr algn="ctr">
              <a:lnSpc>
                <a:spcPts val="7590"/>
              </a:lnSpc>
            </a:pPr>
            <a:r>
              <a:rPr lang="en-US" sz="4800" dirty="0">
                <a:solidFill>
                  <a:srgbClr val="FFFFFF"/>
                </a:solidFill>
                <a:latin typeface="DM Sans Bold"/>
                <a:ea typeface="DM Sans Bold"/>
                <a:cs typeface="DM Sans Bold"/>
                <a:sym typeface="DM Sans Bold"/>
              </a:rPr>
              <a:t>ABOUT COMPANY</a:t>
            </a:r>
          </a:p>
        </p:txBody>
      </p:sp>
      <p:grpSp>
        <p:nvGrpSpPr>
          <p:cNvPr id="7" name="Group 7"/>
          <p:cNvGrpSpPr/>
          <p:nvPr/>
        </p:nvGrpSpPr>
        <p:grpSpPr>
          <a:xfrm>
            <a:off x="2494557" y="4141858"/>
            <a:ext cx="3741646" cy="881318"/>
            <a:chOff x="0" y="0"/>
            <a:chExt cx="985454" cy="232117"/>
          </a:xfrm>
        </p:grpSpPr>
        <p:sp>
          <p:nvSpPr>
            <p:cNvPr id="8" name="Freeform 8"/>
            <p:cNvSpPr/>
            <p:nvPr/>
          </p:nvSpPr>
          <p:spPr>
            <a:xfrm>
              <a:off x="0" y="0"/>
              <a:ext cx="985454" cy="232117"/>
            </a:xfrm>
            <a:custGeom>
              <a:avLst/>
              <a:gdLst/>
              <a:ahLst/>
              <a:cxnLst/>
              <a:rect l="l" t="t" r="r" b="b"/>
              <a:pathLst>
                <a:path w="985454" h="232117">
                  <a:moveTo>
                    <a:pt x="105525" y="0"/>
                  </a:moveTo>
                  <a:lnTo>
                    <a:pt x="879929" y="0"/>
                  </a:lnTo>
                  <a:cubicBezTo>
                    <a:pt x="907916" y="0"/>
                    <a:pt x="934757" y="11118"/>
                    <a:pt x="954547" y="30908"/>
                  </a:cubicBezTo>
                  <a:cubicBezTo>
                    <a:pt x="974336" y="50697"/>
                    <a:pt x="985454" y="77538"/>
                    <a:pt x="985454" y="105525"/>
                  </a:cubicBezTo>
                  <a:lnTo>
                    <a:pt x="985454" y="126592"/>
                  </a:lnTo>
                  <a:cubicBezTo>
                    <a:pt x="985454" y="154579"/>
                    <a:pt x="974336" y="181419"/>
                    <a:pt x="954547" y="201209"/>
                  </a:cubicBezTo>
                  <a:cubicBezTo>
                    <a:pt x="934757" y="220999"/>
                    <a:pt x="907916" y="232117"/>
                    <a:pt x="879929" y="232117"/>
                  </a:cubicBezTo>
                  <a:lnTo>
                    <a:pt x="105525" y="232117"/>
                  </a:lnTo>
                  <a:cubicBezTo>
                    <a:pt x="77538" y="232117"/>
                    <a:pt x="50697" y="220999"/>
                    <a:pt x="30908" y="201209"/>
                  </a:cubicBezTo>
                  <a:cubicBezTo>
                    <a:pt x="11118" y="181419"/>
                    <a:pt x="0" y="154579"/>
                    <a:pt x="0" y="126592"/>
                  </a:cubicBezTo>
                  <a:lnTo>
                    <a:pt x="0" y="105525"/>
                  </a:lnTo>
                  <a:cubicBezTo>
                    <a:pt x="0" y="77538"/>
                    <a:pt x="11118" y="50697"/>
                    <a:pt x="30908" y="30908"/>
                  </a:cubicBezTo>
                  <a:cubicBezTo>
                    <a:pt x="50697" y="11118"/>
                    <a:pt x="77538" y="0"/>
                    <a:pt x="105525" y="0"/>
                  </a:cubicBezTo>
                  <a:close/>
                </a:path>
              </a:pathLst>
            </a:custGeom>
            <a:solidFill>
              <a:srgbClr val="FFFFFF"/>
            </a:solidFill>
          </p:spPr>
        </p:sp>
        <p:sp>
          <p:nvSpPr>
            <p:cNvPr id="9" name="TextBox 9"/>
            <p:cNvSpPr txBox="1"/>
            <p:nvPr/>
          </p:nvSpPr>
          <p:spPr>
            <a:xfrm>
              <a:off x="0" y="-38100"/>
              <a:ext cx="985454" cy="270217"/>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2178746" y="4346197"/>
            <a:ext cx="4373269" cy="501656"/>
          </a:xfrm>
          <a:prstGeom prst="rect">
            <a:avLst/>
          </a:prstGeom>
        </p:spPr>
        <p:txBody>
          <a:bodyPr lIns="0" tIns="0" rIns="0" bIns="0" rtlCol="0" anchor="t">
            <a:spAutoFit/>
          </a:bodyPr>
          <a:lstStyle/>
          <a:p>
            <a:pPr algn="ctr">
              <a:lnSpc>
                <a:spcPts val="3850"/>
              </a:lnSpc>
            </a:pPr>
            <a:r>
              <a:rPr lang="en-US" sz="2800" dirty="0">
                <a:solidFill>
                  <a:srgbClr val="8CA9AD"/>
                </a:solidFill>
                <a:latin typeface="DM Sans Bold"/>
                <a:ea typeface="DM Sans Bold"/>
                <a:cs typeface="DM Sans Bold"/>
                <a:sym typeface="DM Sans Bold"/>
              </a:rPr>
              <a:t>Advanced</a:t>
            </a:r>
            <a:r>
              <a:rPr lang="en-US" sz="3200" dirty="0">
                <a:solidFill>
                  <a:srgbClr val="8CA9AD"/>
                </a:solidFill>
                <a:latin typeface="DM Sans Bold"/>
                <a:ea typeface="DM Sans Bold"/>
                <a:cs typeface="DM Sans Bold"/>
                <a:sym typeface="DM Sans Bold"/>
              </a:rPr>
              <a:t> </a:t>
            </a:r>
          </a:p>
        </p:txBody>
      </p:sp>
      <p:sp>
        <p:nvSpPr>
          <p:cNvPr id="11" name="TextBox 11"/>
          <p:cNvSpPr txBox="1"/>
          <p:nvPr/>
        </p:nvSpPr>
        <p:spPr>
          <a:xfrm>
            <a:off x="3153727" y="5372176"/>
            <a:ext cx="4588119" cy="1696875"/>
          </a:xfrm>
          <a:prstGeom prst="rect">
            <a:avLst/>
          </a:prstGeom>
        </p:spPr>
        <p:txBody>
          <a:bodyPr lIns="0" tIns="0" rIns="0" bIns="0" rtlCol="0" anchor="t">
            <a:spAutoFit/>
          </a:bodyPr>
          <a:lstStyle/>
          <a:p>
            <a:pPr marL="457200" indent="-457200">
              <a:lnSpc>
                <a:spcPts val="3300"/>
              </a:lnSpc>
              <a:buFont typeface="Arial" panose="020B0604020202020204" pitchFamily="34" charset="0"/>
              <a:buChar char="•"/>
            </a:pPr>
            <a:r>
              <a:rPr lang="en-US" sz="2800" dirty="0">
                <a:solidFill>
                  <a:srgbClr val="FFFFFF"/>
                </a:solidFill>
                <a:latin typeface="Calibri" panose="020F0502020204030204" pitchFamily="34" charset="0"/>
                <a:ea typeface="Calibri" panose="020F0502020204030204" pitchFamily="34" charset="0"/>
                <a:cs typeface="Calibri" panose="020F0502020204030204" pitchFamily="34" charset="0"/>
                <a:sym typeface="DM Sans"/>
              </a:rPr>
              <a:t>Integrity</a:t>
            </a:r>
          </a:p>
          <a:p>
            <a:pPr marL="457200" indent="-457200">
              <a:lnSpc>
                <a:spcPts val="3300"/>
              </a:lnSpc>
              <a:buFont typeface="Arial" panose="020B0604020202020204" pitchFamily="34" charset="0"/>
              <a:buChar char="•"/>
            </a:pPr>
            <a:r>
              <a:rPr lang="en-US" sz="2800" dirty="0">
                <a:solidFill>
                  <a:srgbClr val="FFFFFF"/>
                </a:solidFill>
                <a:latin typeface="Calibri" panose="020F0502020204030204" pitchFamily="34" charset="0"/>
                <a:ea typeface="Calibri" panose="020F0502020204030204" pitchFamily="34" charset="0"/>
                <a:cs typeface="Calibri" panose="020F0502020204030204" pitchFamily="34" charset="0"/>
                <a:sym typeface="DM Sans"/>
              </a:rPr>
              <a:t>Innovation</a:t>
            </a:r>
          </a:p>
          <a:p>
            <a:pPr marL="457200" indent="-457200">
              <a:lnSpc>
                <a:spcPts val="3300"/>
              </a:lnSpc>
              <a:buFont typeface="Arial" panose="020B0604020202020204" pitchFamily="34" charset="0"/>
              <a:buChar char="•"/>
            </a:pPr>
            <a:r>
              <a:rPr lang="en-US" sz="2800" dirty="0">
                <a:solidFill>
                  <a:srgbClr val="FFFFFF"/>
                </a:solidFill>
                <a:latin typeface="Calibri" panose="020F0502020204030204" pitchFamily="34" charset="0"/>
                <a:ea typeface="Calibri" panose="020F0502020204030204" pitchFamily="34" charset="0"/>
                <a:cs typeface="Calibri" panose="020F0502020204030204" pitchFamily="34" charset="0"/>
                <a:sym typeface="DM Sans"/>
              </a:rPr>
              <a:t>Service excellence</a:t>
            </a:r>
          </a:p>
          <a:p>
            <a:pPr marL="457200" indent="-457200">
              <a:lnSpc>
                <a:spcPts val="3300"/>
              </a:lnSpc>
              <a:buFont typeface="Arial" panose="020B0604020202020204" pitchFamily="34" charset="0"/>
              <a:buChar char="•"/>
            </a:pPr>
            <a:r>
              <a:rPr lang="en-US" sz="2800" dirty="0">
                <a:solidFill>
                  <a:srgbClr val="FFFFFF"/>
                </a:solidFill>
                <a:latin typeface="Calibri" panose="020F0502020204030204" pitchFamily="34" charset="0"/>
                <a:ea typeface="Calibri" panose="020F0502020204030204" pitchFamily="34" charset="0"/>
                <a:cs typeface="Calibri" panose="020F0502020204030204" pitchFamily="34" charset="0"/>
                <a:sym typeface="DM Sans"/>
              </a:rPr>
              <a:t>Accountability</a:t>
            </a:r>
          </a:p>
        </p:txBody>
      </p:sp>
      <p:sp>
        <p:nvSpPr>
          <p:cNvPr id="12" name="TextBox 12"/>
          <p:cNvSpPr txBox="1"/>
          <p:nvPr/>
        </p:nvSpPr>
        <p:spPr>
          <a:xfrm>
            <a:off x="2178746" y="6965676"/>
            <a:ext cx="4373269" cy="647700"/>
          </a:xfrm>
          <a:prstGeom prst="rect">
            <a:avLst/>
          </a:prstGeom>
        </p:spPr>
        <p:txBody>
          <a:bodyPr lIns="0" tIns="0" rIns="0" bIns="0" rtlCol="0" anchor="t">
            <a:spAutoFit/>
          </a:bodyPr>
          <a:lstStyle/>
          <a:p>
            <a:pPr algn="ctr">
              <a:lnSpc>
                <a:spcPts val="4950"/>
              </a:lnSpc>
            </a:pPr>
            <a:endParaRPr lang="en-US" sz="4500" dirty="0">
              <a:solidFill>
                <a:srgbClr val="FFFFFF"/>
              </a:solidFill>
              <a:latin typeface="DM Sans Bold"/>
              <a:ea typeface="DM Sans Bold"/>
              <a:cs typeface="DM Sans Bold"/>
              <a:sym typeface="DM Sans Bold"/>
            </a:endParaRPr>
          </a:p>
        </p:txBody>
      </p:sp>
      <p:grpSp>
        <p:nvGrpSpPr>
          <p:cNvPr id="13" name="Group 13"/>
          <p:cNvGrpSpPr/>
          <p:nvPr/>
        </p:nvGrpSpPr>
        <p:grpSpPr>
          <a:xfrm>
            <a:off x="6957365" y="3997197"/>
            <a:ext cx="5203567" cy="3616179"/>
            <a:chOff x="143233" y="-192881"/>
            <a:chExt cx="6938090" cy="4821571"/>
          </a:xfrm>
        </p:grpSpPr>
        <p:grpSp>
          <p:nvGrpSpPr>
            <p:cNvPr id="14" name="Group 14"/>
            <p:cNvGrpSpPr/>
            <p:nvPr/>
          </p:nvGrpSpPr>
          <p:grpSpPr>
            <a:xfrm>
              <a:off x="564315" y="-192881"/>
              <a:ext cx="4988862" cy="1367972"/>
              <a:chOff x="0" y="-38100"/>
              <a:chExt cx="985454" cy="270217"/>
            </a:xfrm>
          </p:grpSpPr>
          <p:sp>
            <p:nvSpPr>
              <p:cNvPr id="15" name="Freeform 15"/>
              <p:cNvSpPr/>
              <p:nvPr/>
            </p:nvSpPr>
            <p:spPr>
              <a:xfrm>
                <a:off x="0" y="0"/>
                <a:ext cx="985454" cy="232117"/>
              </a:xfrm>
              <a:custGeom>
                <a:avLst/>
                <a:gdLst/>
                <a:ahLst/>
                <a:cxnLst/>
                <a:rect l="l" t="t" r="r" b="b"/>
                <a:pathLst>
                  <a:path w="985454" h="232117">
                    <a:moveTo>
                      <a:pt x="105525" y="0"/>
                    </a:moveTo>
                    <a:lnTo>
                      <a:pt x="879929" y="0"/>
                    </a:lnTo>
                    <a:cubicBezTo>
                      <a:pt x="907916" y="0"/>
                      <a:pt x="934757" y="11118"/>
                      <a:pt x="954547" y="30908"/>
                    </a:cubicBezTo>
                    <a:cubicBezTo>
                      <a:pt x="974336" y="50697"/>
                      <a:pt x="985454" y="77538"/>
                      <a:pt x="985454" y="105525"/>
                    </a:cubicBezTo>
                    <a:lnTo>
                      <a:pt x="985454" y="126592"/>
                    </a:lnTo>
                    <a:cubicBezTo>
                      <a:pt x="985454" y="154579"/>
                      <a:pt x="974336" y="181419"/>
                      <a:pt x="954547" y="201209"/>
                    </a:cubicBezTo>
                    <a:cubicBezTo>
                      <a:pt x="934757" y="220999"/>
                      <a:pt x="907916" y="232117"/>
                      <a:pt x="879929" y="232117"/>
                    </a:cubicBezTo>
                    <a:lnTo>
                      <a:pt x="105525" y="232117"/>
                    </a:lnTo>
                    <a:cubicBezTo>
                      <a:pt x="77538" y="232117"/>
                      <a:pt x="50697" y="220999"/>
                      <a:pt x="30908" y="201209"/>
                    </a:cubicBezTo>
                    <a:cubicBezTo>
                      <a:pt x="11118" y="181419"/>
                      <a:pt x="0" y="154579"/>
                      <a:pt x="0" y="126592"/>
                    </a:cubicBezTo>
                    <a:lnTo>
                      <a:pt x="0" y="105525"/>
                    </a:lnTo>
                    <a:cubicBezTo>
                      <a:pt x="0" y="77538"/>
                      <a:pt x="11118" y="50697"/>
                      <a:pt x="30908" y="30908"/>
                    </a:cubicBezTo>
                    <a:cubicBezTo>
                      <a:pt x="50697" y="11118"/>
                      <a:pt x="77538" y="0"/>
                      <a:pt x="105525" y="0"/>
                    </a:cubicBezTo>
                    <a:close/>
                  </a:path>
                </a:pathLst>
              </a:custGeom>
              <a:solidFill>
                <a:srgbClr val="FFFFFF"/>
              </a:solidFill>
            </p:spPr>
            <p:txBody>
              <a:bodyPr/>
              <a:lstStyle/>
              <a:p>
                <a:endParaRPr lang="en-IN" dirty="0"/>
              </a:p>
            </p:txBody>
          </p:sp>
          <p:sp>
            <p:nvSpPr>
              <p:cNvPr id="16" name="TextBox 16"/>
              <p:cNvSpPr txBox="1"/>
              <p:nvPr/>
            </p:nvSpPr>
            <p:spPr>
              <a:xfrm>
                <a:off x="0" y="-38100"/>
                <a:ext cx="985454" cy="270217"/>
              </a:xfrm>
              <a:prstGeom prst="rect">
                <a:avLst/>
              </a:prstGeom>
            </p:spPr>
            <p:txBody>
              <a:bodyPr lIns="50800" tIns="50800" rIns="50800" bIns="50800" rtlCol="0" anchor="ctr"/>
              <a:lstStyle/>
              <a:p>
                <a:pPr algn="ctr">
                  <a:lnSpc>
                    <a:spcPts val="2659"/>
                  </a:lnSpc>
                  <a:spcBef>
                    <a:spcPct val="0"/>
                  </a:spcBef>
                </a:pPr>
                <a:endParaRPr/>
              </a:p>
            </p:txBody>
          </p:sp>
        </p:grpSp>
        <p:sp>
          <p:nvSpPr>
            <p:cNvPr id="17" name="TextBox 17"/>
            <p:cNvSpPr txBox="1"/>
            <p:nvPr/>
          </p:nvSpPr>
          <p:spPr>
            <a:xfrm>
              <a:off x="309196" y="-62097"/>
              <a:ext cx="5658713" cy="1333698"/>
            </a:xfrm>
            <a:prstGeom prst="rect">
              <a:avLst/>
            </a:prstGeom>
          </p:spPr>
          <p:txBody>
            <a:bodyPr wrap="square" lIns="0" tIns="0" rIns="0" bIns="0" rtlCol="0" anchor="t">
              <a:spAutoFit/>
            </a:bodyPr>
            <a:lstStyle/>
            <a:p>
              <a:pPr algn="ctr">
                <a:lnSpc>
                  <a:spcPts val="3850"/>
                </a:lnSpc>
              </a:pPr>
              <a:r>
                <a:rPr lang="en-US" sz="2800" dirty="0" err="1">
                  <a:solidFill>
                    <a:srgbClr val="8CA9AD"/>
                  </a:solidFill>
                  <a:latin typeface="DM Sans Bold"/>
                  <a:ea typeface="DM Sans Bold"/>
                  <a:cs typeface="DM Sans Bold"/>
                  <a:sym typeface="DM Sans Bold"/>
                </a:rPr>
                <a:t>Artifical</a:t>
              </a:r>
              <a:r>
                <a:rPr lang="en-US" sz="2800" dirty="0">
                  <a:solidFill>
                    <a:srgbClr val="8CA9AD"/>
                  </a:solidFill>
                  <a:latin typeface="DM Sans Bold"/>
                  <a:ea typeface="DM Sans Bold"/>
                  <a:cs typeface="DM Sans Bold"/>
                  <a:sym typeface="DM Sans Bold"/>
                </a:rPr>
                <a:t> </a:t>
              </a:r>
            </a:p>
            <a:p>
              <a:pPr algn="ctr">
                <a:lnSpc>
                  <a:spcPts val="3850"/>
                </a:lnSpc>
              </a:pPr>
              <a:r>
                <a:rPr lang="en-US" sz="2800" dirty="0">
                  <a:solidFill>
                    <a:srgbClr val="8CA9AD"/>
                  </a:solidFill>
                  <a:latin typeface="DM Sans Bold"/>
                  <a:ea typeface="DM Sans Bold"/>
                  <a:cs typeface="DM Sans Bold"/>
                  <a:sym typeface="DM Sans Bold"/>
                </a:rPr>
                <a:t>intelligence</a:t>
              </a:r>
            </a:p>
          </p:txBody>
        </p:sp>
        <p:sp>
          <p:nvSpPr>
            <p:cNvPr id="18" name="TextBox 18"/>
            <p:cNvSpPr txBox="1"/>
            <p:nvPr/>
          </p:nvSpPr>
          <p:spPr>
            <a:xfrm>
              <a:off x="963830" y="1821481"/>
              <a:ext cx="6117493" cy="1698242"/>
            </a:xfrm>
            <a:prstGeom prst="rect">
              <a:avLst/>
            </a:prstGeom>
          </p:spPr>
          <p:txBody>
            <a:bodyPr lIns="0" tIns="0" rIns="0" bIns="0" rtlCol="0" anchor="t">
              <a:spAutoFit/>
            </a:bodyPr>
            <a:lstStyle/>
            <a:p>
              <a:pPr marL="457200" indent="-457200">
                <a:lnSpc>
                  <a:spcPts val="3300"/>
                </a:lnSpc>
                <a:buFont typeface="Arial" panose="020B0604020202020204" pitchFamily="34" charset="0"/>
                <a:buChar char="•"/>
              </a:pPr>
              <a:r>
                <a:rPr lang="en-US" sz="2800" dirty="0">
                  <a:solidFill>
                    <a:srgbClr val="FFFFFF"/>
                  </a:solidFill>
                  <a:latin typeface="DM Sans"/>
                  <a:ea typeface="DM Sans"/>
                  <a:cs typeface="DM Sans"/>
                  <a:sym typeface="DM Sans"/>
                </a:rPr>
                <a:t>Data science</a:t>
              </a:r>
            </a:p>
            <a:p>
              <a:pPr marL="457200" indent="-457200">
                <a:lnSpc>
                  <a:spcPts val="3300"/>
                </a:lnSpc>
                <a:buFont typeface="Arial" panose="020B0604020202020204" pitchFamily="34" charset="0"/>
                <a:buChar char="•"/>
              </a:pPr>
              <a:r>
                <a:rPr lang="en-US" sz="2800" dirty="0">
                  <a:solidFill>
                    <a:srgbClr val="FFFFFF"/>
                  </a:solidFill>
                  <a:latin typeface="DM Sans"/>
                  <a:ea typeface="DM Sans"/>
                  <a:cs typeface="DM Sans"/>
                  <a:sym typeface="DM Sans"/>
                </a:rPr>
                <a:t>Computer vision</a:t>
              </a:r>
            </a:p>
            <a:p>
              <a:pPr marL="457200" indent="-457200">
                <a:lnSpc>
                  <a:spcPts val="3300"/>
                </a:lnSpc>
                <a:buFont typeface="Arial" panose="020B0604020202020204" pitchFamily="34" charset="0"/>
                <a:buChar char="•"/>
              </a:pPr>
              <a:endParaRPr lang="en-US" sz="2800" dirty="0">
                <a:solidFill>
                  <a:srgbClr val="FFFFFF"/>
                </a:solidFill>
                <a:latin typeface="DM Sans"/>
                <a:ea typeface="DM Sans"/>
                <a:cs typeface="DM Sans"/>
                <a:sym typeface="DM Sans"/>
              </a:endParaRPr>
            </a:p>
          </p:txBody>
        </p:sp>
        <p:sp>
          <p:nvSpPr>
            <p:cNvPr id="19" name="TextBox 19"/>
            <p:cNvSpPr txBox="1"/>
            <p:nvPr/>
          </p:nvSpPr>
          <p:spPr>
            <a:xfrm>
              <a:off x="143233" y="3752390"/>
              <a:ext cx="5831026" cy="876300"/>
            </a:xfrm>
            <a:prstGeom prst="rect">
              <a:avLst/>
            </a:prstGeom>
          </p:spPr>
          <p:txBody>
            <a:bodyPr lIns="0" tIns="0" rIns="0" bIns="0" rtlCol="0" anchor="t">
              <a:spAutoFit/>
            </a:bodyPr>
            <a:lstStyle/>
            <a:p>
              <a:pPr algn="ctr">
                <a:lnSpc>
                  <a:spcPts val="4950"/>
                </a:lnSpc>
              </a:pPr>
              <a:endParaRPr lang="en-US" sz="4500" dirty="0">
                <a:solidFill>
                  <a:srgbClr val="FFFFFF"/>
                </a:solidFill>
                <a:latin typeface="DM Sans Bold"/>
                <a:ea typeface="DM Sans Bold"/>
                <a:cs typeface="DM Sans Bold"/>
                <a:sym typeface="DM Sans Bold"/>
              </a:endParaRPr>
            </a:p>
          </p:txBody>
        </p:sp>
      </p:grpSp>
      <p:grpSp>
        <p:nvGrpSpPr>
          <p:cNvPr id="20" name="Group 20"/>
          <p:cNvGrpSpPr/>
          <p:nvPr/>
        </p:nvGrpSpPr>
        <p:grpSpPr>
          <a:xfrm>
            <a:off x="12051796" y="4141858"/>
            <a:ext cx="3741646" cy="881318"/>
            <a:chOff x="0" y="0"/>
            <a:chExt cx="985454" cy="232117"/>
          </a:xfrm>
        </p:grpSpPr>
        <p:sp>
          <p:nvSpPr>
            <p:cNvPr id="21" name="Freeform 21"/>
            <p:cNvSpPr/>
            <p:nvPr/>
          </p:nvSpPr>
          <p:spPr>
            <a:xfrm>
              <a:off x="0" y="0"/>
              <a:ext cx="985454" cy="232117"/>
            </a:xfrm>
            <a:custGeom>
              <a:avLst/>
              <a:gdLst/>
              <a:ahLst/>
              <a:cxnLst/>
              <a:rect l="l" t="t" r="r" b="b"/>
              <a:pathLst>
                <a:path w="985454" h="232117">
                  <a:moveTo>
                    <a:pt x="105525" y="0"/>
                  </a:moveTo>
                  <a:lnTo>
                    <a:pt x="879929" y="0"/>
                  </a:lnTo>
                  <a:cubicBezTo>
                    <a:pt x="907916" y="0"/>
                    <a:pt x="934757" y="11118"/>
                    <a:pt x="954547" y="30908"/>
                  </a:cubicBezTo>
                  <a:cubicBezTo>
                    <a:pt x="974336" y="50697"/>
                    <a:pt x="985454" y="77538"/>
                    <a:pt x="985454" y="105525"/>
                  </a:cubicBezTo>
                  <a:lnTo>
                    <a:pt x="985454" y="126592"/>
                  </a:lnTo>
                  <a:cubicBezTo>
                    <a:pt x="985454" y="154579"/>
                    <a:pt x="974336" y="181419"/>
                    <a:pt x="954547" y="201209"/>
                  </a:cubicBezTo>
                  <a:cubicBezTo>
                    <a:pt x="934757" y="220999"/>
                    <a:pt x="907916" y="232117"/>
                    <a:pt x="879929" y="232117"/>
                  </a:cubicBezTo>
                  <a:lnTo>
                    <a:pt x="105525" y="232117"/>
                  </a:lnTo>
                  <a:cubicBezTo>
                    <a:pt x="77538" y="232117"/>
                    <a:pt x="50697" y="220999"/>
                    <a:pt x="30908" y="201209"/>
                  </a:cubicBezTo>
                  <a:cubicBezTo>
                    <a:pt x="11118" y="181419"/>
                    <a:pt x="0" y="154579"/>
                    <a:pt x="0" y="126592"/>
                  </a:cubicBezTo>
                  <a:lnTo>
                    <a:pt x="0" y="105525"/>
                  </a:lnTo>
                  <a:cubicBezTo>
                    <a:pt x="0" y="77538"/>
                    <a:pt x="11118" y="50697"/>
                    <a:pt x="30908" y="30908"/>
                  </a:cubicBezTo>
                  <a:cubicBezTo>
                    <a:pt x="50697" y="11118"/>
                    <a:pt x="77538" y="0"/>
                    <a:pt x="105525" y="0"/>
                  </a:cubicBezTo>
                  <a:close/>
                </a:path>
              </a:pathLst>
            </a:custGeom>
            <a:solidFill>
              <a:srgbClr val="FFFFFF"/>
            </a:solidFill>
          </p:spPr>
        </p:sp>
        <p:sp>
          <p:nvSpPr>
            <p:cNvPr id="22" name="TextBox 22"/>
            <p:cNvSpPr txBox="1"/>
            <p:nvPr/>
          </p:nvSpPr>
          <p:spPr>
            <a:xfrm>
              <a:off x="0" y="-38100"/>
              <a:ext cx="985454" cy="270217"/>
            </a:xfrm>
            <a:prstGeom prst="rect">
              <a:avLst/>
            </a:prstGeom>
          </p:spPr>
          <p:txBody>
            <a:bodyPr lIns="50800" tIns="50800" rIns="50800" bIns="50800" rtlCol="0" anchor="ctr"/>
            <a:lstStyle/>
            <a:p>
              <a:pPr algn="ctr">
                <a:lnSpc>
                  <a:spcPts val="2659"/>
                </a:lnSpc>
                <a:spcBef>
                  <a:spcPct val="0"/>
                </a:spcBef>
              </a:pPr>
              <a:endParaRPr/>
            </a:p>
          </p:txBody>
        </p:sp>
      </p:grpSp>
      <p:sp>
        <p:nvSpPr>
          <p:cNvPr id="23" name="TextBox 23"/>
          <p:cNvSpPr txBox="1"/>
          <p:nvPr/>
        </p:nvSpPr>
        <p:spPr>
          <a:xfrm>
            <a:off x="12051795" y="4086259"/>
            <a:ext cx="4016112" cy="977832"/>
          </a:xfrm>
          <a:prstGeom prst="rect">
            <a:avLst/>
          </a:prstGeom>
        </p:spPr>
        <p:txBody>
          <a:bodyPr wrap="square" lIns="0" tIns="0" rIns="0" bIns="0" rtlCol="0" anchor="t">
            <a:spAutoFit/>
          </a:bodyPr>
          <a:lstStyle/>
          <a:p>
            <a:pPr algn="ctr">
              <a:lnSpc>
                <a:spcPts val="3850"/>
              </a:lnSpc>
            </a:pPr>
            <a:r>
              <a:rPr lang="en-US" sz="2800" dirty="0">
                <a:solidFill>
                  <a:srgbClr val="8CA9AD"/>
                </a:solidFill>
                <a:latin typeface="DM Sans Bold"/>
                <a:ea typeface="DM Sans Bold"/>
                <a:cs typeface="DM Sans Bold"/>
                <a:sym typeface="DM Sans Bold"/>
              </a:rPr>
              <a:t>Business </a:t>
            </a:r>
          </a:p>
          <a:p>
            <a:pPr algn="ctr">
              <a:lnSpc>
                <a:spcPts val="3850"/>
              </a:lnSpc>
            </a:pPr>
            <a:r>
              <a:rPr lang="en-US" sz="2800" dirty="0">
                <a:solidFill>
                  <a:srgbClr val="8CA9AD"/>
                </a:solidFill>
                <a:latin typeface="DM Sans Bold"/>
                <a:ea typeface="DM Sans Bold"/>
                <a:cs typeface="DM Sans Bold"/>
                <a:sym typeface="DM Sans Bold"/>
              </a:rPr>
              <a:t> intelligence</a:t>
            </a:r>
          </a:p>
        </p:txBody>
      </p:sp>
      <p:sp>
        <p:nvSpPr>
          <p:cNvPr id="24" name="TextBox 24"/>
          <p:cNvSpPr txBox="1"/>
          <p:nvPr/>
        </p:nvSpPr>
        <p:spPr>
          <a:xfrm>
            <a:off x="12639961" y="5623067"/>
            <a:ext cx="4588119" cy="1696875"/>
          </a:xfrm>
          <a:prstGeom prst="rect">
            <a:avLst/>
          </a:prstGeom>
        </p:spPr>
        <p:txBody>
          <a:bodyPr lIns="0" tIns="0" rIns="0" bIns="0" rtlCol="0" anchor="t">
            <a:spAutoFit/>
          </a:bodyPr>
          <a:lstStyle/>
          <a:p>
            <a:pPr marL="514350" indent="-514350">
              <a:lnSpc>
                <a:spcPts val="3300"/>
              </a:lnSpc>
              <a:buFont typeface="Arial" panose="020B0604020202020204" pitchFamily="34" charset="0"/>
              <a:buChar char="•"/>
            </a:pPr>
            <a:r>
              <a:rPr lang="en-US" sz="2800" dirty="0">
                <a:solidFill>
                  <a:srgbClr val="FFFFFF"/>
                </a:solidFill>
                <a:latin typeface="Calibri" panose="020F0502020204030204" pitchFamily="34" charset="0"/>
                <a:ea typeface="Calibri" panose="020F0502020204030204" pitchFamily="34" charset="0"/>
                <a:cs typeface="Calibri" panose="020F0502020204030204" pitchFamily="34" charset="0"/>
                <a:sym typeface="DM Sans"/>
              </a:rPr>
              <a:t>Optimize inventory</a:t>
            </a:r>
          </a:p>
          <a:p>
            <a:pPr marL="514350" indent="-514350">
              <a:lnSpc>
                <a:spcPts val="3300"/>
              </a:lnSpc>
              <a:buFont typeface="Arial" panose="020B0604020202020204" pitchFamily="34" charset="0"/>
              <a:buChar char="•"/>
            </a:pPr>
            <a:r>
              <a:rPr lang="en-US" sz="2800" dirty="0">
                <a:solidFill>
                  <a:srgbClr val="FFFFFF"/>
                </a:solidFill>
                <a:latin typeface="Calibri" panose="020F0502020204030204" pitchFamily="34" charset="0"/>
                <a:ea typeface="Calibri" panose="020F0502020204030204" pitchFamily="34" charset="0"/>
                <a:cs typeface="Calibri" panose="020F0502020204030204" pitchFamily="34" charset="0"/>
                <a:sym typeface="DM Sans"/>
              </a:rPr>
              <a:t>Manage expenses</a:t>
            </a:r>
          </a:p>
          <a:p>
            <a:pPr marL="514350" indent="-514350">
              <a:lnSpc>
                <a:spcPts val="3300"/>
              </a:lnSpc>
              <a:buFont typeface="Arial" panose="020B0604020202020204" pitchFamily="34" charset="0"/>
              <a:buChar char="•"/>
            </a:pPr>
            <a:r>
              <a:rPr lang="en-US" sz="2800" dirty="0">
                <a:solidFill>
                  <a:srgbClr val="FFFFFF"/>
                </a:solidFill>
                <a:latin typeface="Calibri" panose="020F0502020204030204" pitchFamily="34" charset="0"/>
                <a:ea typeface="Calibri" panose="020F0502020204030204" pitchFamily="34" charset="0"/>
                <a:cs typeface="Calibri" panose="020F0502020204030204" pitchFamily="34" charset="0"/>
                <a:sym typeface="DM Sans"/>
              </a:rPr>
              <a:t>Reports &amp; Growth</a:t>
            </a:r>
          </a:p>
          <a:p>
            <a:pPr marL="514350" indent="-514350">
              <a:lnSpc>
                <a:spcPts val="3300"/>
              </a:lnSpc>
              <a:buFont typeface="Arial" panose="020B0604020202020204" pitchFamily="34" charset="0"/>
              <a:buChar char="•"/>
            </a:pPr>
            <a:r>
              <a:rPr lang="en-US" sz="2800" dirty="0">
                <a:solidFill>
                  <a:srgbClr val="FFFFFF"/>
                </a:solidFill>
                <a:latin typeface="Calibri" panose="020F0502020204030204" pitchFamily="34" charset="0"/>
                <a:ea typeface="Calibri" panose="020F0502020204030204" pitchFamily="34" charset="0"/>
                <a:cs typeface="Calibri" panose="020F0502020204030204" pitchFamily="34" charset="0"/>
                <a:sym typeface="DM Sans"/>
              </a:rPr>
              <a:t>Manage Vendors</a:t>
            </a:r>
          </a:p>
        </p:txBody>
      </p:sp>
    </p:spTree>
    <p:extLst>
      <p:ext uri="{BB962C8B-B14F-4D97-AF65-F5344CB8AC3E}">
        <p14:creationId xmlns:p14="http://schemas.microsoft.com/office/powerpoint/2010/main" val="420911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715000" y="4124214"/>
            <a:ext cx="5472304" cy="2038571"/>
          </a:xfrm>
          <a:prstGeom prst="rect">
            <a:avLst/>
          </a:prstGeom>
        </p:spPr>
        <p:txBody>
          <a:bodyPr wrap="square" lIns="0" tIns="0" rIns="0" bIns="0" rtlCol="0" anchor="t">
            <a:spAutoFit/>
          </a:bodyPr>
          <a:lstStyle/>
          <a:p>
            <a:pPr algn="ctr">
              <a:lnSpc>
                <a:spcPts val="8250"/>
              </a:lnSpc>
            </a:pPr>
            <a:r>
              <a:rPr lang="en-US" sz="4800" dirty="0">
                <a:solidFill>
                  <a:srgbClr val="FFFFFF"/>
                </a:solidFill>
                <a:latin typeface="DM Sans Bold"/>
                <a:ea typeface="DM Sans Bold"/>
                <a:cs typeface="DM Sans Bold"/>
                <a:sym typeface="DM Sans Bold"/>
              </a:rPr>
              <a:t>Initial </a:t>
            </a:r>
          </a:p>
          <a:p>
            <a:pPr algn="ctr">
              <a:lnSpc>
                <a:spcPts val="8250"/>
              </a:lnSpc>
            </a:pPr>
            <a:r>
              <a:rPr lang="en-US" sz="4800" dirty="0">
                <a:solidFill>
                  <a:srgbClr val="FFFFFF"/>
                </a:solidFill>
                <a:latin typeface="DM Sans Bold"/>
                <a:ea typeface="DM Sans Bold"/>
                <a:cs typeface="DM Sans Bold"/>
                <a:sym typeface="DM Sans Bold"/>
              </a:rPr>
              <a:t>Audit</a:t>
            </a:r>
          </a:p>
        </p:txBody>
      </p:sp>
      <p:sp>
        <p:nvSpPr>
          <p:cNvPr id="10" name="TextBox 10"/>
          <p:cNvSpPr txBox="1"/>
          <p:nvPr/>
        </p:nvSpPr>
        <p:spPr>
          <a:xfrm>
            <a:off x="1790700" y="1847850"/>
            <a:ext cx="5676900" cy="916469"/>
          </a:xfrm>
          <a:prstGeom prst="rect">
            <a:avLst/>
          </a:prstGeom>
        </p:spPr>
        <p:txBody>
          <a:bodyPr wrap="square" lIns="0" tIns="0" rIns="0" bIns="0" rtlCol="0" anchor="t">
            <a:spAutoFit/>
          </a:bodyPr>
          <a:lstStyle/>
          <a:p>
            <a:pPr algn="l">
              <a:lnSpc>
                <a:spcPts val="7700"/>
              </a:lnSpc>
            </a:pPr>
            <a:r>
              <a:rPr lang="en-US" sz="4800" dirty="0">
                <a:solidFill>
                  <a:srgbClr val="FFFFFF"/>
                </a:solidFill>
                <a:latin typeface="DM Sans Bold"/>
                <a:ea typeface="DM Sans Bold"/>
                <a:cs typeface="DM Sans Bold"/>
                <a:sym typeface="DM Sans Bold"/>
              </a:rPr>
              <a:t>Task No: 01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05823" y="419100"/>
            <a:ext cx="6726444" cy="612796"/>
          </a:xfrm>
          <a:prstGeom prst="rect">
            <a:avLst/>
          </a:prstGeom>
        </p:spPr>
        <p:txBody>
          <a:bodyPr lIns="0" tIns="0" rIns="0" bIns="0" rtlCol="0" anchor="t">
            <a:spAutoFit/>
          </a:bodyPr>
          <a:lstStyle/>
          <a:p>
            <a:pPr algn="l">
              <a:lnSpc>
                <a:spcPts val="4950"/>
              </a:lnSpc>
            </a:pPr>
            <a:r>
              <a:rPr lang="en-US" sz="3600" b="1" dirty="0">
                <a:solidFill>
                  <a:srgbClr val="8CA9AD"/>
                </a:solidFill>
                <a:latin typeface="DM Sans Bold"/>
                <a:ea typeface="DM Sans Bold"/>
                <a:cs typeface="DM Sans Bold"/>
                <a:sym typeface="DM Sans Bold"/>
              </a:rPr>
              <a:t>Current</a:t>
            </a:r>
            <a:r>
              <a:rPr lang="en-US" sz="3600" b="1" dirty="0">
                <a:solidFill>
                  <a:srgbClr val="8CA9AD"/>
                </a:solidFill>
                <a:effectLst>
                  <a:outerShdw blurRad="38100" dist="38100" dir="2700000" algn="tl">
                    <a:srgbClr val="000000">
                      <a:alpha val="43137"/>
                    </a:srgbClr>
                  </a:outerShdw>
                </a:effectLst>
                <a:latin typeface="DM Sans Bold"/>
                <a:ea typeface="DM Sans Bold"/>
                <a:cs typeface="DM Sans Bold"/>
                <a:sym typeface="DM Sans Bold"/>
              </a:rPr>
              <a:t> </a:t>
            </a:r>
            <a:r>
              <a:rPr lang="en-US" sz="3600" b="1" dirty="0">
                <a:solidFill>
                  <a:srgbClr val="8CA9AD"/>
                </a:solidFill>
                <a:latin typeface="DM Sans Bold"/>
                <a:ea typeface="DM Sans Bold"/>
                <a:cs typeface="DM Sans Bold"/>
                <a:sym typeface="DM Sans Bold"/>
              </a:rPr>
              <a:t>performance</a:t>
            </a:r>
            <a:r>
              <a:rPr lang="en-US" sz="3600" b="1" dirty="0">
                <a:solidFill>
                  <a:srgbClr val="8CA9AD"/>
                </a:solidFill>
                <a:effectLst>
                  <a:outerShdw blurRad="38100" dist="38100" dir="2700000" algn="tl">
                    <a:srgbClr val="000000">
                      <a:alpha val="43137"/>
                    </a:srgbClr>
                  </a:outerShdw>
                </a:effectLst>
                <a:latin typeface="DM Sans Bold"/>
                <a:ea typeface="DM Sans Bold"/>
                <a:cs typeface="DM Sans Bold"/>
                <a:sym typeface="DM Sans Bold"/>
              </a:rPr>
              <a:t> </a:t>
            </a:r>
            <a:r>
              <a:rPr lang="en-US" sz="3600" b="1" dirty="0">
                <a:solidFill>
                  <a:srgbClr val="8CA9AD"/>
                </a:solidFill>
                <a:latin typeface="DM Sans Bold"/>
                <a:ea typeface="DM Sans Bold"/>
                <a:cs typeface="DM Sans Bold"/>
                <a:sym typeface="DM Sans Bold"/>
              </a:rPr>
              <a:t>:</a:t>
            </a:r>
          </a:p>
        </p:txBody>
      </p:sp>
      <p:sp>
        <p:nvSpPr>
          <p:cNvPr id="4" name="Freeform 4"/>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400000">
            <a:off x="13482016" y="1675997"/>
            <a:ext cx="5450085" cy="4161883"/>
          </a:xfrm>
          <a:custGeom>
            <a:avLst/>
            <a:gdLst/>
            <a:ahLst/>
            <a:cxnLst/>
            <a:rect l="l" t="t" r="r" b="b"/>
            <a:pathLst>
              <a:path w="5450085" h="4161883">
                <a:moveTo>
                  <a:pt x="0" y="0"/>
                </a:moveTo>
                <a:lnTo>
                  <a:pt x="5450085" y="0"/>
                </a:lnTo>
                <a:lnTo>
                  <a:pt x="5450085" y="4161884"/>
                </a:lnTo>
                <a:lnTo>
                  <a:pt x="0" y="41618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2">
            <a:extLst>
              <a:ext uri="{FF2B5EF4-FFF2-40B4-BE49-F238E27FC236}">
                <a16:creationId xmlns:a16="http://schemas.microsoft.com/office/drawing/2014/main" id="{9C255A2B-08A9-7993-6F9E-E6C0A6B86AE8}"/>
              </a:ext>
            </a:extLst>
          </p:cNvPr>
          <p:cNvSpPr txBox="1"/>
          <p:nvPr/>
        </p:nvSpPr>
        <p:spPr>
          <a:xfrm>
            <a:off x="1105823" y="2984503"/>
            <a:ext cx="6726444" cy="612796"/>
          </a:xfrm>
          <a:prstGeom prst="rect">
            <a:avLst/>
          </a:prstGeom>
        </p:spPr>
        <p:txBody>
          <a:bodyPr lIns="0" tIns="0" rIns="0" bIns="0" rtlCol="0" anchor="t">
            <a:spAutoFit/>
          </a:bodyPr>
          <a:lstStyle/>
          <a:p>
            <a:pPr algn="l">
              <a:lnSpc>
                <a:spcPts val="4950"/>
              </a:lnSpc>
            </a:pPr>
            <a:r>
              <a:rPr lang="en-US" sz="3600" b="1" dirty="0">
                <a:solidFill>
                  <a:srgbClr val="8CA9AD"/>
                </a:solidFill>
                <a:latin typeface="DM Sans Bold"/>
                <a:ea typeface="DM Sans Bold"/>
                <a:cs typeface="DM Sans Bold"/>
                <a:sym typeface="DM Sans Bold"/>
              </a:rPr>
              <a:t>Strengths</a:t>
            </a:r>
            <a:r>
              <a:rPr lang="en-US" sz="3600" b="1" dirty="0">
                <a:solidFill>
                  <a:srgbClr val="8CA9AD"/>
                </a:solidFill>
                <a:effectLst>
                  <a:outerShdw blurRad="38100" dist="38100" dir="2700000" algn="tl">
                    <a:srgbClr val="000000">
                      <a:alpha val="43137"/>
                    </a:srgbClr>
                  </a:outerShdw>
                </a:effectLst>
                <a:latin typeface="DM Sans Bold"/>
                <a:ea typeface="DM Sans Bold"/>
                <a:cs typeface="DM Sans Bold"/>
                <a:sym typeface="DM Sans Bold"/>
              </a:rPr>
              <a:t> </a:t>
            </a:r>
            <a:r>
              <a:rPr lang="en-US" sz="3600" b="1" dirty="0">
                <a:solidFill>
                  <a:srgbClr val="8CA9AD"/>
                </a:solidFill>
                <a:latin typeface="DM Sans Bold"/>
                <a:ea typeface="DM Sans Bold"/>
                <a:cs typeface="DM Sans Bold"/>
                <a:sym typeface="DM Sans Bold"/>
              </a:rPr>
              <a:t>:</a:t>
            </a:r>
          </a:p>
        </p:txBody>
      </p:sp>
      <p:sp>
        <p:nvSpPr>
          <p:cNvPr id="11" name="TextBox 10">
            <a:extLst>
              <a:ext uri="{FF2B5EF4-FFF2-40B4-BE49-F238E27FC236}">
                <a16:creationId xmlns:a16="http://schemas.microsoft.com/office/drawing/2014/main" id="{32B5DAE6-4BAD-20CA-BC46-CB0BD40BE283}"/>
              </a:ext>
            </a:extLst>
          </p:cNvPr>
          <p:cNvSpPr txBox="1"/>
          <p:nvPr/>
        </p:nvSpPr>
        <p:spPr>
          <a:xfrm>
            <a:off x="2052635" y="1244822"/>
            <a:ext cx="12177583" cy="1815882"/>
          </a:xfrm>
          <a:prstGeom prst="rect">
            <a:avLst/>
          </a:prstGeom>
          <a:noFill/>
        </p:spPr>
        <p:txBody>
          <a:bodyPr wrap="square">
            <a:spAutoFit/>
          </a:bodyPr>
          <a:lstStyle/>
          <a:p>
            <a:pPr marL="342900" indent="-342900">
              <a:buFont typeface="Arial" panose="020B0604020202020204" pitchFamily="34" charset="0"/>
              <a:buChar char="•"/>
            </a:pPr>
            <a:r>
              <a:rPr lang="en-US" sz="2800" b="0" i="0" dirty="0">
                <a:solidFill>
                  <a:srgbClr val="141B38"/>
                </a:solidFill>
                <a:effectLst/>
                <a:highlight>
                  <a:srgbClr val="FFFFFF"/>
                </a:highlight>
              </a:rPr>
              <a:t>Designed to grow your business , no matters how complex your </a:t>
            </a:r>
            <a:r>
              <a:rPr lang="en-US" sz="2800" b="0" i="0" dirty="0" err="1">
                <a:solidFill>
                  <a:srgbClr val="141B38"/>
                </a:solidFill>
                <a:effectLst/>
                <a:highlight>
                  <a:srgbClr val="FFFFFF"/>
                </a:highlight>
              </a:rPr>
              <a:t>opertions</a:t>
            </a:r>
            <a:r>
              <a:rPr lang="en-US" sz="2800" b="0" i="0" dirty="0">
                <a:solidFill>
                  <a:srgbClr val="141B38"/>
                </a:solidFill>
                <a:effectLst/>
                <a:highlight>
                  <a:srgbClr val="FFFFFF"/>
                </a:highlight>
              </a:rPr>
              <a:t> are!</a:t>
            </a:r>
          </a:p>
          <a:p>
            <a:pPr marL="342900" indent="-342900">
              <a:buFont typeface="Arial" panose="020B0604020202020204" pitchFamily="34" charset="0"/>
              <a:buChar char="•"/>
            </a:pPr>
            <a:endParaRPr lang="en-US" sz="2800" b="0" i="0" dirty="0">
              <a:solidFill>
                <a:srgbClr val="141B38"/>
              </a:solidFill>
              <a:effectLst/>
              <a:highlight>
                <a:srgbClr val="FFFFFF"/>
              </a:highlight>
            </a:endParaRPr>
          </a:p>
          <a:p>
            <a:pPr marL="342900" indent="-342900">
              <a:buFont typeface="Arial" panose="020B0604020202020204" pitchFamily="34" charset="0"/>
              <a:buChar char="•"/>
            </a:pPr>
            <a:r>
              <a:rPr lang="en-US" sz="2800" b="0" i="0" dirty="0" err="1">
                <a:solidFill>
                  <a:srgbClr val="141B38"/>
                </a:solidFill>
                <a:effectLst/>
                <a:highlight>
                  <a:srgbClr val="FFFFFF"/>
                </a:highlight>
              </a:rPr>
              <a:t>EffiaSoft</a:t>
            </a:r>
            <a:r>
              <a:rPr lang="en-US" sz="2800" b="0" i="0" dirty="0">
                <a:solidFill>
                  <a:srgbClr val="141B38"/>
                </a:solidFill>
                <a:effectLst/>
                <a:highlight>
                  <a:srgbClr val="FFFFFF"/>
                </a:highlight>
              </a:rPr>
              <a:t> offers a suite of Point of Sale (POS) software solutions tailored for retail, restaurants, distribution, and inflight services.</a:t>
            </a:r>
            <a:endParaRPr lang="en-IN" sz="2800" dirty="0"/>
          </a:p>
        </p:txBody>
      </p:sp>
      <p:sp>
        <p:nvSpPr>
          <p:cNvPr id="12" name="TextBox 11">
            <a:extLst>
              <a:ext uri="{FF2B5EF4-FFF2-40B4-BE49-F238E27FC236}">
                <a16:creationId xmlns:a16="http://schemas.microsoft.com/office/drawing/2014/main" id="{4C8374C4-93E1-B989-1B77-B18F888FC6BF}"/>
              </a:ext>
            </a:extLst>
          </p:cNvPr>
          <p:cNvSpPr txBox="1"/>
          <p:nvPr/>
        </p:nvSpPr>
        <p:spPr>
          <a:xfrm>
            <a:off x="2052635" y="3707909"/>
            <a:ext cx="12206157" cy="1446550"/>
          </a:xfrm>
          <a:prstGeom prst="rect">
            <a:avLst/>
          </a:prstGeom>
          <a:noFill/>
        </p:spPr>
        <p:txBody>
          <a:bodyPr wrap="square">
            <a:spAutoFit/>
          </a:bodyPr>
          <a:lstStyle/>
          <a:p>
            <a:pPr marL="342900" indent="-342900">
              <a:buFont typeface="Arial" panose="020B0604020202020204" pitchFamily="34" charset="0"/>
              <a:buChar char="•"/>
            </a:pPr>
            <a:r>
              <a:rPr lang="en-IN" sz="2800" dirty="0"/>
              <a:t>Features for various industries.</a:t>
            </a:r>
          </a:p>
          <a:p>
            <a:pPr marL="342900" indent="-342900">
              <a:buFont typeface="Arial" panose="020B0604020202020204" pitchFamily="34" charset="0"/>
              <a:buChar char="•"/>
            </a:pPr>
            <a:endParaRPr lang="en-IN" sz="2800" dirty="0"/>
          </a:p>
          <a:p>
            <a:pPr marL="342900" indent="-342900">
              <a:buFont typeface="Arial" panose="020B0604020202020204" pitchFamily="34" charset="0"/>
              <a:buChar char="•"/>
            </a:pPr>
            <a:r>
              <a:rPr lang="en-US" sz="2800" dirty="0"/>
              <a:t>Free versions available for small businesses</a:t>
            </a:r>
            <a:r>
              <a:rPr lang="en-US" sz="3200" dirty="0"/>
              <a:t>.</a:t>
            </a:r>
            <a:endParaRPr lang="en-IN" sz="3200" dirty="0"/>
          </a:p>
        </p:txBody>
      </p:sp>
      <p:sp>
        <p:nvSpPr>
          <p:cNvPr id="5" name="TextBox 2">
            <a:extLst>
              <a:ext uri="{FF2B5EF4-FFF2-40B4-BE49-F238E27FC236}">
                <a16:creationId xmlns:a16="http://schemas.microsoft.com/office/drawing/2014/main" id="{9B753F64-203C-A9E8-A879-FEBF32BEA14E}"/>
              </a:ext>
            </a:extLst>
          </p:cNvPr>
          <p:cNvSpPr txBox="1"/>
          <p:nvPr/>
        </p:nvSpPr>
        <p:spPr>
          <a:xfrm>
            <a:off x="1105823" y="5203487"/>
            <a:ext cx="6726444" cy="612796"/>
          </a:xfrm>
          <a:prstGeom prst="rect">
            <a:avLst/>
          </a:prstGeom>
        </p:spPr>
        <p:txBody>
          <a:bodyPr lIns="0" tIns="0" rIns="0" bIns="0" rtlCol="0" anchor="t">
            <a:spAutoFit/>
          </a:bodyPr>
          <a:lstStyle/>
          <a:p>
            <a:pPr algn="l">
              <a:lnSpc>
                <a:spcPts val="4950"/>
              </a:lnSpc>
            </a:pPr>
            <a:r>
              <a:rPr lang="en-US" sz="3600" dirty="0">
                <a:solidFill>
                  <a:srgbClr val="8CA9AD"/>
                </a:solidFill>
                <a:latin typeface="DM Sans Bold"/>
                <a:ea typeface="DM Sans Bold"/>
                <a:cs typeface="DM Sans Bold"/>
                <a:sym typeface="DM Sans Bold"/>
              </a:rPr>
              <a:t>Weaknesses</a:t>
            </a:r>
            <a:r>
              <a:rPr lang="en-US" sz="3600" dirty="0">
                <a:solidFill>
                  <a:srgbClr val="8CA9AD"/>
                </a:solidFill>
                <a:effectLst>
                  <a:outerShdw blurRad="38100" dist="38100" dir="2700000" algn="tl">
                    <a:srgbClr val="000000">
                      <a:alpha val="43137"/>
                    </a:srgbClr>
                  </a:outerShdw>
                </a:effectLst>
                <a:latin typeface="DM Sans Bold"/>
                <a:ea typeface="DM Sans Bold"/>
                <a:cs typeface="DM Sans Bold"/>
                <a:sym typeface="DM Sans Bold"/>
              </a:rPr>
              <a:t> : </a:t>
            </a:r>
          </a:p>
        </p:txBody>
      </p:sp>
      <p:sp>
        <p:nvSpPr>
          <p:cNvPr id="8" name="TextBox 7">
            <a:extLst>
              <a:ext uri="{FF2B5EF4-FFF2-40B4-BE49-F238E27FC236}">
                <a16:creationId xmlns:a16="http://schemas.microsoft.com/office/drawing/2014/main" id="{054C86E2-3ABB-BEBE-8EF7-12ECA5594FD5}"/>
              </a:ext>
            </a:extLst>
          </p:cNvPr>
          <p:cNvSpPr txBox="1"/>
          <p:nvPr/>
        </p:nvSpPr>
        <p:spPr>
          <a:xfrm>
            <a:off x="2052635" y="5850692"/>
            <a:ext cx="12206157" cy="4031873"/>
          </a:xfrm>
          <a:prstGeom prst="rect">
            <a:avLst/>
          </a:prstGeom>
          <a:noFill/>
        </p:spPr>
        <p:txBody>
          <a:bodyPr wrap="square">
            <a:spAutoFit/>
          </a:bodyPr>
          <a:lstStyle/>
          <a:p>
            <a:pPr marL="342900" indent="-342900">
              <a:buFont typeface="Arial" panose="020B0604020202020204" pitchFamily="34" charset="0"/>
              <a:buChar char="•"/>
            </a:pPr>
            <a:r>
              <a:rPr lang="en-IN" sz="2800" dirty="0"/>
              <a:t>The pages makes 123 requests. More than 20 requests can result in slow page loading</a:t>
            </a:r>
          </a:p>
          <a:p>
            <a:pPr marL="342900" indent="-342900">
              <a:buFont typeface="Arial" panose="020B0604020202020204" pitchFamily="34" charset="0"/>
              <a:buChar char="•"/>
            </a:pPr>
            <a:endParaRPr lang="en-IN" sz="2800" dirty="0"/>
          </a:p>
          <a:p>
            <a:pPr marL="342900" indent="-342900">
              <a:buFont typeface="Arial" panose="020B0604020202020204" pitchFamily="34" charset="0"/>
              <a:buChar char="•"/>
            </a:pPr>
            <a:r>
              <a:rPr lang="en-US" sz="2800" dirty="0"/>
              <a:t>Dependency on the internet for cloud features might limit usage in areas with poor connectivity.</a:t>
            </a:r>
          </a:p>
          <a:p>
            <a:pPr marL="342900" indent="-342900">
              <a:buFont typeface="Arial" panose="020B0604020202020204" pitchFamily="34" charset="0"/>
              <a:buChar char="•"/>
            </a:pPr>
            <a:endParaRPr lang="en-IN" sz="2800" dirty="0"/>
          </a:p>
          <a:p>
            <a:pPr marL="342900" indent="-342900">
              <a:buFont typeface="Arial" panose="020B0604020202020204" pitchFamily="34" charset="0"/>
              <a:buChar char="•"/>
            </a:pPr>
            <a:r>
              <a:rPr lang="en-US" sz="2800" dirty="0"/>
              <a:t>Ensure that all images on your website have an alt tag with descriptive, useful information. This improves accessibility and SEO by allowing search engines to understand the content of the images</a:t>
            </a:r>
            <a:r>
              <a:rPr lang="en-US" sz="3200" dirty="0"/>
              <a:t>.</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590800" y="4305300"/>
            <a:ext cx="7571992" cy="2038571"/>
          </a:xfrm>
          <a:prstGeom prst="rect">
            <a:avLst/>
          </a:prstGeom>
        </p:spPr>
        <p:txBody>
          <a:bodyPr lIns="0" tIns="0" rIns="0" bIns="0" rtlCol="0" anchor="t">
            <a:spAutoFit/>
          </a:bodyPr>
          <a:lstStyle/>
          <a:p>
            <a:pPr algn="r">
              <a:lnSpc>
                <a:spcPts val="8250"/>
              </a:lnSpc>
            </a:pPr>
            <a:r>
              <a:rPr lang="en-US" sz="4800" dirty="0">
                <a:solidFill>
                  <a:srgbClr val="FFFFFF"/>
                </a:solidFill>
                <a:latin typeface="DM Sans Bold"/>
                <a:ea typeface="DM Sans Bold"/>
                <a:cs typeface="DM Sans Bold"/>
                <a:sym typeface="DM Sans Bold"/>
              </a:rPr>
              <a:t>Keyword</a:t>
            </a:r>
          </a:p>
          <a:p>
            <a:pPr algn="r">
              <a:lnSpc>
                <a:spcPts val="8250"/>
              </a:lnSpc>
            </a:pPr>
            <a:r>
              <a:rPr lang="en-US" sz="4800" dirty="0">
                <a:solidFill>
                  <a:srgbClr val="FFFFFF"/>
                </a:solidFill>
                <a:latin typeface="DM Sans Bold"/>
                <a:ea typeface="DM Sans Bold"/>
                <a:cs typeface="DM Sans Bold"/>
                <a:sym typeface="DM Sans Bold"/>
              </a:rPr>
              <a:t>Research</a:t>
            </a:r>
          </a:p>
        </p:txBody>
      </p:sp>
      <p:sp>
        <p:nvSpPr>
          <p:cNvPr id="7" name="TextBox 7"/>
          <p:cNvSpPr txBox="1"/>
          <p:nvPr/>
        </p:nvSpPr>
        <p:spPr>
          <a:xfrm>
            <a:off x="1790699" y="1847850"/>
            <a:ext cx="5511807" cy="916469"/>
          </a:xfrm>
          <a:prstGeom prst="rect">
            <a:avLst/>
          </a:prstGeom>
        </p:spPr>
        <p:txBody>
          <a:bodyPr wrap="square" lIns="0" tIns="0" rIns="0" bIns="0" rtlCol="0" anchor="t">
            <a:spAutoFit/>
          </a:bodyPr>
          <a:lstStyle/>
          <a:p>
            <a:pPr algn="l">
              <a:lnSpc>
                <a:spcPts val="7700"/>
              </a:lnSpc>
            </a:pPr>
            <a:r>
              <a:rPr lang="en-US" sz="4800" dirty="0">
                <a:solidFill>
                  <a:srgbClr val="FFFFFF"/>
                </a:solidFill>
                <a:latin typeface="DM Sans Bold"/>
                <a:ea typeface="DM Sans Bold"/>
                <a:cs typeface="DM Sans Bold"/>
                <a:sym typeface="DM Sans Bold"/>
              </a:rPr>
              <a:t>Task No : 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676400" y="1704475"/>
            <a:ext cx="11049000" cy="460254"/>
          </a:xfrm>
          <a:prstGeom prst="rect">
            <a:avLst/>
          </a:prstGeom>
        </p:spPr>
        <p:txBody>
          <a:bodyPr wrap="square" lIns="0" tIns="0" rIns="0" bIns="0" rtlCol="0" anchor="t">
            <a:spAutoFit/>
          </a:bodyPr>
          <a:lstStyle/>
          <a:p>
            <a:pPr marL="457200" indent="-457200" algn="l">
              <a:lnSpc>
                <a:spcPts val="3849"/>
              </a:lnSpc>
              <a:buFont typeface="Arial" panose="020B0604020202020204" pitchFamily="34" charset="0"/>
              <a:buChar char="•"/>
            </a:pPr>
            <a:r>
              <a:rPr lang="en-US" sz="2800" b="1" dirty="0">
                <a:solidFill>
                  <a:schemeClr val="tx1">
                    <a:lumMod val="65000"/>
                    <a:lumOff val="35000"/>
                  </a:schemeClr>
                </a:solidFill>
                <a:ea typeface="DM Sans Bold"/>
                <a:cs typeface="DM Sans Bold"/>
                <a:sym typeface="DM Sans Bold"/>
              </a:rPr>
              <a:t>Primary Keywords </a:t>
            </a:r>
            <a:r>
              <a:rPr lang="en-US" sz="2800" b="1" dirty="0">
                <a:solidFill>
                  <a:srgbClr val="8CA9AD"/>
                </a:solidFill>
                <a:ea typeface="DM Sans Bold"/>
                <a:cs typeface="DM Sans Bold"/>
                <a:sym typeface="DM Sans Bold"/>
              </a:rPr>
              <a:t>:  </a:t>
            </a:r>
            <a:r>
              <a:rPr lang="en-US" sz="2800" dirty="0">
                <a:ea typeface="DM Sans Bold"/>
                <a:cs typeface="DM Sans Bold"/>
                <a:sym typeface="DM Sans Bold"/>
              </a:rPr>
              <a:t>POS Software, Billing Software </a:t>
            </a:r>
            <a:r>
              <a:rPr lang="en-US" sz="2800" b="1" dirty="0">
                <a:solidFill>
                  <a:srgbClr val="8CA9AD"/>
                </a:solidFill>
                <a:ea typeface="DM Sans Bold"/>
                <a:cs typeface="DM Sans Bold"/>
                <a:sym typeface="DM Sans Bold"/>
              </a:rPr>
              <a:t>. </a:t>
            </a:r>
          </a:p>
        </p:txBody>
      </p:sp>
      <p:sp>
        <p:nvSpPr>
          <p:cNvPr id="10" name="TextBox 10"/>
          <p:cNvSpPr txBox="1"/>
          <p:nvPr/>
        </p:nvSpPr>
        <p:spPr>
          <a:xfrm>
            <a:off x="1219200" y="5887220"/>
            <a:ext cx="5334000" cy="493661"/>
          </a:xfrm>
          <a:prstGeom prst="rect">
            <a:avLst/>
          </a:prstGeom>
        </p:spPr>
        <p:txBody>
          <a:bodyPr wrap="square" lIns="0" tIns="0" rIns="0" bIns="0" rtlCol="0" anchor="t">
            <a:spAutoFit/>
          </a:bodyPr>
          <a:lstStyle/>
          <a:p>
            <a:pPr algn="l">
              <a:lnSpc>
                <a:spcPts val="3849"/>
              </a:lnSpc>
            </a:pPr>
            <a:r>
              <a:rPr lang="en-US" sz="3600" b="1" dirty="0" err="1">
                <a:solidFill>
                  <a:srgbClr val="8CA9AD"/>
                </a:solidFill>
                <a:latin typeface="DM Sans Bold"/>
                <a:ea typeface="DM Sans Bold"/>
                <a:cs typeface="DM Sans Bold"/>
                <a:sym typeface="DM Sans Bold"/>
              </a:rPr>
              <a:t>Compectitive</a:t>
            </a:r>
            <a:r>
              <a:rPr lang="en-US" sz="3499" b="1" dirty="0">
                <a:solidFill>
                  <a:srgbClr val="8CA9AD"/>
                </a:solidFill>
                <a:latin typeface="DM Sans Bold"/>
                <a:ea typeface="DM Sans Bold"/>
                <a:cs typeface="DM Sans Bold"/>
                <a:sym typeface="DM Sans Bold"/>
              </a:rPr>
              <a:t> Analysis </a:t>
            </a:r>
            <a:r>
              <a:rPr lang="en-US" sz="3499" b="1" dirty="0">
                <a:solidFill>
                  <a:srgbClr val="8CA9AD"/>
                </a:solidFill>
                <a:effectLst>
                  <a:outerShdw blurRad="38100" dist="38100" dir="2700000" algn="tl">
                    <a:srgbClr val="000000">
                      <a:alpha val="43137"/>
                    </a:srgbClr>
                  </a:outerShdw>
                </a:effectLst>
                <a:latin typeface="DM Sans Bold"/>
                <a:ea typeface="DM Sans Bold"/>
                <a:cs typeface="DM Sans Bold"/>
                <a:sym typeface="DM Sans Bold"/>
              </a:rPr>
              <a:t>: </a:t>
            </a:r>
          </a:p>
        </p:txBody>
      </p:sp>
      <p:sp>
        <p:nvSpPr>
          <p:cNvPr id="12" name="TextBox 12"/>
          <p:cNvSpPr txBox="1"/>
          <p:nvPr/>
        </p:nvSpPr>
        <p:spPr>
          <a:xfrm>
            <a:off x="1763978" y="8233775"/>
            <a:ext cx="14695222" cy="861774"/>
          </a:xfrm>
          <a:prstGeom prst="rect">
            <a:avLst/>
          </a:prstGeom>
        </p:spPr>
        <p:txBody>
          <a:bodyPr wrap="square" lIns="0" tIns="0" rIns="0" bIns="0" rtlCol="0" anchor="t">
            <a:spAutoFit/>
          </a:bodyPr>
          <a:lstStyle/>
          <a:p>
            <a:pPr marL="342900" indent="-342900" algn="l">
              <a:buFont typeface="Arial" panose="020B0604020202020204" pitchFamily="34" charset="0"/>
              <a:buChar char="•"/>
            </a:pPr>
            <a:r>
              <a:rPr lang="en-US" sz="2800" dirty="0" err="1">
                <a:ea typeface="DM Sans"/>
                <a:cs typeface="DM Sans"/>
                <a:sym typeface="DM Sans"/>
              </a:rPr>
              <a:t>EffiaSoft's</a:t>
            </a:r>
            <a:r>
              <a:rPr lang="en-US" sz="2800" dirty="0">
                <a:ea typeface="DM Sans"/>
                <a:cs typeface="DM Sans"/>
                <a:sym typeface="DM Sans"/>
              </a:rPr>
              <a:t> primary competitors are Nippon Data Systems, </a:t>
            </a:r>
            <a:r>
              <a:rPr lang="en-US" sz="2800" dirty="0" err="1">
                <a:ea typeface="DM Sans"/>
                <a:cs typeface="DM Sans"/>
                <a:sym typeface="DM Sans"/>
              </a:rPr>
              <a:t>Techzone</a:t>
            </a:r>
            <a:r>
              <a:rPr lang="en-US" sz="2800" dirty="0">
                <a:ea typeface="DM Sans"/>
                <a:cs typeface="DM Sans"/>
                <a:sym typeface="DM Sans"/>
              </a:rPr>
              <a:t> India, </a:t>
            </a:r>
            <a:r>
              <a:rPr lang="en-US" sz="2800" dirty="0" err="1">
                <a:ea typeface="DM Sans"/>
                <a:cs typeface="DM Sans"/>
                <a:sym typeface="DM Sans"/>
              </a:rPr>
              <a:t>Vanuston</a:t>
            </a:r>
            <a:r>
              <a:rPr lang="en-US" sz="2800" dirty="0">
                <a:ea typeface="DM Sans"/>
                <a:cs typeface="DM Sans"/>
                <a:sym typeface="DM Sans"/>
              </a:rPr>
              <a:t> Intelligence  are three </a:t>
            </a:r>
            <a:r>
              <a:rPr lang="en-US" sz="2800" dirty="0" err="1">
                <a:ea typeface="DM Sans"/>
                <a:cs typeface="DM Sans"/>
                <a:sym typeface="DM Sans"/>
              </a:rPr>
              <a:t>majar</a:t>
            </a:r>
            <a:r>
              <a:rPr lang="en-US" sz="2800" dirty="0">
                <a:ea typeface="DM Sans"/>
                <a:cs typeface="DM Sans"/>
                <a:sym typeface="DM Sans"/>
              </a:rPr>
              <a:t> competitor in </a:t>
            </a:r>
            <a:r>
              <a:rPr lang="en-US" sz="2800" dirty="0" err="1">
                <a:ea typeface="DM Sans"/>
                <a:cs typeface="DM Sans"/>
                <a:sym typeface="DM Sans"/>
              </a:rPr>
              <a:t>india</a:t>
            </a:r>
            <a:endParaRPr lang="en-US" sz="2800" dirty="0">
              <a:ea typeface="DM Sans"/>
              <a:cs typeface="DM Sans"/>
              <a:sym typeface="DM Sans"/>
            </a:endParaRPr>
          </a:p>
        </p:txBody>
      </p:sp>
      <p:sp>
        <p:nvSpPr>
          <p:cNvPr id="14" name="TextBox 14"/>
          <p:cNvSpPr txBox="1"/>
          <p:nvPr/>
        </p:nvSpPr>
        <p:spPr>
          <a:xfrm>
            <a:off x="1676400" y="6971201"/>
            <a:ext cx="14325600" cy="430887"/>
          </a:xfrm>
          <a:prstGeom prst="rect">
            <a:avLst/>
          </a:prstGeom>
        </p:spPr>
        <p:txBody>
          <a:bodyPr wrap="square" lIns="0" tIns="0" rIns="0" bIns="0" rtlCol="0" anchor="t">
            <a:spAutoFit/>
          </a:bodyPr>
          <a:lstStyle/>
          <a:p>
            <a:pPr marL="342900" indent="-342900" algn="l">
              <a:buFont typeface="Arial" panose="020B0604020202020204" pitchFamily="34" charset="0"/>
              <a:buChar char="•"/>
            </a:pPr>
            <a:r>
              <a:rPr lang="en-US" sz="2800" dirty="0" err="1">
                <a:ea typeface="DM Sans"/>
                <a:cs typeface="DM Sans"/>
                <a:sym typeface="DM Sans"/>
              </a:rPr>
              <a:t>EffiaSoft</a:t>
            </a:r>
            <a:r>
              <a:rPr lang="en-US" sz="2800" dirty="0">
                <a:ea typeface="DM Sans"/>
                <a:cs typeface="DM Sans"/>
                <a:sym typeface="DM Sans"/>
              </a:rPr>
              <a:t> faces a competitive landscape in the POS software market, with strong rivals</a:t>
            </a:r>
          </a:p>
        </p:txBody>
      </p:sp>
      <p:sp>
        <p:nvSpPr>
          <p:cNvPr id="20" name="TextBox 20"/>
          <p:cNvSpPr txBox="1"/>
          <p:nvPr/>
        </p:nvSpPr>
        <p:spPr>
          <a:xfrm>
            <a:off x="1028700" y="394296"/>
            <a:ext cx="9166757" cy="944874"/>
          </a:xfrm>
          <a:prstGeom prst="rect">
            <a:avLst/>
          </a:prstGeom>
        </p:spPr>
        <p:txBody>
          <a:bodyPr lIns="0" tIns="0" rIns="0" bIns="0" rtlCol="0" anchor="t">
            <a:spAutoFit/>
          </a:bodyPr>
          <a:lstStyle/>
          <a:p>
            <a:pPr algn="l">
              <a:lnSpc>
                <a:spcPts val="8250"/>
              </a:lnSpc>
            </a:pPr>
            <a:r>
              <a:rPr lang="en-US" sz="4000" dirty="0">
                <a:solidFill>
                  <a:srgbClr val="8CA9AD"/>
                </a:solidFill>
                <a:latin typeface="DM Sans Bold"/>
                <a:ea typeface="DM Sans Bold"/>
                <a:cs typeface="DM Sans Bold"/>
                <a:sym typeface="DM Sans Bold"/>
              </a:rPr>
              <a:t>Targeted Keywords : </a:t>
            </a:r>
          </a:p>
        </p:txBody>
      </p:sp>
      <p:sp>
        <p:nvSpPr>
          <p:cNvPr id="23" name="TextBox 8">
            <a:extLst>
              <a:ext uri="{FF2B5EF4-FFF2-40B4-BE49-F238E27FC236}">
                <a16:creationId xmlns:a16="http://schemas.microsoft.com/office/drawing/2014/main" id="{62F6E1E7-03E0-33CF-2F8A-1840274E77A7}"/>
              </a:ext>
            </a:extLst>
          </p:cNvPr>
          <p:cNvSpPr txBox="1"/>
          <p:nvPr/>
        </p:nvSpPr>
        <p:spPr>
          <a:xfrm>
            <a:off x="1676400" y="2809354"/>
            <a:ext cx="13563600" cy="430887"/>
          </a:xfrm>
          <a:prstGeom prst="rect">
            <a:avLst/>
          </a:prstGeom>
        </p:spPr>
        <p:txBody>
          <a:bodyPr wrap="square" lIns="0" tIns="0" rIns="0" bIns="0" rtlCol="0" anchor="t">
            <a:spAutoFit/>
          </a:bodyPr>
          <a:lstStyle/>
          <a:p>
            <a:pPr marL="457200" indent="-457200" algn="l">
              <a:buFont typeface="Arial" panose="020B0604020202020204" pitchFamily="34" charset="0"/>
              <a:buChar char="•"/>
            </a:pPr>
            <a:r>
              <a:rPr lang="en-US" sz="2800" b="1" dirty="0">
                <a:ea typeface="DM Sans Bold"/>
                <a:cs typeface="DM Sans Bold"/>
                <a:sym typeface="DM Sans Bold"/>
              </a:rPr>
              <a:t>Secondary Keywords</a:t>
            </a:r>
            <a:r>
              <a:rPr lang="en-US" sz="2800" dirty="0">
                <a:ea typeface="DM Sans Bold"/>
                <a:cs typeface="DM Sans Bold"/>
                <a:sym typeface="DM Sans Bold"/>
              </a:rPr>
              <a:t> : Retail POS , Restaurant POS, Distribution software , inflight POS</a:t>
            </a:r>
          </a:p>
        </p:txBody>
      </p:sp>
      <p:sp>
        <p:nvSpPr>
          <p:cNvPr id="24" name="TextBox 8">
            <a:extLst>
              <a:ext uri="{FF2B5EF4-FFF2-40B4-BE49-F238E27FC236}">
                <a16:creationId xmlns:a16="http://schemas.microsoft.com/office/drawing/2014/main" id="{61FCF39C-8855-8028-8775-40D5837B5D6F}"/>
              </a:ext>
            </a:extLst>
          </p:cNvPr>
          <p:cNvSpPr txBox="1"/>
          <p:nvPr/>
        </p:nvSpPr>
        <p:spPr>
          <a:xfrm>
            <a:off x="1681162" y="4051730"/>
            <a:ext cx="13563600" cy="861774"/>
          </a:xfrm>
          <a:prstGeom prst="rect">
            <a:avLst/>
          </a:prstGeom>
        </p:spPr>
        <p:txBody>
          <a:bodyPr wrap="square" lIns="0" tIns="0" rIns="0" bIns="0" rtlCol="0" anchor="t">
            <a:spAutoFit/>
          </a:bodyPr>
          <a:lstStyle/>
          <a:p>
            <a:pPr marL="457200" indent="-457200" algn="l">
              <a:buFont typeface="Arial" panose="020B0604020202020204" pitchFamily="34" charset="0"/>
              <a:buChar char="•"/>
            </a:pPr>
            <a:r>
              <a:rPr lang="en-US" sz="2800" b="1" dirty="0">
                <a:ea typeface="DM Sans Bold"/>
                <a:cs typeface="DM Sans Bold"/>
                <a:sym typeface="DM Sans Bold"/>
              </a:rPr>
              <a:t>Long-Tail Keywords </a:t>
            </a:r>
            <a:r>
              <a:rPr lang="en-US" sz="2800" dirty="0">
                <a:ea typeface="DM Sans Bold"/>
                <a:cs typeface="DM Sans Bold"/>
                <a:sym typeface="DM Sans Bold"/>
              </a:rPr>
              <a:t>: Cloud-based POS software for retail , Restaurant billing and inventory management system , Affordable POS software for small businesses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953000" y="3771900"/>
            <a:ext cx="7571992" cy="2038571"/>
          </a:xfrm>
          <a:prstGeom prst="rect">
            <a:avLst/>
          </a:prstGeom>
        </p:spPr>
        <p:txBody>
          <a:bodyPr lIns="0" tIns="0" rIns="0" bIns="0" rtlCol="0" anchor="t">
            <a:spAutoFit/>
          </a:bodyPr>
          <a:lstStyle/>
          <a:p>
            <a:pPr algn="ctr">
              <a:lnSpc>
                <a:spcPts val="8250"/>
              </a:lnSpc>
            </a:pPr>
            <a:r>
              <a:rPr lang="en-US" sz="4800" dirty="0">
                <a:solidFill>
                  <a:srgbClr val="FFFFFF"/>
                </a:solidFill>
                <a:latin typeface="DM Sans Bold"/>
                <a:ea typeface="DM Sans Bold"/>
                <a:cs typeface="DM Sans Bold"/>
                <a:sym typeface="DM Sans Bold"/>
              </a:rPr>
              <a:t>On-Page SEO</a:t>
            </a:r>
          </a:p>
          <a:p>
            <a:pPr algn="ctr">
              <a:lnSpc>
                <a:spcPts val="8250"/>
              </a:lnSpc>
            </a:pPr>
            <a:r>
              <a:rPr lang="en-US" sz="4800" dirty="0">
                <a:solidFill>
                  <a:srgbClr val="FFFFFF"/>
                </a:solidFill>
                <a:latin typeface="DM Sans Bold"/>
                <a:ea typeface="DM Sans Bold"/>
                <a:cs typeface="DM Sans Bold"/>
                <a:sym typeface="DM Sans Bold"/>
              </a:rPr>
              <a:t>Optimization Audit</a:t>
            </a:r>
          </a:p>
        </p:txBody>
      </p:sp>
      <p:sp>
        <p:nvSpPr>
          <p:cNvPr id="7" name="TextBox 7"/>
          <p:cNvSpPr txBox="1"/>
          <p:nvPr/>
        </p:nvSpPr>
        <p:spPr>
          <a:xfrm>
            <a:off x="1790700" y="1847850"/>
            <a:ext cx="5295900" cy="916469"/>
          </a:xfrm>
          <a:prstGeom prst="rect">
            <a:avLst/>
          </a:prstGeom>
        </p:spPr>
        <p:txBody>
          <a:bodyPr wrap="square" lIns="0" tIns="0" rIns="0" bIns="0" rtlCol="0" anchor="t">
            <a:spAutoFit/>
          </a:bodyPr>
          <a:lstStyle/>
          <a:p>
            <a:pPr algn="l">
              <a:lnSpc>
                <a:spcPts val="7700"/>
              </a:lnSpc>
            </a:pPr>
            <a:r>
              <a:rPr lang="en-US" sz="4800" dirty="0">
                <a:solidFill>
                  <a:srgbClr val="FFFFFF"/>
                </a:solidFill>
                <a:latin typeface="DM Sans Bold"/>
                <a:ea typeface="DM Sans Bold"/>
                <a:cs typeface="DM Sans Bold"/>
                <a:sym typeface="DM Sans Bold"/>
              </a:rPr>
              <a:t>Task No : 03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641</TotalTime>
  <Words>1361</Words>
  <Application>Microsoft Office PowerPoint</Application>
  <PresentationFormat>Custom</PresentationFormat>
  <Paragraphs>148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DM Sans Bold</vt:lpstr>
      <vt:lpstr>DM Sans</vt:lpstr>
      <vt:lpstr>DM Sans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Rachel R</dc:creator>
  <cp:lastModifiedBy>lakshmikannan2009@outlook.com</cp:lastModifiedBy>
  <cp:revision>9</cp:revision>
  <dcterms:created xsi:type="dcterms:W3CDTF">2006-08-16T00:00:00Z</dcterms:created>
  <dcterms:modified xsi:type="dcterms:W3CDTF">2024-08-18T13:29:26Z</dcterms:modified>
  <dc:identifier>DAGNdRvrICc</dc:identifier>
</cp:coreProperties>
</file>