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268" r:id="rId4"/>
    <p:sldId id="270" r:id="rId5"/>
    <p:sldId id="260" r:id="rId6"/>
    <p:sldId id="259" r:id="rId7"/>
    <p:sldId id="271" r:id="rId8"/>
    <p:sldId id="273" r:id="rId9"/>
    <p:sldId id="275" r:id="rId10"/>
    <p:sldId id="276" r:id="rId11"/>
    <p:sldId id="277" r:id="rId12"/>
    <p:sldId id="278" r:id="rId13"/>
    <p:sldId id="279" r:id="rId14"/>
    <p:sldId id="280" r:id="rId15"/>
    <p:sldId id="281" r:id="rId16"/>
    <p:sldId id="282" r:id="rId17"/>
    <p:sldId id="261" r:id="rId18"/>
  </p:sldIdLst>
  <p:sldSz cx="18288000" cy="10287000"/>
  <p:notesSz cx="6858000" cy="9144000"/>
  <p:embeddedFontLst>
    <p:embeddedFont>
      <p:font typeface="Helveticish" panose="020B0604020202020204" charset="0"/>
      <p:regular r:id="rId20"/>
    </p:embeddedFont>
    <p:embeddedFont>
      <p:font typeface="Public Sans" panose="020B0604020202020204" charset="0"/>
      <p:regular r:id="rId21"/>
    </p:embeddedFont>
    <p:embeddedFont>
      <p:font typeface="Public Sans 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22" autoAdjust="0"/>
  </p:normalViewPr>
  <p:slideViewPr>
    <p:cSldViewPr>
      <p:cViewPr varScale="1">
        <p:scale>
          <a:sx n="54" d="100"/>
          <a:sy n="54" d="100"/>
        </p:scale>
        <p:origin x="533"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2C5B3-8DEB-44BA-9003-1D4C7566E8CB}" type="datetimeFigureOut">
              <a:rPr lang="en-IN" smtClean="0"/>
              <a:t>12-09-2024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0E8667-E7A8-4238-9004-644D200B56EC}" type="slidenum">
              <a:rPr lang="en-IN" smtClean="0"/>
              <a:t>‹#›</a:t>
            </a:fld>
            <a:endParaRPr lang="en-IN"/>
          </a:p>
        </p:txBody>
      </p:sp>
    </p:spTree>
    <p:extLst>
      <p:ext uri="{BB962C8B-B14F-4D97-AF65-F5344CB8AC3E}">
        <p14:creationId xmlns:p14="http://schemas.microsoft.com/office/powerpoint/2010/main" val="291884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10E8667-E7A8-4238-9004-644D200B56EC}" type="slidenum">
              <a:rPr lang="en-IN" smtClean="0"/>
              <a:t>5</a:t>
            </a:fld>
            <a:endParaRPr lang="en-IN"/>
          </a:p>
        </p:txBody>
      </p:sp>
    </p:spTree>
    <p:extLst>
      <p:ext uri="{BB962C8B-B14F-4D97-AF65-F5344CB8AC3E}">
        <p14:creationId xmlns:p14="http://schemas.microsoft.com/office/powerpoint/2010/main" val="1087288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10E8667-E7A8-4238-9004-644D200B56EC}" type="slidenum">
              <a:rPr lang="en-IN" smtClean="0"/>
              <a:t>9</a:t>
            </a:fld>
            <a:endParaRPr lang="en-IN"/>
          </a:p>
        </p:txBody>
      </p:sp>
    </p:spTree>
    <p:extLst>
      <p:ext uri="{BB962C8B-B14F-4D97-AF65-F5344CB8AC3E}">
        <p14:creationId xmlns:p14="http://schemas.microsoft.com/office/powerpoint/2010/main" val="1710780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10E8667-E7A8-4238-9004-644D200B56EC}" type="slidenum">
              <a:rPr lang="en-IN" smtClean="0"/>
              <a:t>10</a:t>
            </a:fld>
            <a:endParaRPr lang="en-IN"/>
          </a:p>
        </p:txBody>
      </p:sp>
    </p:spTree>
    <p:extLst>
      <p:ext uri="{BB962C8B-B14F-4D97-AF65-F5344CB8AC3E}">
        <p14:creationId xmlns:p14="http://schemas.microsoft.com/office/powerpoint/2010/main" val="1687394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10E8667-E7A8-4238-9004-644D200B56EC}" type="slidenum">
              <a:rPr lang="en-IN" smtClean="0"/>
              <a:t>11</a:t>
            </a:fld>
            <a:endParaRPr lang="en-IN"/>
          </a:p>
        </p:txBody>
      </p:sp>
    </p:spTree>
    <p:extLst>
      <p:ext uri="{BB962C8B-B14F-4D97-AF65-F5344CB8AC3E}">
        <p14:creationId xmlns:p14="http://schemas.microsoft.com/office/powerpoint/2010/main" val="998123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10E8667-E7A8-4238-9004-644D200B56EC}" type="slidenum">
              <a:rPr lang="en-IN" smtClean="0"/>
              <a:t>12</a:t>
            </a:fld>
            <a:endParaRPr lang="en-IN"/>
          </a:p>
        </p:txBody>
      </p:sp>
    </p:spTree>
    <p:extLst>
      <p:ext uri="{BB962C8B-B14F-4D97-AF65-F5344CB8AC3E}">
        <p14:creationId xmlns:p14="http://schemas.microsoft.com/office/powerpoint/2010/main" val="2018876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10E8667-E7A8-4238-9004-644D200B56EC}" type="slidenum">
              <a:rPr lang="en-IN" smtClean="0"/>
              <a:t>16</a:t>
            </a:fld>
            <a:endParaRPr lang="en-IN"/>
          </a:p>
        </p:txBody>
      </p:sp>
    </p:spTree>
    <p:extLst>
      <p:ext uri="{BB962C8B-B14F-4D97-AF65-F5344CB8AC3E}">
        <p14:creationId xmlns:p14="http://schemas.microsoft.com/office/powerpoint/2010/main" val="3460934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drive.google.com/file/d/15kiKYcATiQnNeyZJkrLKXfuQFn7uXvMx/view?usp=sharing"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6F1"/>
        </a:solidFill>
        <a:effectLst/>
      </p:bgPr>
    </p:bg>
    <p:spTree>
      <p:nvGrpSpPr>
        <p:cNvPr id="1" name=""/>
        <p:cNvGrpSpPr/>
        <p:nvPr/>
      </p:nvGrpSpPr>
      <p:grpSpPr>
        <a:xfrm>
          <a:off x="0" y="0"/>
          <a:ext cx="0" cy="0"/>
          <a:chOff x="0" y="0"/>
          <a:chExt cx="0" cy="0"/>
        </a:xfrm>
      </p:grpSpPr>
      <p:sp>
        <p:nvSpPr>
          <p:cNvPr id="2" name="TextBox 2"/>
          <p:cNvSpPr txBox="1"/>
          <p:nvPr/>
        </p:nvSpPr>
        <p:spPr>
          <a:xfrm>
            <a:off x="2257477" y="3832163"/>
            <a:ext cx="8352717" cy="2364622"/>
          </a:xfrm>
          <a:prstGeom prst="rect">
            <a:avLst/>
          </a:prstGeom>
        </p:spPr>
        <p:txBody>
          <a:bodyPr wrap="square" lIns="0" tIns="0" rIns="0" bIns="0" rtlCol="0" anchor="t">
            <a:spAutoFit/>
          </a:bodyPr>
          <a:lstStyle/>
          <a:p>
            <a:pPr algn="l">
              <a:lnSpc>
                <a:spcPts val="9632"/>
              </a:lnSpc>
            </a:pPr>
            <a:r>
              <a:rPr lang="en-US" sz="7200" b="1" dirty="0">
                <a:solidFill>
                  <a:srgbClr val="000000"/>
                </a:solidFill>
                <a:latin typeface="Helveticish"/>
                <a:ea typeface="Helveticish"/>
                <a:cs typeface="Helveticish"/>
                <a:sym typeface="Helveticish"/>
              </a:rPr>
              <a:t>Web Presence </a:t>
            </a:r>
          </a:p>
          <a:p>
            <a:pPr algn="l">
              <a:lnSpc>
                <a:spcPts val="9632"/>
              </a:lnSpc>
            </a:pPr>
            <a:r>
              <a:rPr lang="en-US" sz="7200" b="1" dirty="0">
                <a:solidFill>
                  <a:srgbClr val="000000"/>
                </a:solidFill>
                <a:latin typeface="Helveticish"/>
                <a:ea typeface="Helveticish"/>
                <a:cs typeface="Helveticish"/>
                <a:sym typeface="Helveticish"/>
              </a:rPr>
              <a:t>Project</a:t>
            </a:r>
          </a:p>
        </p:txBody>
      </p:sp>
      <p:grpSp>
        <p:nvGrpSpPr>
          <p:cNvPr id="4" name="Group 4"/>
          <p:cNvGrpSpPr/>
          <p:nvPr/>
        </p:nvGrpSpPr>
        <p:grpSpPr>
          <a:xfrm rot="5400000">
            <a:off x="16582348" y="3919630"/>
            <a:ext cx="2754345" cy="2754345"/>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000000">
                  <a:alpha val="49804"/>
                </a:srgbClr>
              </a:solidFill>
              <a:prstDash val="solid"/>
              <a:miter/>
            </a:ln>
          </p:spPr>
        </p:sp>
        <p:sp>
          <p:nvSpPr>
            <p:cNvPr id="6" name="TextBox 6"/>
            <p:cNvSpPr txBox="1"/>
            <p:nvPr/>
          </p:nvSpPr>
          <p:spPr>
            <a:xfrm>
              <a:off x="76200" y="66675"/>
              <a:ext cx="660400" cy="669925"/>
            </a:xfrm>
            <a:prstGeom prst="rect">
              <a:avLst/>
            </a:prstGeom>
          </p:spPr>
          <p:txBody>
            <a:bodyPr lIns="50800" tIns="50800" rIns="50800" bIns="50800" rtlCol="0" anchor="ctr"/>
            <a:lstStyle/>
            <a:p>
              <a:pPr algn="ctr">
                <a:lnSpc>
                  <a:spcPts val="1950"/>
                </a:lnSpc>
              </a:pPr>
              <a:endParaRPr/>
            </a:p>
          </p:txBody>
        </p:sp>
      </p:grpSp>
      <p:grpSp>
        <p:nvGrpSpPr>
          <p:cNvPr id="7" name="Group 7"/>
          <p:cNvGrpSpPr/>
          <p:nvPr/>
        </p:nvGrpSpPr>
        <p:grpSpPr>
          <a:xfrm rot="5400000">
            <a:off x="-1563668" y="3919630"/>
            <a:ext cx="2754345" cy="2754345"/>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000000">
                  <a:alpha val="49804"/>
                </a:srgbClr>
              </a:solidFill>
              <a:prstDash val="solid"/>
              <a:miter/>
            </a:ln>
          </p:spPr>
        </p:sp>
        <p:sp>
          <p:nvSpPr>
            <p:cNvPr id="9" name="TextBox 9"/>
            <p:cNvSpPr txBox="1"/>
            <p:nvPr/>
          </p:nvSpPr>
          <p:spPr>
            <a:xfrm>
              <a:off x="76200" y="66675"/>
              <a:ext cx="660400" cy="669925"/>
            </a:xfrm>
            <a:prstGeom prst="rect">
              <a:avLst/>
            </a:prstGeom>
          </p:spPr>
          <p:txBody>
            <a:bodyPr lIns="50800" tIns="50800" rIns="50800" bIns="50800" rtlCol="0" anchor="ctr"/>
            <a:lstStyle/>
            <a:p>
              <a:pPr algn="ctr">
                <a:lnSpc>
                  <a:spcPts val="1950"/>
                </a:lnSpc>
              </a:pPr>
              <a:endParaRPr/>
            </a:p>
          </p:txBody>
        </p:sp>
      </p:grpSp>
      <p:grpSp>
        <p:nvGrpSpPr>
          <p:cNvPr id="10" name="Group 10"/>
          <p:cNvGrpSpPr/>
          <p:nvPr/>
        </p:nvGrpSpPr>
        <p:grpSpPr>
          <a:xfrm rot="5400000">
            <a:off x="14673830" y="3919630"/>
            <a:ext cx="2754345" cy="2754345"/>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000000">
                  <a:alpha val="40784"/>
                </a:srgbClr>
              </a:solidFill>
              <a:prstDash val="solid"/>
              <a:miter/>
            </a:ln>
          </p:spPr>
        </p:sp>
        <p:sp>
          <p:nvSpPr>
            <p:cNvPr id="12" name="TextBox 12"/>
            <p:cNvSpPr txBox="1"/>
            <p:nvPr/>
          </p:nvSpPr>
          <p:spPr>
            <a:xfrm>
              <a:off x="76200" y="66675"/>
              <a:ext cx="660400" cy="669925"/>
            </a:xfrm>
            <a:prstGeom prst="rect">
              <a:avLst/>
            </a:prstGeom>
          </p:spPr>
          <p:txBody>
            <a:bodyPr lIns="50800" tIns="50800" rIns="50800" bIns="50800" rtlCol="0" anchor="ctr"/>
            <a:lstStyle/>
            <a:p>
              <a:pPr algn="ctr">
                <a:lnSpc>
                  <a:spcPts val="1950"/>
                </a:lnSpc>
              </a:pPr>
              <a:endParaRPr/>
            </a:p>
          </p:txBody>
        </p:sp>
      </p:grpSp>
      <p:grpSp>
        <p:nvGrpSpPr>
          <p:cNvPr id="13" name="Group 13"/>
          <p:cNvGrpSpPr/>
          <p:nvPr/>
        </p:nvGrpSpPr>
        <p:grpSpPr>
          <a:xfrm rot="5400000">
            <a:off x="12765311" y="3919630"/>
            <a:ext cx="2754345" cy="2754345"/>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000000">
                  <a:alpha val="25882"/>
                </a:srgbClr>
              </a:solidFill>
              <a:prstDash val="solid"/>
              <a:miter/>
            </a:ln>
          </p:spPr>
        </p:sp>
        <p:sp>
          <p:nvSpPr>
            <p:cNvPr id="15" name="TextBox 15"/>
            <p:cNvSpPr txBox="1"/>
            <p:nvPr/>
          </p:nvSpPr>
          <p:spPr>
            <a:xfrm>
              <a:off x="76200" y="66675"/>
              <a:ext cx="660400" cy="669925"/>
            </a:xfrm>
            <a:prstGeom prst="rect">
              <a:avLst/>
            </a:prstGeom>
          </p:spPr>
          <p:txBody>
            <a:bodyPr lIns="50800" tIns="50800" rIns="50800" bIns="50800" rtlCol="0" anchor="ctr"/>
            <a:lstStyle/>
            <a:p>
              <a:pPr algn="ctr">
                <a:lnSpc>
                  <a:spcPts val="1950"/>
                </a:lnSpc>
              </a:pPr>
              <a:endParaRPr/>
            </a:p>
          </p:txBody>
        </p:sp>
      </p:grpSp>
      <p:grpSp>
        <p:nvGrpSpPr>
          <p:cNvPr id="16" name="Group 16"/>
          <p:cNvGrpSpPr/>
          <p:nvPr/>
        </p:nvGrpSpPr>
        <p:grpSpPr>
          <a:xfrm rot="5400000">
            <a:off x="11018812" y="3919630"/>
            <a:ext cx="2754345" cy="2754345"/>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000000">
                  <a:alpha val="10980"/>
                </a:srgbClr>
              </a:solidFill>
              <a:prstDash val="solid"/>
              <a:miter/>
            </a:ln>
          </p:spPr>
        </p:sp>
        <p:sp>
          <p:nvSpPr>
            <p:cNvPr id="18" name="TextBox 18"/>
            <p:cNvSpPr txBox="1"/>
            <p:nvPr/>
          </p:nvSpPr>
          <p:spPr>
            <a:xfrm>
              <a:off x="76200" y="66675"/>
              <a:ext cx="660400" cy="669925"/>
            </a:xfrm>
            <a:prstGeom prst="rect">
              <a:avLst/>
            </a:prstGeom>
          </p:spPr>
          <p:txBody>
            <a:bodyPr lIns="50800" tIns="50800" rIns="50800" bIns="50800" rtlCol="0" anchor="ctr"/>
            <a:lstStyle/>
            <a:p>
              <a:pPr algn="ctr">
                <a:lnSpc>
                  <a:spcPts val="1950"/>
                </a:lnSpc>
              </a:pPr>
              <a:endParaRPr/>
            </a:p>
          </p:txBody>
        </p:sp>
      </p:grpSp>
      <p:sp>
        <p:nvSpPr>
          <p:cNvPr id="19" name="AutoShape 19"/>
          <p:cNvSpPr/>
          <p:nvPr/>
        </p:nvSpPr>
        <p:spPr>
          <a:xfrm>
            <a:off x="2257477" y="9313173"/>
            <a:ext cx="4893889" cy="0"/>
          </a:xfrm>
          <a:prstGeom prst="line">
            <a:avLst/>
          </a:prstGeom>
          <a:ln w="19050" cap="flat">
            <a:solidFill>
              <a:srgbClr val="000000"/>
            </a:solidFill>
            <a:prstDash val="solid"/>
            <a:headEnd type="none" w="sm" len="sm"/>
            <a:tailEnd type="none" w="sm" len="sm"/>
          </a:ln>
        </p:spPr>
      </p:sp>
      <p:sp>
        <p:nvSpPr>
          <p:cNvPr id="20" name="AutoShape 20"/>
          <p:cNvSpPr/>
          <p:nvPr/>
        </p:nvSpPr>
        <p:spPr>
          <a:xfrm>
            <a:off x="0" y="1392321"/>
            <a:ext cx="18288285" cy="0"/>
          </a:xfrm>
          <a:prstGeom prst="line">
            <a:avLst/>
          </a:prstGeom>
          <a:ln w="9525" cap="flat">
            <a:solidFill>
              <a:srgbClr val="000000"/>
            </a:solidFill>
            <a:prstDash val="solid"/>
            <a:headEnd type="none" w="sm" len="sm"/>
            <a:tailEnd type="none" w="sm" len="sm"/>
          </a:ln>
        </p:spPr>
      </p:sp>
      <p:sp>
        <p:nvSpPr>
          <p:cNvPr id="21" name="AutoShape 21"/>
          <p:cNvSpPr/>
          <p:nvPr/>
        </p:nvSpPr>
        <p:spPr>
          <a:xfrm>
            <a:off x="10318367" y="9332223"/>
            <a:ext cx="4893889" cy="0"/>
          </a:xfrm>
          <a:prstGeom prst="line">
            <a:avLst/>
          </a:prstGeom>
          <a:ln w="19050" cap="flat">
            <a:solidFill>
              <a:srgbClr val="000000"/>
            </a:solidFill>
            <a:prstDash val="solid"/>
            <a:headEnd type="none" w="sm" len="sm"/>
            <a:tailEnd type="none" w="sm" len="sm"/>
          </a:ln>
        </p:spPr>
      </p:sp>
      <p:sp>
        <p:nvSpPr>
          <p:cNvPr id="22" name="Freeform 22"/>
          <p:cNvSpPr/>
          <p:nvPr/>
        </p:nvSpPr>
        <p:spPr>
          <a:xfrm>
            <a:off x="1190677" y="588879"/>
            <a:ext cx="386853" cy="366455"/>
          </a:xfrm>
          <a:custGeom>
            <a:avLst/>
            <a:gdLst/>
            <a:ahLst/>
            <a:cxnLst/>
            <a:rect l="l" t="t" r="r" b="b"/>
            <a:pathLst>
              <a:path w="386853" h="366455">
                <a:moveTo>
                  <a:pt x="0" y="0"/>
                </a:moveTo>
                <a:lnTo>
                  <a:pt x="386852" y="0"/>
                </a:lnTo>
                <a:lnTo>
                  <a:pt x="386852" y="366455"/>
                </a:lnTo>
                <a:lnTo>
                  <a:pt x="0" y="36645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3" name="TextBox 23"/>
          <p:cNvSpPr txBox="1"/>
          <p:nvPr/>
        </p:nvSpPr>
        <p:spPr>
          <a:xfrm>
            <a:off x="2257477" y="6429535"/>
            <a:ext cx="8761335" cy="872034"/>
          </a:xfrm>
          <a:prstGeom prst="rect">
            <a:avLst/>
          </a:prstGeom>
        </p:spPr>
        <p:txBody>
          <a:bodyPr lIns="0" tIns="0" rIns="0" bIns="0" rtlCol="0" anchor="t">
            <a:spAutoFit/>
          </a:bodyPr>
          <a:lstStyle/>
          <a:p>
            <a:r>
              <a:rPr lang="en-US" sz="2800" b="1" dirty="0">
                <a:solidFill>
                  <a:srgbClr val="000000"/>
                </a:solidFill>
                <a:latin typeface="Arial" panose="020B0604020202020204" pitchFamily="34" charset="0"/>
                <a:ea typeface="Public Sans"/>
                <a:cs typeface="Arial" panose="020B0604020202020204" pitchFamily="34" charset="0"/>
                <a:sym typeface="Public Sans"/>
              </a:rPr>
              <a:t>Crafting &amp; Compelling Website </a:t>
            </a:r>
            <a:r>
              <a:rPr lang="en-US" sz="2800" b="1" dirty="0" err="1">
                <a:solidFill>
                  <a:srgbClr val="000000"/>
                </a:solidFill>
                <a:latin typeface="Arial" panose="020B0604020202020204" pitchFamily="34" charset="0"/>
                <a:ea typeface="Public Sans"/>
                <a:cs typeface="Arial" panose="020B0604020202020204" pitchFamily="34" charset="0"/>
                <a:sym typeface="Public Sans"/>
              </a:rPr>
              <a:t>Analysis,Audit</a:t>
            </a:r>
            <a:r>
              <a:rPr lang="en-US" sz="2800" b="1" dirty="0">
                <a:solidFill>
                  <a:srgbClr val="000000"/>
                </a:solidFill>
                <a:latin typeface="Arial" panose="020B0604020202020204" pitchFamily="34" charset="0"/>
                <a:ea typeface="Public Sans"/>
                <a:cs typeface="Arial" panose="020B0604020202020204" pitchFamily="34" charset="0"/>
                <a:sym typeface="Public Sans"/>
              </a:rPr>
              <a:t> and Recommendations</a:t>
            </a:r>
          </a:p>
        </p:txBody>
      </p:sp>
      <p:sp>
        <p:nvSpPr>
          <p:cNvPr id="25" name="TextBox 25"/>
          <p:cNvSpPr txBox="1"/>
          <p:nvPr/>
        </p:nvSpPr>
        <p:spPr>
          <a:xfrm>
            <a:off x="2257477" y="8079585"/>
            <a:ext cx="4368606" cy="308985"/>
          </a:xfrm>
          <a:prstGeom prst="rect">
            <a:avLst/>
          </a:prstGeom>
        </p:spPr>
        <p:txBody>
          <a:bodyPr lIns="0" tIns="0" rIns="0" bIns="0" rtlCol="0" anchor="t">
            <a:spAutoFit/>
          </a:bodyPr>
          <a:lstStyle/>
          <a:p>
            <a:pPr marL="0" lvl="0" indent="0" algn="l">
              <a:lnSpc>
                <a:spcPts val="2496"/>
              </a:lnSpc>
              <a:spcBef>
                <a:spcPct val="0"/>
              </a:spcBef>
            </a:pPr>
            <a:r>
              <a:rPr lang="en-US" sz="1920" dirty="0">
                <a:solidFill>
                  <a:srgbClr val="000000"/>
                </a:solidFill>
                <a:latin typeface="Public Sans Bold"/>
                <a:ea typeface="Public Sans Bold"/>
                <a:cs typeface="Public Sans Bold"/>
                <a:sym typeface="Public Sans Bold"/>
              </a:rPr>
              <a:t>Presented By:</a:t>
            </a:r>
          </a:p>
        </p:txBody>
      </p:sp>
      <p:sp>
        <p:nvSpPr>
          <p:cNvPr id="26" name="TextBox 26"/>
          <p:cNvSpPr txBox="1"/>
          <p:nvPr/>
        </p:nvSpPr>
        <p:spPr>
          <a:xfrm>
            <a:off x="10294834" y="8234077"/>
            <a:ext cx="4368606" cy="308985"/>
          </a:xfrm>
          <a:prstGeom prst="rect">
            <a:avLst/>
          </a:prstGeom>
        </p:spPr>
        <p:txBody>
          <a:bodyPr lIns="0" tIns="0" rIns="0" bIns="0" rtlCol="0" anchor="t">
            <a:spAutoFit/>
          </a:bodyPr>
          <a:lstStyle/>
          <a:p>
            <a:pPr marL="0" lvl="0" indent="0" algn="l">
              <a:lnSpc>
                <a:spcPts val="2496"/>
              </a:lnSpc>
              <a:spcBef>
                <a:spcPct val="0"/>
              </a:spcBef>
            </a:pPr>
            <a:r>
              <a:rPr lang="en-US" sz="1920" dirty="0">
                <a:solidFill>
                  <a:srgbClr val="000000"/>
                </a:solidFill>
                <a:latin typeface="Public Sans Bold"/>
                <a:ea typeface="Public Sans Bold"/>
                <a:cs typeface="Public Sans Bold"/>
                <a:sym typeface="Public Sans Bold"/>
              </a:rPr>
              <a:t>Presented To:</a:t>
            </a:r>
          </a:p>
        </p:txBody>
      </p:sp>
      <p:sp>
        <p:nvSpPr>
          <p:cNvPr id="27" name="TextBox 27"/>
          <p:cNvSpPr txBox="1"/>
          <p:nvPr/>
        </p:nvSpPr>
        <p:spPr>
          <a:xfrm>
            <a:off x="2307638" y="8549623"/>
            <a:ext cx="4368606" cy="617605"/>
          </a:xfrm>
          <a:prstGeom prst="rect">
            <a:avLst/>
          </a:prstGeom>
        </p:spPr>
        <p:txBody>
          <a:bodyPr lIns="0" tIns="0" rIns="0" bIns="0" rtlCol="0" anchor="t">
            <a:spAutoFit/>
          </a:bodyPr>
          <a:lstStyle/>
          <a:p>
            <a:pPr marL="0" lvl="0" indent="0" algn="ctr">
              <a:lnSpc>
                <a:spcPts val="2496"/>
              </a:lnSpc>
              <a:spcBef>
                <a:spcPct val="0"/>
              </a:spcBef>
            </a:pPr>
            <a:r>
              <a:rPr lang="en-US" sz="1920" b="1" dirty="0">
                <a:solidFill>
                  <a:srgbClr val="000000"/>
                </a:solidFill>
                <a:latin typeface="Arial" panose="020B0604020202020204" pitchFamily="34" charset="0"/>
                <a:ea typeface="Public Sans"/>
                <a:cs typeface="Arial" panose="020B0604020202020204" pitchFamily="34" charset="0"/>
                <a:sym typeface="Public Sans"/>
              </a:rPr>
              <a:t>R.SATHISH KUMAR</a:t>
            </a:r>
          </a:p>
          <a:p>
            <a:pPr marL="0" lvl="0" indent="0" algn="ctr">
              <a:lnSpc>
                <a:spcPts val="2496"/>
              </a:lnSpc>
              <a:spcBef>
                <a:spcPct val="0"/>
              </a:spcBef>
            </a:pPr>
            <a:r>
              <a:rPr lang="en-US" sz="1920" b="1" dirty="0">
                <a:solidFill>
                  <a:srgbClr val="000000"/>
                </a:solidFill>
                <a:latin typeface="Arial" panose="020B0604020202020204" pitchFamily="34" charset="0"/>
                <a:ea typeface="Public Sans"/>
                <a:cs typeface="Arial" panose="020B0604020202020204" pitchFamily="34" charset="0"/>
                <a:sym typeface="Public Sans"/>
              </a:rPr>
              <a:t>MBT11</a:t>
            </a:r>
          </a:p>
        </p:txBody>
      </p:sp>
      <p:sp>
        <p:nvSpPr>
          <p:cNvPr id="28" name="TextBox 28"/>
          <p:cNvSpPr txBox="1"/>
          <p:nvPr/>
        </p:nvSpPr>
        <p:spPr>
          <a:xfrm>
            <a:off x="10309826" y="8790483"/>
            <a:ext cx="4368606" cy="297004"/>
          </a:xfrm>
          <a:prstGeom prst="rect">
            <a:avLst/>
          </a:prstGeom>
        </p:spPr>
        <p:txBody>
          <a:bodyPr lIns="0" tIns="0" rIns="0" bIns="0" rtlCol="0" anchor="t">
            <a:spAutoFit/>
          </a:bodyPr>
          <a:lstStyle/>
          <a:p>
            <a:pPr marL="0" lvl="0" indent="0" algn="ctr">
              <a:lnSpc>
                <a:spcPts val="2496"/>
              </a:lnSpc>
              <a:spcBef>
                <a:spcPct val="0"/>
              </a:spcBef>
            </a:pPr>
            <a:r>
              <a:rPr lang="en-US" sz="1920" b="1" dirty="0">
                <a:solidFill>
                  <a:srgbClr val="000000"/>
                </a:solidFill>
                <a:latin typeface="Arial" panose="020B0604020202020204" pitchFamily="34" charset="0"/>
                <a:ea typeface="Public Sans"/>
                <a:cs typeface="Arial" panose="020B0604020202020204" pitchFamily="34" charset="0"/>
                <a:sym typeface="Public Sans"/>
              </a:rPr>
              <a:t>GUVI</a:t>
            </a:r>
          </a:p>
        </p:txBody>
      </p:sp>
      <p:sp>
        <p:nvSpPr>
          <p:cNvPr id="30" name="Freeform 30"/>
          <p:cNvSpPr/>
          <p:nvPr/>
        </p:nvSpPr>
        <p:spPr>
          <a:xfrm rot="-5400000">
            <a:off x="6927056" y="8211657"/>
            <a:ext cx="168670" cy="279950"/>
          </a:xfrm>
          <a:custGeom>
            <a:avLst/>
            <a:gdLst/>
            <a:ahLst/>
            <a:cxnLst/>
            <a:rect l="l" t="t" r="r" b="b"/>
            <a:pathLst>
              <a:path w="168670" h="279950">
                <a:moveTo>
                  <a:pt x="0" y="0"/>
                </a:moveTo>
                <a:lnTo>
                  <a:pt x="168669" y="0"/>
                </a:lnTo>
                <a:lnTo>
                  <a:pt x="168669" y="279950"/>
                </a:lnTo>
                <a:lnTo>
                  <a:pt x="0" y="2799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1" name="Freeform 31"/>
          <p:cNvSpPr/>
          <p:nvPr/>
        </p:nvSpPr>
        <p:spPr>
          <a:xfrm rot="-5400000">
            <a:off x="14974497" y="8406582"/>
            <a:ext cx="164458" cy="272960"/>
          </a:xfrm>
          <a:custGeom>
            <a:avLst/>
            <a:gdLst/>
            <a:ahLst/>
            <a:cxnLst/>
            <a:rect l="l" t="t" r="r" b="b"/>
            <a:pathLst>
              <a:path w="164458" h="272960">
                <a:moveTo>
                  <a:pt x="0" y="0"/>
                </a:moveTo>
                <a:lnTo>
                  <a:pt x="164459" y="0"/>
                </a:lnTo>
                <a:lnTo>
                  <a:pt x="164459" y="272960"/>
                </a:lnTo>
                <a:lnTo>
                  <a:pt x="0" y="2729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4" name="Freeform 13">
            <a:extLst>
              <a:ext uri="{FF2B5EF4-FFF2-40B4-BE49-F238E27FC236}">
                <a16:creationId xmlns:a16="http://schemas.microsoft.com/office/drawing/2014/main" id="{EB42A3D5-4F70-A615-2AF2-A83C1DE0E3D4}"/>
              </a:ext>
            </a:extLst>
          </p:cNvPr>
          <p:cNvSpPr/>
          <p:nvPr/>
        </p:nvSpPr>
        <p:spPr>
          <a:xfrm>
            <a:off x="12395984" y="556782"/>
            <a:ext cx="500321" cy="384793"/>
          </a:xfrm>
          <a:custGeom>
            <a:avLst/>
            <a:gdLst/>
            <a:ahLst/>
            <a:cxnLst/>
            <a:rect l="l" t="t" r="r" b="b"/>
            <a:pathLst>
              <a:path w="500321" h="384793">
                <a:moveTo>
                  <a:pt x="0" y="0"/>
                </a:moveTo>
                <a:lnTo>
                  <a:pt x="500321" y="0"/>
                </a:lnTo>
                <a:lnTo>
                  <a:pt x="500321" y="384792"/>
                </a:lnTo>
                <a:lnTo>
                  <a:pt x="0" y="38479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2" name="TextBox 28">
            <a:extLst>
              <a:ext uri="{FF2B5EF4-FFF2-40B4-BE49-F238E27FC236}">
                <a16:creationId xmlns:a16="http://schemas.microsoft.com/office/drawing/2014/main" id="{6569D541-3044-EF76-71AF-912CCAAF836C}"/>
              </a:ext>
            </a:extLst>
          </p:cNvPr>
          <p:cNvSpPr txBox="1"/>
          <p:nvPr/>
        </p:nvSpPr>
        <p:spPr>
          <a:xfrm>
            <a:off x="13066135" y="588879"/>
            <a:ext cx="4524156" cy="320601"/>
          </a:xfrm>
          <a:prstGeom prst="rect">
            <a:avLst/>
          </a:prstGeom>
        </p:spPr>
        <p:txBody>
          <a:bodyPr wrap="square" lIns="0" tIns="0" rIns="0" bIns="0" rtlCol="0" anchor="t">
            <a:spAutoFit/>
          </a:bodyPr>
          <a:lstStyle/>
          <a:p>
            <a:pPr marL="0" lvl="0" indent="0" algn="ctr">
              <a:lnSpc>
                <a:spcPts val="2496"/>
              </a:lnSpc>
              <a:spcBef>
                <a:spcPct val="0"/>
              </a:spcBef>
            </a:pPr>
            <a:r>
              <a:rPr lang="en-US" sz="2300" b="1" dirty="0">
                <a:solidFill>
                  <a:srgbClr val="000000"/>
                </a:solidFill>
                <a:latin typeface="Arial" panose="020B0604020202020204" pitchFamily="34" charset="0"/>
                <a:ea typeface="Public Sans"/>
                <a:cs typeface="Arial" panose="020B0604020202020204" pitchFamily="34" charset="0"/>
                <a:sym typeface="Public Sans"/>
              </a:rPr>
              <a:t>Sathishkumaravi29@gmail.com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6F1"/>
        </a:solidFill>
        <a:effectLst/>
      </p:bgPr>
    </p:bg>
    <p:spTree>
      <p:nvGrpSpPr>
        <p:cNvPr id="1" name=""/>
        <p:cNvGrpSpPr/>
        <p:nvPr/>
      </p:nvGrpSpPr>
      <p:grpSpPr>
        <a:xfrm>
          <a:off x="0" y="0"/>
          <a:ext cx="0" cy="0"/>
          <a:chOff x="0" y="0"/>
          <a:chExt cx="0" cy="0"/>
        </a:xfrm>
      </p:grpSpPr>
      <p:sp>
        <p:nvSpPr>
          <p:cNvPr id="2" name="AutoShape 2"/>
          <p:cNvSpPr/>
          <p:nvPr/>
        </p:nvSpPr>
        <p:spPr>
          <a:xfrm>
            <a:off x="888127" y="1492079"/>
            <a:ext cx="16230565" cy="0"/>
          </a:xfrm>
          <a:prstGeom prst="line">
            <a:avLst/>
          </a:prstGeom>
          <a:ln w="19050" cap="flat">
            <a:solidFill>
              <a:srgbClr val="000000"/>
            </a:solidFill>
            <a:prstDash val="solid"/>
            <a:headEnd type="oval" w="lg" len="lg"/>
            <a:tailEnd type="oval" w="lg" len="lg"/>
          </a:ln>
        </p:spPr>
      </p:sp>
      <p:sp>
        <p:nvSpPr>
          <p:cNvPr id="23" name="TextBox 23"/>
          <p:cNvSpPr txBox="1"/>
          <p:nvPr/>
        </p:nvSpPr>
        <p:spPr>
          <a:xfrm>
            <a:off x="1238322" y="2037875"/>
            <a:ext cx="16020958" cy="784830"/>
          </a:xfrm>
          <a:prstGeom prst="rect">
            <a:avLst/>
          </a:prstGeom>
        </p:spPr>
        <p:txBody>
          <a:bodyPr wrap="square" lIns="0" tIns="0" rIns="0" bIns="0" rtlCol="0" anchor="t">
            <a:spAutoFit/>
          </a:bodyPr>
          <a:lstStyle/>
          <a:p>
            <a:pPr marL="514350" indent="-514350" algn="l">
              <a:buFont typeface="Arial" panose="020B0604020202020204" pitchFamily="34" charset="0"/>
              <a:buChar char="•"/>
            </a:pPr>
            <a:r>
              <a:rPr lang="en-US" sz="2800" b="1" dirty="0">
                <a:solidFill>
                  <a:srgbClr val="000000"/>
                </a:solidFill>
                <a:latin typeface="Helveticish" panose="020B0604020202020204" charset="0"/>
                <a:ea typeface="Helveticish" panose="020B0604020202020204" charset="0"/>
                <a:cs typeface="Helveticish" panose="020B0604020202020204" charset="0"/>
                <a:sym typeface="Helveticish"/>
              </a:rPr>
              <a:t>About Us Page: </a:t>
            </a:r>
            <a:r>
              <a:rPr lang="en-US" sz="2300" dirty="0">
                <a:solidFill>
                  <a:srgbClr val="000000"/>
                </a:solidFill>
                <a:latin typeface="Arial" panose="020B0604020202020204" pitchFamily="34" charset="0"/>
                <a:ea typeface="Helveticish" panose="020B0604020202020204" charset="0"/>
                <a:cs typeface="Arial" panose="020B0604020202020204" pitchFamily="34" charset="0"/>
                <a:sym typeface="Helveticish"/>
              </a:rPr>
              <a:t>The "About Us" section is well-optimized for mobile usage. However, increasing the text size might improve readability, especially on smaller devices.</a:t>
            </a:r>
          </a:p>
        </p:txBody>
      </p:sp>
      <p:pic>
        <p:nvPicPr>
          <p:cNvPr id="4" name="Picture 3">
            <a:extLst>
              <a:ext uri="{FF2B5EF4-FFF2-40B4-BE49-F238E27FC236}">
                <a16:creationId xmlns:a16="http://schemas.microsoft.com/office/drawing/2014/main" id="{7E09817C-0AAF-23C4-C196-2186351CB2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3089" y="3837586"/>
            <a:ext cx="6656710" cy="5086406"/>
          </a:xfrm>
          <a:prstGeom prst="rect">
            <a:avLst/>
          </a:prstGeom>
        </p:spPr>
      </p:pic>
      <p:pic>
        <p:nvPicPr>
          <p:cNvPr id="6" name="Picture 5">
            <a:extLst>
              <a:ext uri="{FF2B5EF4-FFF2-40B4-BE49-F238E27FC236}">
                <a16:creationId xmlns:a16="http://schemas.microsoft.com/office/drawing/2014/main" id="{6C3F30AA-A3CB-2195-4AC9-651D292438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0200" y="3835073"/>
            <a:ext cx="6629400" cy="5113718"/>
          </a:xfrm>
          <a:prstGeom prst="rect">
            <a:avLst/>
          </a:prstGeom>
        </p:spPr>
      </p:pic>
    </p:spTree>
    <p:extLst>
      <p:ext uri="{BB962C8B-B14F-4D97-AF65-F5344CB8AC3E}">
        <p14:creationId xmlns:p14="http://schemas.microsoft.com/office/powerpoint/2010/main" val="3553109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F6F1"/>
        </a:solidFill>
        <a:effectLst/>
      </p:bgPr>
    </p:bg>
    <p:spTree>
      <p:nvGrpSpPr>
        <p:cNvPr id="1" name=""/>
        <p:cNvGrpSpPr/>
        <p:nvPr/>
      </p:nvGrpSpPr>
      <p:grpSpPr>
        <a:xfrm>
          <a:off x="0" y="0"/>
          <a:ext cx="0" cy="0"/>
          <a:chOff x="0" y="0"/>
          <a:chExt cx="0" cy="0"/>
        </a:xfrm>
      </p:grpSpPr>
      <p:sp>
        <p:nvSpPr>
          <p:cNvPr id="2" name="AutoShape 2"/>
          <p:cNvSpPr/>
          <p:nvPr/>
        </p:nvSpPr>
        <p:spPr>
          <a:xfrm>
            <a:off x="888127" y="1492079"/>
            <a:ext cx="16230565" cy="0"/>
          </a:xfrm>
          <a:prstGeom prst="line">
            <a:avLst/>
          </a:prstGeom>
          <a:ln w="19050" cap="flat">
            <a:solidFill>
              <a:srgbClr val="000000"/>
            </a:solidFill>
            <a:prstDash val="solid"/>
            <a:headEnd type="oval" w="lg" len="lg"/>
            <a:tailEnd type="oval" w="lg" len="lg"/>
          </a:ln>
        </p:spPr>
      </p:sp>
      <p:sp>
        <p:nvSpPr>
          <p:cNvPr id="23" name="TextBox 23"/>
          <p:cNvSpPr txBox="1"/>
          <p:nvPr/>
        </p:nvSpPr>
        <p:spPr>
          <a:xfrm>
            <a:off x="1238322" y="2037875"/>
            <a:ext cx="16020958" cy="1138773"/>
          </a:xfrm>
          <a:prstGeom prst="rect">
            <a:avLst/>
          </a:prstGeom>
        </p:spPr>
        <p:txBody>
          <a:bodyPr wrap="square" lIns="0" tIns="0" rIns="0" bIns="0" rtlCol="0" anchor="t">
            <a:spAutoFit/>
          </a:bodyPr>
          <a:lstStyle/>
          <a:p>
            <a:pPr marL="514350" indent="-514350" algn="l">
              <a:buFont typeface="Arial" panose="020B0604020202020204" pitchFamily="34" charset="0"/>
              <a:buChar char="•"/>
            </a:pPr>
            <a:r>
              <a:rPr lang="en-US" sz="2800" b="1" dirty="0">
                <a:solidFill>
                  <a:srgbClr val="000000"/>
                </a:solidFill>
                <a:latin typeface="Helveticish" panose="020B0604020202020204" charset="0"/>
                <a:ea typeface="Helveticish" panose="020B0604020202020204" charset="0"/>
                <a:cs typeface="Helveticish" panose="020B0604020202020204" charset="0"/>
                <a:sym typeface="Helveticish"/>
              </a:rPr>
              <a:t>Contact Page : </a:t>
            </a:r>
            <a:r>
              <a:rPr lang="en-US" sz="2300" dirty="0">
                <a:solidFill>
                  <a:srgbClr val="000000"/>
                </a:solidFill>
                <a:latin typeface="Arial" panose="020B0604020202020204" pitchFamily="34" charset="0"/>
                <a:ea typeface="Helveticish" panose="020B0604020202020204" charset="0"/>
                <a:cs typeface="Arial" panose="020B0604020202020204" pitchFamily="34" charset="0"/>
                <a:sym typeface="Helveticish"/>
              </a:rPr>
              <a:t>The Contact Page of the Intellect Design website has poor performance, with a score of 22/100. It takes nearly 4 seconds for the first content to appear and over 9 seconds for the main content to fully load, which is quite slow.</a:t>
            </a:r>
          </a:p>
        </p:txBody>
      </p:sp>
      <p:pic>
        <p:nvPicPr>
          <p:cNvPr id="4" name="Picture 3">
            <a:extLst>
              <a:ext uri="{FF2B5EF4-FFF2-40B4-BE49-F238E27FC236}">
                <a16:creationId xmlns:a16="http://schemas.microsoft.com/office/drawing/2014/main" id="{0A620515-7A91-D5FD-E675-73D1313622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4055645"/>
            <a:ext cx="6100233" cy="4623465"/>
          </a:xfrm>
          <a:prstGeom prst="rect">
            <a:avLst/>
          </a:prstGeom>
        </p:spPr>
      </p:pic>
      <p:pic>
        <p:nvPicPr>
          <p:cNvPr id="6" name="Picture 5">
            <a:extLst>
              <a:ext uri="{FF2B5EF4-FFF2-40B4-BE49-F238E27FC236}">
                <a16:creationId xmlns:a16="http://schemas.microsoft.com/office/drawing/2014/main" id="{F0AC950D-2720-1839-D1BA-D8387D0229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8400" y="4055645"/>
            <a:ext cx="5956918" cy="4710701"/>
          </a:xfrm>
          <a:prstGeom prst="rect">
            <a:avLst/>
          </a:prstGeom>
        </p:spPr>
      </p:pic>
    </p:spTree>
    <p:extLst>
      <p:ext uri="{BB962C8B-B14F-4D97-AF65-F5344CB8AC3E}">
        <p14:creationId xmlns:p14="http://schemas.microsoft.com/office/powerpoint/2010/main" val="2688368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AF6F1"/>
        </a:solidFill>
        <a:effectLst/>
      </p:bgPr>
    </p:bg>
    <p:spTree>
      <p:nvGrpSpPr>
        <p:cNvPr id="1" name=""/>
        <p:cNvGrpSpPr/>
        <p:nvPr/>
      </p:nvGrpSpPr>
      <p:grpSpPr>
        <a:xfrm>
          <a:off x="0" y="0"/>
          <a:ext cx="0" cy="0"/>
          <a:chOff x="0" y="0"/>
          <a:chExt cx="0" cy="0"/>
        </a:xfrm>
      </p:grpSpPr>
      <p:sp>
        <p:nvSpPr>
          <p:cNvPr id="2" name="AutoShape 2"/>
          <p:cNvSpPr/>
          <p:nvPr/>
        </p:nvSpPr>
        <p:spPr>
          <a:xfrm>
            <a:off x="888127" y="1492079"/>
            <a:ext cx="16230565" cy="0"/>
          </a:xfrm>
          <a:prstGeom prst="line">
            <a:avLst/>
          </a:prstGeom>
          <a:ln w="19050" cap="flat">
            <a:solidFill>
              <a:srgbClr val="000000"/>
            </a:solidFill>
            <a:prstDash val="solid"/>
            <a:headEnd type="oval" w="lg" len="lg"/>
            <a:tailEnd type="oval" w="lg" len="lg"/>
          </a:ln>
        </p:spPr>
      </p:sp>
      <p:sp>
        <p:nvSpPr>
          <p:cNvPr id="23" name="TextBox 23"/>
          <p:cNvSpPr txBox="1"/>
          <p:nvPr/>
        </p:nvSpPr>
        <p:spPr>
          <a:xfrm>
            <a:off x="1238322" y="2037875"/>
            <a:ext cx="16020958" cy="2200602"/>
          </a:xfrm>
          <a:prstGeom prst="rect">
            <a:avLst/>
          </a:prstGeom>
        </p:spPr>
        <p:txBody>
          <a:bodyPr wrap="square" lIns="0" tIns="0" rIns="0" bIns="0" rtlCol="0" anchor="t">
            <a:spAutoFit/>
          </a:bodyPr>
          <a:lstStyle/>
          <a:p>
            <a:pPr marL="514350" indent="-514350" algn="l">
              <a:buFont typeface="Arial" panose="020B0604020202020204" pitchFamily="34" charset="0"/>
              <a:buChar char="•"/>
            </a:pPr>
            <a:r>
              <a:rPr lang="en-US" sz="2800" b="1" dirty="0">
                <a:solidFill>
                  <a:srgbClr val="000000"/>
                </a:solidFill>
                <a:latin typeface="Helveticish" panose="020B0604020202020204" charset="0"/>
                <a:ea typeface="Helveticish" panose="020B0604020202020204" charset="0"/>
                <a:cs typeface="Helveticish" panose="020B0604020202020204" charset="0"/>
                <a:sym typeface="Helveticish"/>
              </a:rPr>
              <a:t>Blog Page : </a:t>
            </a:r>
            <a:r>
              <a:rPr lang="en-US" sz="2300" dirty="0">
                <a:solidFill>
                  <a:srgbClr val="000000"/>
                </a:solidFill>
                <a:latin typeface="Arial" panose="020B0604020202020204" pitchFamily="34" charset="0"/>
                <a:ea typeface="Helveticish" panose="020B0604020202020204" charset="0"/>
                <a:cs typeface="Arial" panose="020B0604020202020204" pitchFamily="34" charset="0"/>
                <a:sym typeface="Helveticish"/>
              </a:rPr>
              <a:t>The Blog Page of the Intellect Design website has a moderate performance score of 50/100. It takes around 4.1 seconds for the first content to appear and 4.6 seconds for the main content to load, which is not too slow but could still be improved. The total blocking time is 940 milliseconds, meaning the page is generally responsive, though there is still room for improvement in loading time. The speed index is 6 seconds, which is slightly higher than recommended.  The page has a good Cumulative Layout Shift of 0.015, meaning the layout is stable and doesn't shift much as it loads.</a:t>
            </a:r>
          </a:p>
        </p:txBody>
      </p:sp>
      <p:pic>
        <p:nvPicPr>
          <p:cNvPr id="4" name="Picture 3">
            <a:extLst>
              <a:ext uri="{FF2B5EF4-FFF2-40B4-BE49-F238E27FC236}">
                <a16:creationId xmlns:a16="http://schemas.microsoft.com/office/drawing/2014/main" id="{EECAC5B9-6622-D5DE-BD89-30E4F8607A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4590976"/>
            <a:ext cx="6045619" cy="4830198"/>
          </a:xfrm>
          <a:prstGeom prst="rect">
            <a:avLst/>
          </a:prstGeom>
        </p:spPr>
      </p:pic>
      <p:pic>
        <p:nvPicPr>
          <p:cNvPr id="6" name="Picture 5">
            <a:extLst>
              <a:ext uri="{FF2B5EF4-FFF2-40B4-BE49-F238E27FC236}">
                <a16:creationId xmlns:a16="http://schemas.microsoft.com/office/drawing/2014/main" id="{ED61744E-AD42-1F4D-24CF-2D7A84D1A2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2200" y="4786199"/>
            <a:ext cx="6096000" cy="4634975"/>
          </a:xfrm>
          <a:prstGeom prst="rect">
            <a:avLst/>
          </a:prstGeom>
        </p:spPr>
      </p:pic>
    </p:spTree>
    <p:extLst>
      <p:ext uri="{BB962C8B-B14F-4D97-AF65-F5344CB8AC3E}">
        <p14:creationId xmlns:p14="http://schemas.microsoft.com/office/powerpoint/2010/main" val="4037836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AF6F1"/>
        </a:solidFill>
        <a:effectLst/>
      </p:bgPr>
    </p:bg>
    <p:spTree>
      <p:nvGrpSpPr>
        <p:cNvPr id="1" name=""/>
        <p:cNvGrpSpPr/>
        <p:nvPr/>
      </p:nvGrpSpPr>
      <p:grpSpPr>
        <a:xfrm>
          <a:off x="0" y="0"/>
          <a:ext cx="0" cy="0"/>
          <a:chOff x="0" y="0"/>
          <a:chExt cx="0" cy="0"/>
        </a:xfrm>
      </p:grpSpPr>
      <p:sp>
        <p:nvSpPr>
          <p:cNvPr id="3" name="TextBox 3"/>
          <p:cNvSpPr txBox="1"/>
          <p:nvPr/>
        </p:nvSpPr>
        <p:spPr>
          <a:xfrm>
            <a:off x="2385436" y="3695700"/>
            <a:ext cx="13829926" cy="4262705"/>
          </a:xfrm>
          <a:prstGeom prst="rect">
            <a:avLst/>
          </a:prstGeom>
        </p:spPr>
        <p:txBody>
          <a:bodyPr wrap="square" lIns="0" tIns="0" rIns="0" bIns="0" rtlCol="0" anchor="t">
            <a:spAutoFit/>
          </a:bodyPr>
          <a:lstStyle/>
          <a:p>
            <a:pPr marL="457200" lvl="0" indent="-457200" algn="l">
              <a:spcBef>
                <a:spcPct val="0"/>
              </a:spcBef>
              <a:buFont typeface="Arial" panose="020B0604020202020204" pitchFamily="34" charset="0"/>
              <a:buChar char="•"/>
            </a:pPr>
            <a:r>
              <a:rPr lang="en-US" sz="2800" b="1" u="none" dirty="0">
                <a:solidFill>
                  <a:srgbClr val="000000"/>
                </a:solidFill>
                <a:latin typeface="Helveticish" panose="020B0604020202020204" charset="0"/>
                <a:ea typeface="Helveticish" panose="020B0604020202020204" charset="0"/>
                <a:cs typeface="Helveticish" panose="020B0604020202020204" charset="0"/>
                <a:sym typeface="Public Sans"/>
              </a:rPr>
              <a:t>Overloaded Technical Jargon </a:t>
            </a:r>
            <a:r>
              <a:rPr lang="en-US" sz="3200" b="1" u="none" dirty="0">
                <a:solidFill>
                  <a:srgbClr val="000000"/>
                </a:solidFill>
                <a:latin typeface="Helveticish" panose="020B0604020202020204" charset="0"/>
                <a:ea typeface="Helveticish" panose="020B0604020202020204" charset="0"/>
                <a:cs typeface="Helveticish" panose="020B0604020202020204" charset="0"/>
                <a:sym typeface="Public Sans"/>
              </a:rPr>
              <a:t>: </a:t>
            </a:r>
            <a:r>
              <a:rPr lang="en-US" sz="2300" u="none" dirty="0">
                <a:solidFill>
                  <a:srgbClr val="000000"/>
                </a:solidFill>
                <a:latin typeface="Arial" panose="020B0604020202020204" pitchFamily="34" charset="0"/>
                <a:ea typeface="Helveticish" panose="020B0604020202020204" charset="0"/>
                <a:cs typeface="Arial" panose="020B0604020202020204" pitchFamily="34" charset="0"/>
                <a:sym typeface="Public Sans"/>
              </a:rPr>
              <a:t>The site uses a lot of technical language (e.g., "MACH-enabled" and "API-first") without adequate explanation, which may confuse non-expert visitors</a:t>
            </a:r>
            <a:r>
              <a:rPr lang="en-US" sz="2300" u="none" dirty="0">
                <a:solidFill>
                  <a:srgbClr val="000000"/>
                </a:solidFill>
                <a:latin typeface="Helveticish" panose="020B0604020202020204" charset="0"/>
                <a:ea typeface="Helveticish" panose="020B0604020202020204" charset="0"/>
                <a:cs typeface="Helveticish" panose="020B0604020202020204" charset="0"/>
                <a:sym typeface="Public Sans"/>
              </a:rPr>
              <a:t>.</a:t>
            </a:r>
          </a:p>
          <a:p>
            <a:pPr marL="457200" lvl="0" indent="-457200" algn="l">
              <a:spcBef>
                <a:spcPct val="0"/>
              </a:spcBef>
              <a:buFont typeface="Arial" panose="020B0604020202020204" pitchFamily="34" charset="0"/>
              <a:buChar char="•"/>
            </a:pPr>
            <a:endParaRPr lang="en-US" sz="2300" dirty="0">
              <a:solidFill>
                <a:srgbClr val="000000"/>
              </a:solidFill>
              <a:latin typeface="Helveticish" panose="020B0604020202020204" charset="0"/>
              <a:ea typeface="Helveticish" panose="020B0604020202020204" charset="0"/>
              <a:cs typeface="Helveticish" panose="020B0604020202020204" charset="0"/>
              <a:sym typeface="Public Sans"/>
            </a:endParaRPr>
          </a:p>
          <a:p>
            <a:pPr marL="457200" lvl="0" indent="-457200" algn="l">
              <a:spcBef>
                <a:spcPct val="0"/>
              </a:spcBef>
              <a:buFont typeface="Arial" panose="020B0604020202020204" pitchFamily="34" charset="0"/>
              <a:buChar char="•"/>
            </a:pPr>
            <a:r>
              <a:rPr lang="en-US" sz="2800" b="1" u="none" dirty="0">
                <a:solidFill>
                  <a:srgbClr val="000000"/>
                </a:solidFill>
                <a:latin typeface="Helveticish" panose="020B0604020202020204" charset="0"/>
                <a:ea typeface="Helveticish" panose="020B0604020202020204" charset="0"/>
                <a:cs typeface="Helveticish" panose="020B0604020202020204" charset="0"/>
                <a:sym typeface="Public Sans"/>
              </a:rPr>
              <a:t>Navigation Complexity: </a:t>
            </a:r>
            <a:r>
              <a:rPr lang="en-US" sz="2300" u="none" dirty="0">
                <a:solidFill>
                  <a:srgbClr val="000000"/>
                </a:solidFill>
                <a:latin typeface="Arial" panose="020B0604020202020204" pitchFamily="34" charset="0"/>
                <a:ea typeface="Helveticish" panose="020B0604020202020204" charset="0"/>
                <a:cs typeface="Arial" panose="020B0604020202020204" pitchFamily="34" charset="0"/>
                <a:sym typeface="Public Sans"/>
              </a:rPr>
              <a:t>The large number of categories and products listed could overwhelm users, making it harder to find specific information.</a:t>
            </a:r>
          </a:p>
          <a:p>
            <a:pPr marL="457200" lvl="0" indent="-457200" algn="l">
              <a:spcBef>
                <a:spcPct val="0"/>
              </a:spcBef>
              <a:buFont typeface="Arial" panose="020B0604020202020204" pitchFamily="34" charset="0"/>
              <a:buChar char="•"/>
            </a:pPr>
            <a:endParaRPr lang="en-US" sz="2300" dirty="0">
              <a:solidFill>
                <a:srgbClr val="000000"/>
              </a:solidFill>
              <a:latin typeface="Arial" panose="020B0604020202020204" pitchFamily="34" charset="0"/>
              <a:ea typeface="Helveticish" panose="020B0604020202020204" charset="0"/>
              <a:cs typeface="Arial" panose="020B0604020202020204" pitchFamily="34" charset="0"/>
              <a:sym typeface="Public Sans"/>
            </a:endParaRPr>
          </a:p>
          <a:p>
            <a:pPr marL="457200" lvl="0" indent="-457200" algn="l">
              <a:spcBef>
                <a:spcPct val="0"/>
              </a:spcBef>
              <a:buFont typeface="Arial" panose="020B0604020202020204" pitchFamily="34" charset="0"/>
              <a:buChar char="•"/>
            </a:pPr>
            <a:r>
              <a:rPr lang="en-US" sz="2800" b="1" dirty="0">
                <a:latin typeface="Helveticish" panose="020B0604020202020204" charset="0"/>
                <a:ea typeface="Helveticish" panose="020B0604020202020204" charset="0"/>
                <a:cs typeface="Helveticish" panose="020B0604020202020204" charset="0"/>
                <a:sym typeface="Public Sans"/>
              </a:rPr>
              <a:t>Load Times</a:t>
            </a:r>
            <a:r>
              <a:rPr lang="en-US" dirty="0">
                <a:sym typeface="Public Sans"/>
              </a:rPr>
              <a:t>: </a:t>
            </a:r>
            <a:r>
              <a:rPr lang="en-US" sz="2300" dirty="0">
                <a:latin typeface="Arial" panose="020B0604020202020204" pitchFamily="34" charset="0"/>
                <a:cs typeface="Arial" panose="020B0604020202020204" pitchFamily="34" charset="0"/>
                <a:sym typeface="Public Sans"/>
              </a:rPr>
              <a:t>Heavy graphical elements and animations might slow down loading times, affecting usability.</a:t>
            </a:r>
          </a:p>
          <a:p>
            <a:pPr marL="457200" lvl="0" indent="-457200" algn="l">
              <a:spcBef>
                <a:spcPct val="0"/>
              </a:spcBef>
              <a:buFont typeface="Arial" panose="020B0604020202020204" pitchFamily="34" charset="0"/>
              <a:buChar char="•"/>
            </a:pPr>
            <a:endParaRPr lang="en-US" sz="2300" dirty="0">
              <a:latin typeface="Arial" panose="020B0604020202020204" pitchFamily="34" charset="0"/>
              <a:cs typeface="Arial" panose="020B0604020202020204" pitchFamily="34" charset="0"/>
              <a:sym typeface="Public Sans"/>
            </a:endParaRPr>
          </a:p>
          <a:p>
            <a:pPr marL="457200" lvl="0" indent="-457200" algn="l">
              <a:spcBef>
                <a:spcPct val="0"/>
              </a:spcBef>
              <a:buFont typeface="Arial" panose="020B0604020202020204" pitchFamily="34" charset="0"/>
              <a:buChar char="•"/>
            </a:pPr>
            <a:r>
              <a:rPr lang="en-US" sz="2800" b="1" dirty="0">
                <a:latin typeface="Helveticish" panose="020B0604020202020204" charset="0"/>
                <a:ea typeface="Helveticish" panose="020B0604020202020204" charset="0"/>
                <a:cs typeface="Helveticish" panose="020B0604020202020204" charset="0"/>
                <a:sym typeface="Public Sans"/>
              </a:rPr>
              <a:t>Mobile Optimization</a:t>
            </a:r>
            <a:r>
              <a:rPr lang="en-US" sz="2300" dirty="0">
                <a:latin typeface="Arial" panose="020B0604020202020204" pitchFamily="34" charset="0"/>
                <a:cs typeface="Arial" panose="020B0604020202020204" pitchFamily="34" charset="0"/>
                <a:sym typeface="Public Sans"/>
              </a:rPr>
              <a:t>: </a:t>
            </a:r>
            <a:r>
              <a:rPr lang="en-US" sz="2300" dirty="0">
                <a:latin typeface="Arial" panose="020B0604020202020204" pitchFamily="34" charset="0"/>
                <a:ea typeface="Helveticish" panose="020B0604020202020204" charset="0"/>
                <a:cs typeface="Arial" panose="020B0604020202020204" pitchFamily="34" charset="0"/>
                <a:sym typeface="Public Sans"/>
              </a:rPr>
              <a:t>The website’s responsiveness on smaller devices can be improved for better accessibility.</a:t>
            </a:r>
          </a:p>
        </p:txBody>
      </p:sp>
      <p:sp>
        <p:nvSpPr>
          <p:cNvPr id="4" name="AutoShape 4"/>
          <p:cNvSpPr/>
          <p:nvPr/>
        </p:nvSpPr>
        <p:spPr>
          <a:xfrm>
            <a:off x="1028717" y="2663189"/>
            <a:ext cx="16230565" cy="0"/>
          </a:xfrm>
          <a:prstGeom prst="line">
            <a:avLst/>
          </a:prstGeom>
          <a:ln w="19050" cap="flat">
            <a:solidFill>
              <a:srgbClr val="000000"/>
            </a:solidFill>
            <a:prstDash val="solid"/>
            <a:headEnd type="oval" w="lg" len="lg"/>
            <a:tailEnd type="oval" w="lg" len="lg"/>
          </a:ln>
        </p:spPr>
      </p:sp>
      <p:sp>
        <p:nvSpPr>
          <p:cNvPr id="5" name="TextBox 5"/>
          <p:cNvSpPr txBox="1"/>
          <p:nvPr/>
        </p:nvSpPr>
        <p:spPr>
          <a:xfrm>
            <a:off x="1038225" y="1417906"/>
            <a:ext cx="13287375" cy="984821"/>
          </a:xfrm>
          <a:prstGeom prst="rect">
            <a:avLst/>
          </a:prstGeom>
        </p:spPr>
        <p:txBody>
          <a:bodyPr wrap="square" lIns="0" tIns="0" rIns="0" bIns="0" rtlCol="0" anchor="t">
            <a:spAutoFit/>
          </a:bodyPr>
          <a:lstStyle/>
          <a:p>
            <a:pPr marL="0" lvl="0" indent="0" algn="l">
              <a:lnSpc>
                <a:spcPts val="8640"/>
              </a:lnSpc>
              <a:spcBef>
                <a:spcPct val="0"/>
              </a:spcBef>
            </a:pPr>
            <a:r>
              <a:rPr lang="en-US" sz="5400" b="1" u="none" dirty="0">
                <a:solidFill>
                  <a:srgbClr val="000000"/>
                </a:solidFill>
                <a:latin typeface="Helveticish"/>
                <a:ea typeface="Helveticish"/>
                <a:cs typeface="Helveticish"/>
                <a:sym typeface="Helveticish"/>
              </a:rPr>
              <a:t>Task-5 : Website Mistakes Identification</a:t>
            </a:r>
          </a:p>
        </p:txBody>
      </p:sp>
      <p:grpSp>
        <p:nvGrpSpPr>
          <p:cNvPr id="6" name="Group 6"/>
          <p:cNvGrpSpPr/>
          <p:nvPr/>
        </p:nvGrpSpPr>
        <p:grpSpPr>
          <a:xfrm rot="5400000">
            <a:off x="15146179" y="1541619"/>
            <a:ext cx="1078708" cy="1078708"/>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000000"/>
              </a:solidFill>
              <a:prstDash val="solid"/>
              <a:miter/>
            </a:ln>
          </p:spPr>
        </p:sp>
        <p:sp>
          <p:nvSpPr>
            <p:cNvPr id="8" name="TextBox 8"/>
            <p:cNvSpPr txBox="1"/>
            <p:nvPr/>
          </p:nvSpPr>
          <p:spPr>
            <a:xfrm>
              <a:off x="76200" y="57150"/>
              <a:ext cx="660400" cy="679450"/>
            </a:xfrm>
            <a:prstGeom prst="rect">
              <a:avLst/>
            </a:prstGeom>
          </p:spPr>
          <p:txBody>
            <a:bodyPr lIns="50800" tIns="50800" rIns="50800" bIns="50800" rtlCol="0" anchor="ctr"/>
            <a:lstStyle/>
            <a:p>
              <a:pPr algn="ctr">
                <a:lnSpc>
                  <a:spcPts val="1950"/>
                </a:lnSpc>
              </a:pPr>
              <a:endParaRPr/>
            </a:p>
          </p:txBody>
        </p:sp>
      </p:grpSp>
      <p:grpSp>
        <p:nvGrpSpPr>
          <p:cNvPr id="9" name="Group 9"/>
          <p:cNvGrpSpPr/>
          <p:nvPr/>
        </p:nvGrpSpPr>
        <p:grpSpPr>
          <a:xfrm rot="5400000">
            <a:off x="16215362" y="1541619"/>
            <a:ext cx="1078708" cy="1078708"/>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000000"/>
              </a:solidFill>
              <a:prstDash val="solid"/>
              <a:miter/>
            </a:ln>
          </p:spPr>
          <p:txBody>
            <a:bodyPr/>
            <a:lstStyle/>
            <a:p>
              <a:endParaRPr lang="en-IN"/>
            </a:p>
          </p:txBody>
        </p:sp>
        <p:sp>
          <p:nvSpPr>
            <p:cNvPr id="11" name="TextBox 11"/>
            <p:cNvSpPr txBox="1"/>
            <p:nvPr/>
          </p:nvSpPr>
          <p:spPr>
            <a:xfrm>
              <a:off x="76200" y="57150"/>
              <a:ext cx="660400" cy="679450"/>
            </a:xfrm>
            <a:prstGeom prst="rect">
              <a:avLst/>
            </a:prstGeom>
          </p:spPr>
          <p:txBody>
            <a:bodyPr lIns="50800" tIns="50800" rIns="50800" bIns="50800" rtlCol="0" anchor="ctr"/>
            <a:lstStyle/>
            <a:p>
              <a:pPr algn="ctr">
                <a:lnSpc>
                  <a:spcPts val="1950"/>
                </a:lnSpc>
              </a:pPr>
              <a:endParaRPr/>
            </a:p>
          </p:txBody>
        </p:sp>
      </p:grpSp>
      <p:sp>
        <p:nvSpPr>
          <p:cNvPr id="12" name="Freeform 12"/>
          <p:cNvSpPr/>
          <p:nvPr/>
        </p:nvSpPr>
        <p:spPr>
          <a:xfrm>
            <a:off x="16532562" y="1858819"/>
            <a:ext cx="444308" cy="444308"/>
          </a:xfrm>
          <a:custGeom>
            <a:avLst/>
            <a:gdLst/>
            <a:ahLst/>
            <a:cxnLst/>
            <a:rect l="l" t="t" r="r" b="b"/>
            <a:pathLst>
              <a:path w="444308" h="444308">
                <a:moveTo>
                  <a:pt x="0" y="0"/>
                </a:moveTo>
                <a:lnTo>
                  <a:pt x="444308" y="0"/>
                </a:lnTo>
                <a:lnTo>
                  <a:pt x="444308" y="444308"/>
                </a:lnTo>
                <a:lnTo>
                  <a:pt x="0" y="4443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3097476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AF6F1"/>
        </a:solidFill>
        <a:effectLst/>
      </p:bgPr>
    </p:bg>
    <p:spTree>
      <p:nvGrpSpPr>
        <p:cNvPr id="1" name=""/>
        <p:cNvGrpSpPr/>
        <p:nvPr/>
      </p:nvGrpSpPr>
      <p:grpSpPr>
        <a:xfrm>
          <a:off x="0" y="0"/>
          <a:ext cx="0" cy="0"/>
          <a:chOff x="0" y="0"/>
          <a:chExt cx="0" cy="0"/>
        </a:xfrm>
      </p:grpSpPr>
      <p:sp>
        <p:nvSpPr>
          <p:cNvPr id="4" name="AutoShape 4"/>
          <p:cNvSpPr/>
          <p:nvPr/>
        </p:nvSpPr>
        <p:spPr>
          <a:xfrm>
            <a:off x="1028717" y="2663189"/>
            <a:ext cx="16230565" cy="0"/>
          </a:xfrm>
          <a:prstGeom prst="line">
            <a:avLst/>
          </a:prstGeom>
          <a:ln w="19050" cap="flat">
            <a:solidFill>
              <a:srgbClr val="000000"/>
            </a:solidFill>
            <a:prstDash val="solid"/>
            <a:headEnd type="oval" w="lg" len="lg"/>
            <a:tailEnd type="oval" w="lg" len="lg"/>
          </a:ln>
        </p:spPr>
      </p:sp>
      <p:sp>
        <p:nvSpPr>
          <p:cNvPr id="5" name="TextBox 5"/>
          <p:cNvSpPr txBox="1"/>
          <p:nvPr/>
        </p:nvSpPr>
        <p:spPr>
          <a:xfrm>
            <a:off x="1038225" y="1417906"/>
            <a:ext cx="13287375" cy="984821"/>
          </a:xfrm>
          <a:prstGeom prst="rect">
            <a:avLst/>
          </a:prstGeom>
        </p:spPr>
        <p:txBody>
          <a:bodyPr wrap="square" lIns="0" tIns="0" rIns="0" bIns="0" rtlCol="0" anchor="t">
            <a:spAutoFit/>
          </a:bodyPr>
          <a:lstStyle/>
          <a:p>
            <a:pPr marL="0" lvl="0" indent="0" algn="l">
              <a:lnSpc>
                <a:spcPts val="8640"/>
              </a:lnSpc>
              <a:spcBef>
                <a:spcPct val="0"/>
              </a:spcBef>
            </a:pPr>
            <a:r>
              <a:rPr lang="en-US" sz="5400" b="1" u="none" dirty="0">
                <a:solidFill>
                  <a:srgbClr val="000000"/>
                </a:solidFill>
                <a:latin typeface="Helveticish"/>
                <a:ea typeface="Helveticish"/>
                <a:cs typeface="Helveticish"/>
                <a:sym typeface="Helveticish"/>
              </a:rPr>
              <a:t>Task-6 : Website Best Practices List</a:t>
            </a:r>
          </a:p>
        </p:txBody>
      </p:sp>
      <p:grpSp>
        <p:nvGrpSpPr>
          <p:cNvPr id="6" name="Group 6"/>
          <p:cNvGrpSpPr/>
          <p:nvPr/>
        </p:nvGrpSpPr>
        <p:grpSpPr>
          <a:xfrm rot="5400000">
            <a:off x="15146179" y="1541619"/>
            <a:ext cx="1078708" cy="1078708"/>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000000"/>
              </a:solidFill>
              <a:prstDash val="solid"/>
              <a:miter/>
            </a:ln>
          </p:spPr>
        </p:sp>
        <p:sp>
          <p:nvSpPr>
            <p:cNvPr id="8" name="TextBox 8"/>
            <p:cNvSpPr txBox="1"/>
            <p:nvPr/>
          </p:nvSpPr>
          <p:spPr>
            <a:xfrm>
              <a:off x="76200" y="57150"/>
              <a:ext cx="660400" cy="679450"/>
            </a:xfrm>
            <a:prstGeom prst="rect">
              <a:avLst/>
            </a:prstGeom>
          </p:spPr>
          <p:txBody>
            <a:bodyPr lIns="50800" tIns="50800" rIns="50800" bIns="50800" rtlCol="0" anchor="ctr"/>
            <a:lstStyle/>
            <a:p>
              <a:pPr algn="ctr">
                <a:lnSpc>
                  <a:spcPts val="1950"/>
                </a:lnSpc>
              </a:pPr>
              <a:endParaRPr/>
            </a:p>
          </p:txBody>
        </p:sp>
      </p:grpSp>
      <p:grpSp>
        <p:nvGrpSpPr>
          <p:cNvPr id="9" name="Group 9"/>
          <p:cNvGrpSpPr/>
          <p:nvPr/>
        </p:nvGrpSpPr>
        <p:grpSpPr>
          <a:xfrm rot="5400000">
            <a:off x="16215362" y="1541619"/>
            <a:ext cx="1078708" cy="1078708"/>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000000"/>
              </a:solidFill>
              <a:prstDash val="solid"/>
              <a:miter/>
            </a:ln>
          </p:spPr>
          <p:txBody>
            <a:bodyPr/>
            <a:lstStyle/>
            <a:p>
              <a:endParaRPr lang="en-IN"/>
            </a:p>
          </p:txBody>
        </p:sp>
        <p:sp>
          <p:nvSpPr>
            <p:cNvPr id="11" name="TextBox 11"/>
            <p:cNvSpPr txBox="1"/>
            <p:nvPr/>
          </p:nvSpPr>
          <p:spPr>
            <a:xfrm>
              <a:off x="76200" y="57150"/>
              <a:ext cx="660400" cy="679450"/>
            </a:xfrm>
            <a:prstGeom prst="rect">
              <a:avLst/>
            </a:prstGeom>
          </p:spPr>
          <p:txBody>
            <a:bodyPr lIns="50800" tIns="50800" rIns="50800" bIns="50800" rtlCol="0" anchor="ctr"/>
            <a:lstStyle/>
            <a:p>
              <a:pPr algn="ctr">
                <a:lnSpc>
                  <a:spcPts val="1950"/>
                </a:lnSpc>
              </a:pPr>
              <a:endParaRPr/>
            </a:p>
          </p:txBody>
        </p:sp>
      </p:grpSp>
      <p:sp>
        <p:nvSpPr>
          <p:cNvPr id="12" name="Freeform 12"/>
          <p:cNvSpPr/>
          <p:nvPr/>
        </p:nvSpPr>
        <p:spPr>
          <a:xfrm>
            <a:off x="16532562" y="1858819"/>
            <a:ext cx="444308" cy="444308"/>
          </a:xfrm>
          <a:custGeom>
            <a:avLst/>
            <a:gdLst/>
            <a:ahLst/>
            <a:cxnLst/>
            <a:rect l="l" t="t" r="r" b="b"/>
            <a:pathLst>
              <a:path w="444308" h="444308">
                <a:moveTo>
                  <a:pt x="0" y="0"/>
                </a:moveTo>
                <a:lnTo>
                  <a:pt x="444308" y="0"/>
                </a:lnTo>
                <a:lnTo>
                  <a:pt x="444308" y="444308"/>
                </a:lnTo>
                <a:lnTo>
                  <a:pt x="0" y="4443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3">
            <a:extLst>
              <a:ext uri="{FF2B5EF4-FFF2-40B4-BE49-F238E27FC236}">
                <a16:creationId xmlns:a16="http://schemas.microsoft.com/office/drawing/2014/main" id="{0ACB3B0D-8AB7-B387-6574-4608524A4944}"/>
              </a:ext>
            </a:extLst>
          </p:cNvPr>
          <p:cNvSpPr txBox="1"/>
          <p:nvPr/>
        </p:nvSpPr>
        <p:spPr>
          <a:xfrm>
            <a:off x="2494599" y="3924300"/>
            <a:ext cx="13716000" cy="4587603"/>
          </a:xfrm>
          <a:prstGeom prst="rect">
            <a:avLst/>
          </a:prstGeom>
        </p:spPr>
        <p:txBody>
          <a:bodyPr wrap="square" lIns="0" tIns="0" rIns="0" bIns="0" rtlCol="0" anchor="t">
            <a:spAutoFit/>
          </a:bodyPr>
          <a:lstStyle/>
          <a:p>
            <a:pPr marL="342900" lvl="0" indent="-342900" algn="l">
              <a:lnSpc>
                <a:spcPts val="2990"/>
              </a:lnSpc>
              <a:spcBef>
                <a:spcPct val="0"/>
              </a:spcBef>
              <a:buFont typeface="Arial" panose="020B0604020202020204" pitchFamily="34" charset="0"/>
              <a:buChar char="•"/>
            </a:pPr>
            <a:r>
              <a:rPr lang="en-US" sz="2800" b="1" u="none" dirty="0">
                <a:solidFill>
                  <a:srgbClr val="000000"/>
                </a:solidFill>
                <a:latin typeface="Helveticish" panose="020B0604020202020204" charset="0"/>
                <a:ea typeface="Helveticish" panose="020B0604020202020204" charset="0"/>
                <a:cs typeface="Helveticish" panose="020B0604020202020204" charset="0"/>
                <a:sym typeface="Public Sans"/>
              </a:rPr>
              <a:t>Clear Value Proposition </a:t>
            </a:r>
            <a:r>
              <a:rPr lang="en-US" sz="2300" u="none" dirty="0">
                <a:solidFill>
                  <a:srgbClr val="000000"/>
                </a:solidFill>
                <a:latin typeface="Public Sans"/>
                <a:ea typeface="Public Sans"/>
                <a:cs typeface="Public Sans"/>
                <a:sym typeface="Public Sans"/>
              </a:rPr>
              <a:t>: </a:t>
            </a:r>
            <a:r>
              <a:rPr lang="en-US" sz="2300" u="none" dirty="0">
                <a:solidFill>
                  <a:srgbClr val="000000"/>
                </a:solidFill>
                <a:latin typeface="Arial" panose="020B0604020202020204" pitchFamily="34" charset="0"/>
                <a:ea typeface="Public Sans"/>
                <a:cs typeface="Arial" panose="020B0604020202020204" pitchFamily="34" charset="0"/>
                <a:sym typeface="Public Sans"/>
              </a:rPr>
              <a:t>The website effectively communicates its services and innovations, which quickly informs visitors about what the company offers.</a:t>
            </a:r>
          </a:p>
          <a:p>
            <a:pPr marL="342900" lvl="0" indent="-342900" algn="l">
              <a:lnSpc>
                <a:spcPts val="2990"/>
              </a:lnSpc>
              <a:spcBef>
                <a:spcPct val="0"/>
              </a:spcBef>
              <a:buFont typeface="Arial" panose="020B0604020202020204" pitchFamily="34" charset="0"/>
              <a:buChar char="•"/>
            </a:pPr>
            <a:endParaRPr lang="en-US" sz="2300" dirty="0">
              <a:solidFill>
                <a:srgbClr val="000000"/>
              </a:solidFill>
              <a:latin typeface="Arial" panose="020B0604020202020204" pitchFamily="34" charset="0"/>
              <a:ea typeface="Public Sans"/>
              <a:cs typeface="Arial" panose="020B0604020202020204" pitchFamily="34" charset="0"/>
              <a:sym typeface="Public Sans"/>
            </a:endParaRPr>
          </a:p>
          <a:p>
            <a:pPr marL="342900" lvl="0" indent="-342900" algn="l">
              <a:lnSpc>
                <a:spcPts val="2990"/>
              </a:lnSpc>
              <a:spcBef>
                <a:spcPct val="0"/>
              </a:spcBef>
              <a:buFont typeface="Arial" panose="020B0604020202020204" pitchFamily="34" charset="0"/>
              <a:buChar char="•"/>
            </a:pPr>
            <a:r>
              <a:rPr lang="en-US" sz="2800" b="1" u="none" dirty="0">
                <a:solidFill>
                  <a:srgbClr val="000000"/>
                </a:solidFill>
                <a:latin typeface="Helveticish" panose="020B0604020202020204" charset="0"/>
                <a:ea typeface="Helveticish" panose="020B0604020202020204" charset="0"/>
                <a:cs typeface="Helveticish" panose="020B0604020202020204" charset="0"/>
                <a:sym typeface="Public Sans"/>
              </a:rPr>
              <a:t>Responsive Design </a:t>
            </a:r>
            <a:r>
              <a:rPr lang="en-US" sz="2300" u="none" dirty="0">
                <a:solidFill>
                  <a:srgbClr val="000000"/>
                </a:solidFill>
                <a:latin typeface="Arial" panose="020B0604020202020204" pitchFamily="34" charset="0"/>
                <a:ea typeface="Public Sans"/>
                <a:cs typeface="Arial" panose="020B0604020202020204" pitchFamily="34" charset="0"/>
                <a:sym typeface="Public Sans"/>
              </a:rPr>
              <a:t>: </a:t>
            </a:r>
            <a:r>
              <a:rPr lang="en-US" sz="2300" u="none" dirty="0">
                <a:solidFill>
                  <a:srgbClr val="000000"/>
                </a:solidFill>
                <a:latin typeface="Arial" panose="020B0604020202020204" pitchFamily="34" charset="0"/>
                <a:ea typeface="Helveticish" panose="020B0604020202020204" charset="0"/>
                <a:cs typeface="Arial" panose="020B0604020202020204" pitchFamily="34" charset="0"/>
                <a:sym typeface="Public Sans"/>
              </a:rPr>
              <a:t>The site is optimized for various screen sizes, offering a seamless experience across devices.</a:t>
            </a:r>
          </a:p>
          <a:p>
            <a:pPr marL="342900" lvl="0" indent="-342900" algn="l">
              <a:lnSpc>
                <a:spcPts val="2990"/>
              </a:lnSpc>
              <a:spcBef>
                <a:spcPct val="0"/>
              </a:spcBef>
              <a:buFont typeface="Arial" panose="020B0604020202020204" pitchFamily="34" charset="0"/>
              <a:buChar char="•"/>
            </a:pPr>
            <a:endParaRPr lang="en-US" sz="2300" dirty="0">
              <a:solidFill>
                <a:srgbClr val="000000"/>
              </a:solidFill>
              <a:latin typeface="Arial" panose="020B0604020202020204" pitchFamily="34" charset="0"/>
              <a:ea typeface="Helveticish" panose="020B0604020202020204" charset="0"/>
              <a:cs typeface="Arial" panose="020B0604020202020204" pitchFamily="34" charset="0"/>
              <a:sym typeface="Public Sans"/>
            </a:endParaRPr>
          </a:p>
          <a:p>
            <a:pPr marL="342900" lvl="0" indent="-342900" algn="l">
              <a:lnSpc>
                <a:spcPts val="2990"/>
              </a:lnSpc>
              <a:spcBef>
                <a:spcPct val="0"/>
              </a:spcBef>
              <a:buFont typeface="Arial" panose="020B0604020202020204" pitchFamily="34" charset="0"/>
              <a:buChar char="•"/>
            </a:pPr>
            <a:r>
              <a:rPr lang="en-US" sz="2800" b="1" dirty="0">
                <a:solidFill>
                  <a:srgbClr val="000000"/>
                </a:solidFill>
                <a:latin typeface="Helveticish" panose="020B0604020202020204" charset="0"/>
                <a:ea typeface="Helveticish" panose="020B0604020202020204" charset="0"/>
                <a:cs typeface="Helveticish" panose="020B0604020202020204" charset="0"/>
                <a:sym typeface="Public Sans"/>
              </a:rPr>
              <a:t>Fast Load Times </a:t>
            </a:r>
            <a:r>
              <a:rPr lang="en-US" sz="2300" dirty="0">
                <a:solidFill>
                  <a:srgbClr val="000000"/>
                </a:solidFill>
                <a:latin typeface="Arial" panose="020B0604020202020204" pitchFamily="34" charset="0"/>
                <a:ea typeface="Helveticish" panose="020B0604020202020204" charset="0"/>
                <a:cs typeface="Arial" panose="020B0604020202020204" pitchFamily="34" charset="0"/>
                <a:sym typeface="Public Sans"/>
              </a:rPr>
              <a:t>: Efficient content delivery ensures that the site loads quickly.</a:t>
            </a:r>
          </a:p>
          <a:p>
            <a:pPr marL="342900" lvl="0" indent="-342900" algn="l">
              <a:lnSpc>
                <a:spcPts val="2990"/>
              </a:lnSpc>
              <a:spcBef>
                <a:spcPct val="0"/>
              </a:spcBef>
              <a:buFont typeface="Arial" panose="020B0604020202020204" pitchFamily="34" charset="0"/>
              <a:buChar char="•"/>
            </a:pPr>
            <a:endParaRPr lang="en-US" sz="2300" dirty="0">
              <a:solidFill>
                <a:srgbClr val="000000"/>
              </a:solidFill>
              <a:latin typeface="Arial" panose="020B0604020202020204" pitchFamily="34" charset="0"/>
              <a:ea typeface="Helveticish" panose="020B0604020202020204" charset="0"/>
              <a:cs typeface="Arial" panose="020B0604020202020204" pitchFamily="34" charset="0"/>
              <a:sym typeface="Public Sans"/>
            </a:endParaRPr>
          </a:p>
          <a:p>
            <a:pPr marL="342900" lvl="0" indent="-342900" algn="l">
              <a:lnSpc>
                <a:spcPts val="2990"/>
              </a:lnSpc>
              <a:spcBef>
                <a:spcPct val="0"/>
              </a:spcBef>
              <a:buFont typeface="Arial" panose="020B0604020202020204" pitchFamily="34" charset="0"/>
              <a:buChar char="•"/>
            </a:pPr>
            <a:r>
              <a:rPr lang="en-US" sz="2800" b="1" dirty="0">
                <a:solidFill>
                  <a:srgbClr val="000000"/>
                </a:solidFill>
                <a:latin typeface="Helveticish" panose="020B0604020202020204" charset="0"/>
                <a:ea typeface="Helveticish" panose="020B0604020202020204" charset="0"/>
                <a:cs typeface="Helveticish" panose="020B0604020202020204" charset="0"/>
                <a:sym typeface="Public Sans"/>
              </a:rPr>
              <a:t>Intuitive Navigation </a:t>
            </a:r>
            <a:r>
              <a:rPr lang="en-US" sz="2300" dirty="0">
                <a:solidFill>
                  <a:srgbClr val="000000"/>
                </a:solidFill>
                <a:latin typeface="Arial" panose="020B0604020202020204" pitchFamily="34" charset="0"/>
                <a:ea typeface="Helveticish" panose="020B0604020202020204" charset="0"/>
                <a:cs typeface="Arial" panose="020B0604020202020204" pitchFamily="34" charset="0"/>
                <a:sym typeface="Public Sans"/>
              </a:rPr>
              <a:t>: Categorized menu options allow users to easily find product or service-related information.</a:t>
            </a:r>
          </a:p>
          <a:p>
            <a:pPr marL="342900" lvl="0" indent="-342900" algn="l">
              <a:lnSpc>
                <a:spcPts val="2990"/>
              </a:lnSpc>
              <a:spcBef>
                <a:spcPct val="0"/>
              </a:spcBef>
              <a:buFont typeface="Arial" panose="020B0604020202020204" pitchFamily="34" charset="0"/>
              <a:buChar char="•"/>
            </a:pPr>
            <a:endParaRPr lang="en-US" sz="2300" dirty="0">
              <a:solidFill>
                <a:srgbClr val="000000"/>
              </a:solidFill>
              <a:latin typeface="Arial" panose="020B0604020202020204" pitchFamily="34" charset="0"/>
              <a:ea typeface="Helveticish" panose="020B0604020202020204" charset="0"/>
              <a:cs typeface="Arial" panose="020B0604020202020204" pitchFamily="34" charset="0"/>
              <a:sym typeface="Public Sans"/>
            </a:endParaRPr>
          </a:p>
          <a:p>
            <a:pPr marL="342900" lvl="0" indent="-342900" algn="l">
              <a:lnSpc>
                <a:spcPts val="2990"/>
              </a:lnSpc>
              <a:spcBef>
                <a:spcPct val="0"/>
              </a:spcBef>
              <a:buFont typeface="Arial" panose="020B0604020202020204" pitchFamily="34" charset="0"/>
              <a:buChar char="•"/>
            </a:pPr>
            <a:r>
              <a:rPr lang="en-US" sz="2800" b="1" dirty="0">
                <a:solidFill>
                  <a:srgbClr val="000000"/>
                </a:solidFill>
                <a:latin typeface="Helveticish" panose="020B0604020202020204" charset="0"/>
                <a:ea typeface="Helveticish" panose="020B0604020202020204" charset="0"/>
                <a:cs typeface="Helveticish" panose="020B0604020202020204" charset="0"/>
                <a:sym typeface="Public Sans"/>
              </a:rPr>
              <a:t>Visual Appeal </a:t>
            </a:r>
            <a:r>
              <a:rPr lang="en-US" sz="2300" dirty="0">
                <a:solidFill>
                  <a:srgbClr val="000000"/>
                </a:solidFill>
                <a:latin typeface="Arial" panose="020B0604020202020204" pitchFamily="34" charset="0"/>
                <a:ea typeface="Helveticish" panose="020B0604020202020204" charset="0"/>
                <a:cs typeface="Arial" panose="020B0604020202020204" pitchFamily="34" charset="0"/>
                <a:sym typeface="Public Sans"/>
              </a:rPr>
              <a:t>: The site uses a clean, professional design with engaging visuals.</a:t>
            </a:r>
          </a:p>
        </p:txBody>
      </p:sp>
    </p:spTree>
    <p:extLst>
      <p:ext uri="{BB962C8B-B14F-4D97-AF65-F5344CB8AC3E}">
        <p14:creationId xmlns:p14="http://schemas.microsoft.com/office/powerpoint/2010/main" val="3370003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AF6F1"/>
        </a:solidFill>
        <a:effectLst/>
      </p:bgPr>
    </p:bg>
    <p:spTree>
      <p:nvGrpSpPr>
        <p:cNvPr id="1" name=""/>
        <p:cNvGrpSpPr/>
        <p:nvPr/>
      </p:nvGrpSpPr>
      <p:grpSpPr>
        <a:xfrm>
          <a:off x="0" y="0"/>
          <a:ext cx="0" cy="0"/>
          <a:chOff x="0" y="0"/>
          <a:chExt cx="0" cy="0"/>
        </a:xfrm>
      </p:grpSpPr>
      <p:sp>
        <p:nvSpPr>
          <p:cNvPr id="3" name="TextBox 3"/>
          <p:cNvSpPr txBox="1"/>
          <p:nvPr/>
        </p:nvSpPr>
        <p:spPr>
          <a:xfrm>
            <a:off x="1212054" y="5272303"/>
            <a:ext cx="6705617" cy="430887"/>
          </a:xfrm>
          <a:prstGeom prst="rect">
            <a:avLst/>
          </a:prstGeom>
        </p:spPr>
        <p:txBody>
          <a:bodyPr wrap="square" lIns="0" tIns="0" rIns="0" bIns="0" rtlCol="0" anchor="t">
            <a:spAutoFit/>
          </a:bodyPr>
          <a:lstStyle/>
          <a:p>
            <a:pPr>
              <a:spcBef>
                <a:spcPct val="0"/>
              </a:spcBef>
            </a:pPr>
            <a:r>
              <a:rPr lang="en-US" sz="2800" b="1" dirty="0">
                <a:solidFill>
                  <a:srgbClr val="000000"/>
                </a:solidFill>
                <a:latin typeface="Helveticish" panose="020B0604020202020204" charset="0"/>
                <a:ea typeface="Helveticish" panose="020B0604020202020204" charset="0"/>
                <a:cs typeface="Helveticish" panose="020B0604020202020204" charset="0"/>
                <a:sym typeface="Public Sans"/>
              </a:rPr>
              <a:t>Design Features : </a:t>
            </a:r>
          </a:p>
        </p:txBody>
      </p:sp>
      <p:sp>
        <p:nvSpPr>
          <p:cNvPr id="4" name="AutoShape 4"/>
          <p:cNvSpPr/>
          <p:nvPr/>
        </p:nvSpPr>
        <p:spPr>
          <a:xfrm>
            <a:off x="1028717" y="2663189"/>
            <a:ext cx="16230565" cy="0"/>
          </a:xfrm>
          <a:prstGeom prst="line">
            <a:avLst/>
          </a:prstGeom>
          <a:ln w="19050" cap="flat">
            <a:solidFill>
              <a:srgbClr val="000000"/>
            </a:solidFill>
            <a:prstDash val="solid"/>
            <a:headEnd type="oval" w="lg" len="lg"/>
            <a:tailEnd type="oval" w="lg" len="lg"/>
          </a:ln>
        </p:spPr>
      </p:sp>
      <p:sp>
        <p:nvSpPr>
          <p:cNvPr id="5" name="TextBox 5"/>
          <p:cNvSpPr txBox="1"/>
          <p:nvPr/>
        </p:nvSpPr>
        <p:spPr>
          <a:xfrm>
            <a:off x="1038225" y="1417906"/>
            <a:ext cx="13287375" cy="984821"/>
          </a:xfrm>
          <a:prstGeom prst="rect">
            <a:avLst/>
          </a:prstGeom>
        </p:spPr>
        <p:txBody>
          <a:bodyPr wrap="square" lIns="0" tIns="0" rIns="0" bIns="0" rtlCol="0" anchor="t">
            <a:spAutoFit/>
          </a:bodyPr>
          <a:lstStyle/>
          <a:p>
            <a:pPr marL="0" lvl="0" indent="0" algn="l">
              <a:lnSpc>
                <a:spcPts val="8640"/>
              </a:lnSpc>
              <a:spcBef>
                <a:spcPct val="0"/>
              </a:spcBef>
            </a:pPr>
            <a:r>
              <a:rPr lang="en-US" sz="5400" b="1" u="none" dirty="0">
                <a:solidFill>
                  <a:srgbClr val="000000"/>
                </a:solidFill>
                <a:latin typeface="Helveticish"/>
                <a:ea typeface="Helveticish"/>
                <a:cs typeface="Helveticish"/>
                <a:sym typeface="Helveticish"/>
              </a:rPr>
              <a:t>Task-7 : Landing Page Design</a:t>
            </a:r>
          </a:p>
        </p:txBody>
      </p:sp>
      <p:grpSp>
        <p:nvGrpSpPr>
          <p:cNvPr id="6" name="Group 6"/>
          <p:cNvGrpSpPr/>
          <p:nvPr/>
        </p:nvGrpSpPr>
        <p:grpSpPr>
          <a:xfrm rot="5400000">
            <a:off x="15146179" y="1541619"/>
            <a:ext cx="1078708" cy="1078708"/>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000000"/>
              </a:solidFill>
              <a:prstDash val="solid"/>
              <a:miter/>
            </a:ln>
          </p:spPr>
        </p:sp>
        <p:sp>
          <p:nvSpPr>
            <p:cNvPr id="8" name="TextBox 8"/>
            <p:cNvSpPr txBox="1"/>
            <p:nvPr/>
          </p:nvSpPr>
          <p:spPr>
            <a:xfrm>
              <a:off x="76200" y="57150"/>
              <a:ext cx="660400" cy="679450"/>
            </a:xfrm>
            <a:prstGeom prst="rect">
              <a:avLst/>
            </a:prstGeom>
          </p:spPr>
          <p:txBody>
            <a:bodyPr lIns="50800" tIns="50800" rIns="50800" bIns="50800" rtlCol="0" anchor="ctr"/>
            <a:lstStyle/>
            <a:p>
              <a:pPr algn="ctr">
                <a:lnSpc>
                  <a:spcPts val="1950"/>
                </a:lnSpc>
              </a:pPr>
              <a:endParaRPr/>
            </a:p>
          </p:txBody>
        </p:sp>
      </p:grpSp>
      <p:grpSp>
        <p:nvGrpSpPr>
          <p:cNvPr id="9" name="Group 9"/>
          <p:cNvGrpSpPr/>
          <p:nvPr/>
        </p:nvGrpSpPr>
        <p:grpSpPr>
          <a:xfrm rot="5400000">
            <a:off x="16215362" y="1541619"/>
            <a:ext cx="1078708" cy="1078708"/>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000000"/>
              </a:solidFill>
              <a:prstDash val="solid"/>
              <a:miter/>
            </a:ln>
          </p:spPr>
          <p:txBody>
            <a:bodyPr/>
            <a:lstStyle/>
            <a:p>
              <a:endParaRPr lang="en-IN"/>
            </a:p>
          </p:txBody>
        </p:sp>
        <p:sp>
          <p:nvSpPr>
            <p:cNvPr id="11" name="TextBox 11"/>
            <p:cNvSpPr txBox="1"/>
            <p:nvPr/>
          </p:nvSpPr>
          <p:spPr>
            <a:xfrm>
              <a:off x="76200" y="57150"/>
              <a:ext cx="660400" cy="679450"/>
            </a:xfrm>
            <a:prstGeom prst="rect">
              <a:avLst/>
            </a:prstGeom>
          </p:spPr>
          <p:txBody>
            <a:bodyPr lIns="50800" tIns="50800" rIns="50800" bIns="50800" rtlCol="0" anchor="ctr"/>
            <a:lstStyle/>
            <a:p>
              <a:pPr algn="ctr">
                <a:lnSpc>
                  <a:spcPts val="1950"/>
                </a:lnSpc>
              </a:pPr>
              <a:endParaRPr/>
            </a:p>
          </p:txBody>
        </p:sp>
      </p:grpSp>
      <p:sp>
        <p:nvSpPr>
          <p:cNvPr id="12" name="Freeform 12"/>
          <p:cNvSpPr/>
          <p:nvPr/>
        </p:nvSpPr>
        <p:spPr>
          <a:xfrm>
            <a:off x="16532562" y="1858819"/>
            <a:ext cx="444308" cy="444308"/>
          </a:xfrm>
          <a:custGeom>
            <a:avLst/>
            <a:gdLst/>
            <a:ahLst/>
            <a:cxnLst/>
            <a:rect l="l" t="t" r="r" b="b"/>
            <a:pathLst>
              <a:path w="444308" h="444308">
                <a:moveTo>
                  <a:pt x="0" y="0"/>
                </a:moveTo>
                <a:lnTo>
                  <a:pt x="444308" y="0"/>
                </a:lnTo>
                <a:lnTo>
                  <a:pt x="444308" y="444308"/>
                </a:lnTo>
                <a:lnTo>
                  <a:pt x="0" y="4443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3">
            <a:extLst>
              <a:ext uri="{FF2B5EF4-FFF2-40B4-BE49-F238E27FC236}">
                <a16:creationId xmlns:a16="http://schemas.microsoft.com/office/drawing/2014/main" id="{96285B03-B9D1-A435-2CDF-DD3D40509810}"/>
              </a:ext>
            </a:extLst>
          </p:cNvPr>
          <p:cNvSpPr txBox="1"/>
          <p:nvPr/>
        </p:nvSpPr>
        <p:spPr>
          <a:xfrm>
            <a:off x="1212054" y="3021065"/>
            <a:ext cx="14932223" cy="1642566"/>
          </a:xfrm>
          <a:prstGeom prst="rect">
            <a:avLst/>
          </a:prstGeom>
        </p:spPr>
        <p:txBody>
          <a:bodyPr wrap="square" lIns="0" tIns="0" rIns="0" bIns="0" rtlCol="0" anchor="t">
            <a:spAutoFit/>
          </a:bodyPr>
          <a:lstStyle/>
          <a:p>
            <a:pPr>
              <a:lnSpc>
                <a:spcPct val="150000"/>
              </a:lnSpc>
              <a:spcBef>
                <a:spcPct val="0"/>
              </a:spcBef>
            </a:pPr>
            <a:r>
              <a:rPr lang="en-US" sz="2800" b="1" u="none" dirty="0">
                <a:solidFill>
                  <a:srgbClr val="000000"/>
                </a:solidFill>
                <a:latin typeface="Helveticish" panose="020B0604020202020204" charset="0"/>
                <a:ea typeface="Helveticish" panose="020B0604020202020204" charset="0"/>
                <a:cs typeface="Helveticish" panose="020B0604020202020204" charset="0"/>
                <a:sym typeface="Public Sans"/>
              </a:rPr>
              <a:t>Objectives</a:t>
            </a:r>
            <a:r>
              <a:rPr lang="en-US" sz="2300" u="none" dirty="0">
                <a:solidFill>
                  <a:srgbClr val="000000"/>
                </a:solidFill>
                <a:latin typeface="Arial" panose="020B0604020202020204" pitchFamily="34" charset="0"/>
                <a:ea typeface="Helveticish" panose="020B0604020202020204" charset="0"/>
                <a:cs typeface="Arial" panose="020B0604020202020204" pitchFamily="34" charset="0"/>
                <a:sym typeface="Public Sans"/>
              </a:rPr>
              <a:t> : The objectives of the landing page are to generate leads for blockchain solutions by showcasing the value and benefits of blockchain technology, building trust through client testimonials, and encouraging conversions with strong calls-to-action.</a:t>
            </a:r>
          </a:p>
        </p:txBody>
      </p:sp>
      <p:sp>
        <p:nvSpPr>
          <p:cNvPr id="13" name="TextBox 3">
            <a:extLst>
              <a:ext uri="{FF2B5EF4-FFF2-40B4-BE49-F238E27FC236}">
                <a16:creationId xmlns:a16="http://schemas.microsoft.com/office/drawing/2014/main" id="{EE73FF7D-C169-CA82-D025-F6C26B6A7DE9}"/>
              </a:ext>
            </a:extLst>
          </p:cNvPr>
          <p:cNvSpPr txBox="1"/>
          <p:nvPr/>
        </p:nvSpPr>
        <p:spPr>
          <a:xfrm>
            <a:off x="2590800" y="6288049"/>
            <a:ext cx="15008070" cy="3062377"/>
          </a:xfrm>
          <a:prstGeom prst="rect">
            <a:avLst/>
          </a:prstGeom>
        </p:spPr>
        <p:txBody>
          <a:bodyPr wrap="square" lIns="0" tIns="0" rIns="0" bIns="0" rtlCol="0" anchor="t">
            <a:spAutoFit/>
          </a:bodyPr>
          <a:lstStyle/>
          <a:p>
            <a:pPr marL="457200" indent="-457200">
              <a:spcBef>
                <a:spcPct val="0"/>
              </a:spcBef>
              <a:buFont typeface="Arial" panose="020B0604020202020204" pitchFamily="34" charset="0"/>
              <a:buChar char="•"/>
            </a:pPr>
            <a:r>
              <a:rPr lang="en-US" sz="2800" b="1" dirty="0">
                <a:solidFill>
                  <a:srgbClr val="000000"/>
                </a:solidFill>
                <a:latin typeface="Helveticish" panose="020B0604020202020204" charset="0"/>
                <a:ea typeface="Helveticish" panose="020B0604020202020204" charset="0"/>
                <a:cs typeface="Helveticish" panose="020B0604020202020204" charset="0"/>
                <a:sym typeface="Public Sans"/>
              </a:rPr>
              <a:t>Hero Section : </a:t>
            </a:r>
            <a:r>
              <a:rPr lang="en-US" sz="2300" dirty="0">
                <a:solidFill>
                  <a:srgbClr val="000000"/>
                </a:solidFill>
                <a:latin typeface="Arial" panose="020B0604020202020204" pitchFamily="34" charset="0"/>
                <a:ea typeface="Helveticish" panose="020B0604020202020204" charset="0"/>
                <a:cs typeface="Arial" panose="020B0604020202020204" pitchFamily="34" charset="0"/>
                <a:sym typeface="Public Sans"/>
              </a:rPr>
              <a:t>A visually compelling hero image or graphic that presents a clear and concise value proposition, highlighting how blockchain solutions can benefit the user.</a:t>
            </a:r>
          </a:p>
          <a:p>
            <a:pPr marL="457200" indent="-457200">
              <a:spcBef>
                <a:spcPct val="0"/>
              </a:spcBef>
              <a:buFont typeface="Arial" panose="020B0604020202020204" pitchFamily="34" charset="0"/>
              <a:buChar char="•"/>
            </a:pPr>
            <a:endParaRPr lang="en-US" sz="2300" dirty="0">
              <a:solidFill>
                <a:srgbClr val="000000"/>
              </a:solidFill>
              <a:latin typeface="Arial" panose="020B0604020202020204" pitchFamily="34" charset="0"/>
              <a:ea typeface="Helveticish" panose="020B0604020202020204" charset="0"/>
              <a:cs typeface="Arial" panose="020B0604020202020204" pitchFamily="34" charset="0"/>
              <a:sym typeface="Public Sans"/>
            </a:endParaRPr>
          </a:p>
          <a:p>
            <a:pPr marL="457200" indent="-457200">
              <a:spcBef>
                <a:spcPct val="0"/>
              </a:spcBef>
              <a:buFont typeface="Arial" panose="020B0604020202020204" pitchFamily="34" charset="0"/>
              <a:buChar char="•"/>
            </a:pPr>
            <a:r>
              <a:rPr lang="en-US" sz="2800" b="1" dirty="0">
                <a:solidFill>
                  <a:srgbClr val="000000"/>
                </a:solidFill>
                <a:latin typeface="Helveticish" panose="020B0604020202020204" charset="0"/>
                <a:ea typeface="Helveticish" panose="020B0604020202020204" charset="0"/>
                <a:cs typeface="Helveticish" panose="020B0604020202020204" charset="0"/>
                <a:sym typeface="Public Sans"/>
              </a:rPr>
              <a:t>Social Proof </a:t>
            </a:r>
            <a:r>
              <a:rPr lang="en-US" sz="2300" dirty="0">
                <a:solidFill>
                  <a:srgbClr val="000000"/>
                </a:solidFill>
                <a:latin typeface="Arial" panose="020B0604020202020204" pitchFamily="34" charset="0"/>
                <a:ea typeface="Helveticish" panose="020B0604020202020204" charset="0"/>
                <a:cs typeface="Arial" panose="020B0604020202020204" pitchFamily="34" charset="0"/>
                <a:sym typeface="Public Sans"/>
              </a:rPr>
              <a:t>: Display client testimonials, success stories, or notable client logos to enhance trust and credibility.</a:t>
            </a:r>
          </a:p>
          <a:p>
            <a:pPr marL="457200" indent="-457200">
              <a:spcBef>
                <a:spcPct val="0"/>
              </a:spcBef>
              <a:buFont typeface="Arial" panose="020B0604020202020204" pitchFamily="34" charset="0"/>
              <a:buChar char="•"/>
            </a:pPr>
            <a:endParaRPr lang="en-US" sz="2300" dirty="0">
              <a:solidFill>
                <a:srgbClr val="000000"/>
              </a:solidFill>
              <a:latin typeface="Arial" panose="020B0604020202020204" pitchFamily="34" charset="0"/>
              <a:ea typeface="Helveticish" panose="020B0604020202020204" charset="0"/>
              <a:cs typeface="Arial" panose="020B0604020202020204" pitchFamily="34" charset="0"/>
              <a:sym typeface="Public Sans"/>
            </a:endParaRPr>
          </a:p>
          <a:p>
            <a:pPr marL="457200" indent="-457200">
              <a:spcBef>
                <a:spcPct val="0"/>
              </a:spcBef>
              <a:buFont typeface="Arial" panose="020B0604020202020204" pitchFamily="34" charset="0"/>
              <a:buChar char="•"/>
            </a:pPr>
            <a:r>
              <a:rPr lang="en-US" sz="2800" b="1" dirty="0">
                <a:solidFill>
                  <a:srgbClr val="000000"/>
                </a:solidFill>
                <a:latin typeface="Helveticish" panose="020B0604020202020204" charset="0"/>
                <a:ea typeface="Helveticish" panose="020B0604020202020204" charset="0"/>
                <a:cs typeface="Helveticish" panose="020B0604020202020204" charset="0"/>
                <a:sym typeface="Public Sans"/>
              </a:rPr>
              <a:t>Interactive Lead Capture Forms </a:t>
            </a:r>
            <a:r>
              <a:rPr lang="en-US" sz="2300" dirty="0">
                <a:solidFill>
                  <a:srgbClr val="000000"/>
                </a:solidFill>
                <a:latin typeface="Arial" panose="020B0604020202020204" pitchFamily="34" charset="0"/>
                <a:ea typeface="Helveticish" panose="020B0604020202020204" charset="0"/>
                <a:cs typeface="Arial" panose="020B0604020202020204" pitchFamily="34" charset="0"/>
                <a:sym typeface="Public Sans"/>
              </a:rPr>
              <a:t>: Simple, user-friendly forms placed strategically on the page to make it easy for visitors to sign up, request demos, or get more information.</a:t>
            </a:r>
          </a:p>
        </p:txBody>
      </p:sp>
    </p:spTree>
    <p:extLst>
      <p:ext uri="{BB962C8B-B14F-4D97-AF65-F5344CB8AC3E}">
        <p14:creationId xmlns:p14="http://schemas.microsoft.com/office/powerpoint/2010/main" val="1444314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AF6F1"/>
        </a:solidFill>
        <a:effectLst/>
      </p:bgPr>
    </p:bg>
    <p:spTree>
      <p:nvGrpSpPr>
        <p:cNvPr id="1" name=""/>
        <p:cNvGrpSpPr/>
        <p:nvPr/>
      </p:nvGrpSpPr>
      <p:grpSpPr>
        <a:xfrm>
          <a:off x="0" y="0"/>
          <a:ext cx="0" cy="0"/>
          <a:chOff x="0" y="0"/>
          <a:chExt cx="0" cy="0"/>
        </a:xfrm>
      </p:grpSpPr>
      <p:sp>
        <p:nvSpPr>
          <p:cNvPr id="2" name="AutoShape 2"/>
          <p:cNvSpPr/>
          <p:nvPr/>
        </p:nvSpPr>
        <p:spPr>
          <a:xfrm>
            <a:off x="888127" y="1562100"/>
            <a:ext cx="16230565" cy="0"/>
          </a:xfrm>
          <a:prstGeom prst="line">
            <a:avLst/>
          </a:prstGeom>
          <a:ln w="19050" cap="flat">
            <a:solidFill>
              <a:srgbClr val="000000"/>
            </a:solidFill>
            <a:prstDash val="solid"/>
            <a:headEnd type="oval" w="lg" len="lg"/>
            <a:tailEnd type="oval" w="lg" len="lg"/>
          </a:ln>
        </p:spPr>
      </p:sp>
      <p:sp>
        <p:nvSpPr>
          <p:cNvPr id="23" name="TextBox 23"/>
          <p:cNvSpPr txBox="1"/>
          <p:nvPr/>
        </p:nvSpPr>
        <p:spPr>
          <a:xfrm>
            <a:off x="2590800" y="2362198"/>
            <a:ext cx="15087600" cy="4062651"/>
          </a:xfrm>
          <a:prstGeom prst="rect">
            <a:avLst/>
          </a:prstGeom>
        </p:spPr>
        <p:txBody>
          <a:bodyPr wrap="square" lIns="0" tIns="0" rIns="0" bIns="0" rtlCol="0" anchor="t">
            <a:spAutoFit/>
          </a:bodyPr>
          <a:lstStyle/>
          <a:p>
            <a:pPr marL="514350" indent="-514350" algn="l">
              <a:buFont typeface="Arial" panose="020B0604020202020204" pitchFamily="34" charset="0"/>
              <a:buChar char="•"/>
            </a:pPr>
            <a:r>
              <a:rPr lang="en-US" sz="2800" b="1" dirty="0">
                <a:solidFill>
                  <a:srgbClr val="000000"/>
                </a:solidFill>
                <a:latin typeface="Helveticish" panose="020B0604020202020204" charset="0"/>
                <a:ea typeface="Helveticish" panose="020B0604020202020204" charset="0"/>
                <a:cs typeface="Helveticish" panose="020B0604020202020204" charset="0"/>
                <a:sym typeface="Public Sans"/>
              </a:rPr>
              <a:t>Blockchain Overview </a:t>
            </a:r>
            <a:r>
              <a:rPr lang="en-US" sz="2800" dirty="0">
                <a:solidFill>
                  <a:srgbClr val="000000"/>
                </a:solidFill>
                <a:latin typeface="Arial" panose="020B0604020202020204" pitchFamily="34" charset="0"/>
                <a:ea typeface="Helveticish" panose="020B0604020202020204" charset="0"/>
                <a:cs typeface="Arial" panose="020B0604020202020204" pitchFamily="34" charset="0"/>
                <a:sym typeface="Public Sans"/>
              </a:rPr>
              <a:t>: </a:t>
            </a:r>
            <a:r>
              <a:rPr lang="en-US" sz="2300" dirty="0">
                <a:solidFill>
                  <a:srgbClr val="000000"/>
                </a:solidFill>
                <a:latin typeface="Arial" panose="020B0604020202020204" pitchFamily="34" charset="0"/>
                <a:ea typeface="Helveticish" panose="020B0604020202020204" charset="0"/>
                <a:cs typeface="Arial" panose="020B0604020202020204" pitchFamily="34" charset="0"/>
                <a:sym typeface="Public Sans"/>
              </a:rPr>
              <a:t>A brief but informative section that explains the key benefits of blockchain technology in various sectors</a:t>
            </a:r>
            <a:endParaRPr lang="en-US" sz="2300" b="1" dirty="0">
              <a:solidFill>
                <a:srgbClr val="000000"/>
              </a:solidFill>
              <a:latin typeface="Helveticish" panose="020B0604020202020204" charset="0"/>
              <a:ea typeface="Helveticish" panose="020B0604020202020204" charset="0"/>
              <a:cs typeface="Helveticish" panose="020B0604020202020204" charset="0"/>
              <a:sym typeface="Helveticish"/>
            </a:endParaRPr>
          </a:p>
          <a:p>
            <a:pPr marL="514350" indent="-514350" algn="l">
              <a:buFont typeface="Arial" panose="020B0604020202020204" pitchFamily="34" charset="0"/>
              <a:buChar char="•"/>
            </a:pPr>
            <a:endParaRPr lang="en-US" sz="2800" b="1" dirty="0">
              <a:solidFill>
                <a:srgbClr val="000000"/>
              </a:solidFill>
              <a:latin typeface="Helveticish" panose="020B0604020202020204" charset="0"/>
              <a:ea typeface="Helveticish" panose="020B0604020202020204" charset="0"/>
              <a:cs typeface="Helveticish" panose="020B0604020202020204" charset="0"/>
              <a:sym typeface="Helveticish"/>
            </a:endParaRPr>
          </a:p>
          <a:p>
            <a:pPr marL="514350" indent="-514350" algn="l">
              <a:buFont typeface="Arial" panose="020B0604020202020204" pitchFamily="34" charset="0"/>
              <a:buChar char="•"/>
            </a:pPr>
            <a:r>
              <a:rPr lang="en-US" sz="2800" b="1" dirty="0">
                <a:solidFill>
                  <a:srgbClr val="000000"/>
                </a:solidFill>
                <a:latin typeface="Helveticish" panose="020B0604020202020204" charset="0"/>
                <a:ea typeface="Helveticish" panose="020B0604020202020204" charset="0"/>
                <a:cs typeface="Helveticish" panose="020B0604020202020204" charset="0"/>
                <a:sym typeface="Helveticish"/>
              </a:rPr>
              <a:t>Strong CTAs </a:t>
            </a:r>
            <a:r>
              <a:rPr lang="en-US" sz="2300" dirty="0">
                <a:solidFill>
                  <a:srgbClr val="000000"/>
                </a:solidFill>
                <a:latin typeface="Arial" panose="020B0604020202020204" pitchFamily="34" charset="0"/>
                <a:ea typeface="Helveticish" panose="020B0604020202020204" charset="0"/>
                <a:cs typeface="Arial" panose="020B0604020202020204" pitchFamily="34" charset="0"/>
                <a:sym typeface="Helveticish"/>
              </a:rPr>
              <a:t>: Visible and strategically placed buttons (e.g., "Get Started," "Request a Demo," "Learn More") to drive conversions.</a:t>
            </a:r>
          </a:p>
          <a:p>
            <a:pPr marL="514350" indent="-514350" algn="l">
              <a:buFont typeface="Arial" panose="020B0604020202020204" pitchFamily="34" charset="0"/>
              <a:buChar char="•"/>
            </a:pPr>
            <a:endParaRPr lang="en-US" sz="2300" dirty="0">
              <a:solidFill>
                <a:srgbClr val="000000"/>
              </a:solidFill>
              <a:latin typeface="Arial" panose="020B0604020202020204" pitchFamily="34" charset="0"/>
              <a:ea typeface="Helveticish" panose="020B0604020202020204" charset="0"/>
              <a:cs typeface="Arial" panose="020B0604020202020204" pitchFamily="34" charset="0"/>
              <a:sym typeface="Helveticish"/>
            </a:endParaRPr>
          </a:p>
          <a:p>
            <a:pPr marL="514350" indent="-514350" algn="l">
              <a:buFont typeface="Arial" panose="020B0604020202020204" pitchFamily="34" charset="0"/>
              <a:buChar char="•"/>
            </a:pPr>
            <a:r>
              <a:rPr lang="en-US" sz="2800" b="1" dirty="0">
                <a:solidFill>
                  <a:srgbClr val="000000"/>
                </a:solidFill>
                <a:latin typeface="Helveticish" panose="020B0604020202020204" charset="0"/>
                <a:ea typeface="Helveticish" panose="020B0604020202020204" charset="0"/>
                <a:cs typeface="Helveticish" panose="020B0604020202020204" charset="0"/>
                <a:sym typeface="Helveticish"/>
              </a:rPr>
              <a:t>Mobile-Optimized </a:t>
            </a:r>
            <a:r>
              <a:rPr lang="en-US" sz="2300" dirty="0">
                <a:solidFill>
                  <a:srgbClr val="000000"/>
                </a:solidFill>
                <a:latin typeface="Arial" panose="020B0604020202020204" pitchFamily="34" charset="0"/>
                <a:ea typeface="Helveticish" panose="020B0604020202020204" charset="0"/>
                <a:cs typeface="Arial" panose="020B0604020202020204" pitchFamily="34" charset="0"/>
                <a:sym typeface="Helveticish"/>
              </a:rPr>
              <a:t>: Ensure that the landing page is fully responsive and works seamlessly on mobile devices, catering to on-the-go users.</a:t>
            </a:r>
          </a:p>
          <a:p>
            <a:pPr marL="514350" indent="-514350" algn="l">
              <a:buFont typeface="Arial" panose="020B0604020202020204" pitchFamily="34" charset="0"/>
              <a:buChar char="•"/>
            </a:pPr>
            <a:endParaRPr lang="en-US" sz="2300" dirty="0">
              <a:solidFill>
                <a:srgbClr val="000000"/>
              </a:solidFill>
              <a:latin typeface="Arial" panose="020B0604020202020204" pitchFamily="34" charset="0"/>
              <a:ea typeface="Helveticish" panose="020B0604020202020204" charset="0"/>
              <a:cs typeface="Arial" panose="020B0604020202020204" pitchFamily="34" charset="0"/>
              <a:sym typeface="Helveticish"/>
            </a:endParaRPr>
          </a:p>
          <a:p>
            <a:pPr marL="514350" indent="-514350" algn="l">
              <a:buFont typeface="Arial" panose="020B0604020202020204" pitchFamily="34" charset="0"/>
              <a:buChar char="•"/>
            </a:pPr>
            <a:r>
              <a:rPr lang="en-US" sz="2800" b="1" dirty="0">
                <a:solidFill>
                  <a:srgbClr val="000000"/>
                </a:solidFill>
                <a:latin typeface="Helveticish" panose="020B0604020202020204" charset="0"/>
                <a:ea typeface="Helveticish" panose="020B0604020202020204" charset="0"/>
                <a:cs typeface="Helveticish" panose="020B0604020202020204" charset="0"/>
                <a:sym typeface="Helveticish"/>
              </a:rPr>
              <a:t>Fast Load Time </a:t>
            </a:r>
            <a:r>
              <a:rPr lang="en-US" sz="2300" dirty="0">
                <a:solidFill>
                  <a:srgbClr val="000000"/>
                </a:solidFill>
                <a:latin typeface="Arial" panose="020B0604020202020204" pitchFamily="34" charset="0"/>
                <a:ea typeface="Helveticish" panose="020B0604020202020204" charset="0"/>
                <a:cs typeface="Arial" panose="020B0604020202020204" pitchFamily="34" charset="0"/>
                <a:sym typeface="Helveticish"/>
              </a:rPr>
              <a:t>: Optimize for quick loading to reduce bounce rates and improve user experience.</a:t>
            </a:r>
          </a:p>
        </p:txBody>
      </p:sp>
      <p:sp>
        <p:nvSpPr>
          <p:cNvPr id="5" name="TextBox 5">
            <a:extLst>
              <a:ext uri="{FF2B5EF4-FFF2-40B4-BE49-F238E27FC236}">
                <a16:creationId xmlns:a16="http://schemas.microsoft.com/office/drawing/2014/main" id="{5D777C04-18A2-5FB6-05E4-6A09E8E48CEC}"/>
              </a:ext>
            </a:extLst>
          </p:cNvPr>
          <p:cNvSpPr txBox="1"/>
          <p:nvPr/>
        </p:nvSpPr>
        <p:spPr>
          <a:xfrm>
            <a:off x="918607" y="310579"/>
            <a:ext cx="13287375" cy="984821"/>
          </a:xfrm>
          <a:prstGeom prst="rect">
            <a:avLst/>
          </a:prstGeom>
        </p:spPr>
        <p:txBody>
          <a:bodyPr wrap="square" lIns="0" tIns="0" rIns="0" bIns="0" rtlCol="0" anchor="t">
            <a:spAutoFit/>
          </a:bodyPr>
          <a:lstStyle/>
          <a:p>
            <a:pPr marL="0" lvl="0" indent="0" algn="l">
              <a:lnSpc>
                <a:spcPts val="8640"/>
              </a:lnSpc>
              <a:spcBef>
                <a:spcPct val="0"/>
              </a:spcBef>
            </a:pPr>
            <a:r>
              <a:rPr lang="en-US" sz="5400" b="1" u="none" dirty="0">
                <a:solidFill>
                  <a:srgbClr val="000000"/>
                </a:solidFill>
                <a:latin typeface="Helveticish"/>
                <a:ea typeface="Helveticish"/>
                <a:cs typeface="Helveticish"/>
                <a:sym typeface="Helveticish"/>
              </a:rPr>
              <a:t>Task-7 : Landing Page Design</a:t>
            </a:r>
          </a:p>
        </p:txBody>
      </p:sp>
      <p:sp>
        <p:nvSpPr>
          <p:cNvPr id="6" name="TextBox 3">
            <a:extLst>
              <a:ext uri="{FF2B5EF4-FFF2-40B4-BE49-F238E27FC236}">
                <a16:creationId xmlns:a16="http://schemas.microsoft.com/office/drawing/2014/main" id="{E2A71C9F-66EB-9ABD-3323-AD79B0F8C245}"/>
              </a:ext>
            </a:extLst>
          </p:cNvPr>
          <p:cNvSpPr txBox="1"/>
          <p:nvPr/>
        </p:nvSpPr>
        <p:spPr>
          <a:xfrm>
            <a:off x="5836094" y="7009502"/>
            <a:ext cx="6334630" cy="430887"/>
          </a:xfrm>
          <a:prstGeom prst="rect">
            <a:avLst/>
          </a:prstGeom>
        </p:spPr>
        <p:txBody>
          <a:bodyPr wrap="square" lIns="0" tIns="0" rIns="0" bIns="0" rtlCol="0" anchor="t">
            <a:spAutoFit/>
          </a:bodyPr>
          <a:lstStyle/>
          <a:p>
            <a:pPr marL="457200" indent="-457200">
              <a:spcBef>
                <a:spcPct val="0"/>
              </a:spcBef>
              <a:buFont typeface="Arial" panose="020B0604020202020204" pitchFamily="34" charset="0"/>
              <a:buChar char="•"/>
            </a:pPr>
            <a:r>
              <a:rPr lang="en-US" sz="2800" b="1" u="none" dirty="0">
                <a:solidFill>
                  <a:srgbClr val="000000"/>
                </a:solidFill>
                <a:latin typeface="Helveticish" panose="020B0604020202020204" charset="0"/>
                <a:ea typeface="Helveticish" panose="020B0604020202020204" charset="0"/>
                <a:cs typeface="Helveticish" panose="020B0604020202020204" charset="0"/>
                <a:sym typeface="Public Sans"/>
              </a:rPr>
              <a:t>Landing Page – </a:t>
            </a:r>
            <a:r>
              <a:rPr lang="en-US" sz="2300" b="1" u="none" dirty="0">
                <a:solidFill>
                  <a:srgbClr val="FF0000"/>
                </a:solidFill>
                <a:latin typeface="Arial" panose="020B0604020202020204" pitchFamily="34" charset="0"/>
                <a:ea typeface="Helveticish" panose="020B0604020202020204" charset="0"/>
                <a:cs typeface="Arial" panose="020B0604020202020204" pitchFamily="34" charset="0"/>
                <a:sym typeface="Public Sans"/>
                <a:hlinkClick r:id="rId3">
                  <a:extLst>
                    <a:ext uri="{A12FA001-AC4F-418D-AE19-62706E023703}">
                      <ahyp:hlinkClr xmlns:ahyp="http://schemas.microsoft.com/office/drawing/2018/hyperlinkcolor" val="tx"/>
                    </a:ext>
                  </a:extLst>
                </a:hlinkClick>
              </a:rPr>
              <a:t>Click Here</a:t>
            </a:r>
            <a:endParaRPr lang="en-US" sz="2300" b="1" u="none" dirty="0">
              <a:solidFill>
                <a:srgbClr val="FF0000"/>
              </a:solidFill>
              <a:latin typeface="Arial" panose="020B0604020202020204" pitchFamily="34" charset="0"/>
              <a:ea typeface="Helveticish" panose="020B0604020202020204" charset="0"/>
              <a:cs typeface="Arial" panose="020B0604020202020204" pitchFamily="34" charset="0"/>
              <a:sym typeface="Public Sans"/>
            </a:endParaRPr>
          </a:p>
        </p:txBody>
      </p:sp>
    </p:spTree>
    <p:extLst>
      <p:ext uri="{BB962C8B-B14F-4D97-AF65-F5344CB8AC3E}">
        <p14:creationId xmlns:p14="http://schemas.microsoft.com/office/powerpoint/2010/main" val="91700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AF6F1"/>
        </a:solidFill>
        <a:effectLst/>
      </p:bgPr>
    </p:bg>
    <p:spTree>
      <p:nvGrpSpPr>
        <p:cNvPr id="1" name=""/>
        <p:cNvGrpSpPr/>
        <p:nvPr/>
      </p:nvGrpSpPr>
      <p:grpSpPr>
        <a:xfrm>
          <a:off x="0" y="0"/>
          <a:ext cx="0" cy="0"/>
          <a:chOff x="0" y="0"/>
          <a:chExt cx="0" cy="0"/>
        </a:xfrm>
      </p:grpSpPr>
      <p:sp>
        <p:nvSpPr>
          <p:cNvPr id="2" name="TextBox 2"/>
          <p:cNvSpPr txBox="1"/>
          <p:nvPr/>
        </p:nvSpPr>
        <p:spPr>
          <a:xfrm>
            <a:off x="2209800" y="2552700"/>
            <a:ext cx="13716000" cy="5491696"/>
          </a:xfrm>
          <a:prstGeom prst="rect">
            <a:avLst/>
          </a:prstGeom>
        </p:spPr>
        <p:txBody>
          <a:bodyPr wrap="square" lIns="0" tIns="0" rIns="0" bIns="0" rtlCol="0" anchor="t">
            <a:spAutoFit/>
          </a:bodyPr>
          <a:lstStyle/>
          <a:p>
            <a:pPr marL="342900" indent="-342900">
              <a:lnSpc>
                <a:spcPts val="3600"/>
              </a:lnSpc>
              <a:buFont typeface="Arial" panose="020B0604020202020204" pitchFamily="34" charset="0"/>
              <a:buChar char="•"/>
            </a:pPr>
            <a:r>
              <a:rPr lang="en-US" sz="2300" dirty="0">
                <a:solidFill>
                  <a:srgbClr val="000000"/>
                </a:solidFill>
                <a:latin typeface="Arial" panose="020B0604020202020204" pitchFamily="34" charset="0"/>
                <a:ea typeface="Public Sans"/>
                <a:cs typeface="Arial" panose="020B0604020202020204" pitchFamily="34" charset="0"/>
                <a:sym typeface="Public Sans"/>
              </a:rPr>
              <a:t> This project has effectively highlighted the critical components of digital marketing and website design, with a focus on establishing a robust and engaging online presence for Intellect Design.</a:t>
            </a:r>
          </a:p>
          <a:p>
            <a:pPr marL="342900" indent="-342900" algn="l">
              <a:lnSpc>
                <a:spcPts val="3600"/>
              </a:lnSpc>
              <a:buFont typeface="Arial" panose="020B0604020202020204" pitchFamily="34" charset="0"/>
              <a:buChar char="•"/>
            </a:pPr>
            <a:endParaRPr lang="en-US" sz="2300" dirty="0">
              <a:solidFill>
                <a:srgbClr val="000000"/>
              </a:solidFill>
              <a:latin typeface="Arial" panose="020B0604020202020204" pitchFamily="34" charset="0"/>
              <a:ea typeface="Public Sans"/>
              <a:cs typeface="Arial" panose="020B0604020202020204" pitchFamily="34" charset="0"/>
              <a:sym typeface="Public Sans"/>
            </a:endParaRPr>
          </a:p>
          <a:p>
            <a:pPr marL="342900" indent="-342900" algn="l">
              <a:lnSpc>
                <a:spcPts val="3600"/>
              </a:lnSpc>
              <a:buFont typeface="Arial" panose="020B0604020202020204" pitchFamily="34" charset="0"/>
              <a:buChar char="•"/>
            </a:pPr>
            <a:r>
              <a:rPr lang="en-US" sz="2300" dirty="0">
                <a:solidFill>
                  <a:srgbClr val="000000"/>
                </a:solidFill>
                <a:latin typeface="Arial" panose="020B0604020202020204" pitchFamily="34" charset="0"/>
                <a:ea typeface="Public Sans"/>
                <a:cs typeface="Arial" panose="020B0604020202020204" pitchFamily="34" charset="0"/>
                <a:sym typeface="Public Sans"/>
              </a:rPr>
              <a:t> By leveraging fundamental digital marketing strategies, adhering to key design principles, and implementing best practices, I have developed a landing page that prominently features Intellect Design's innovative solutions.</a:t>
            </a:r>
          </a:p>
          <a:p>
            <a:pPr marL="342900" indent="-342900" algn="l">
              <a:lnSpc>
                <a:spcPts val="3600"/>
              </a:lnSpc>
              <a:buFont typeface="Arial" panose="020B0604020202020204" pitchFamily="34" charset="0"/>
              <a:buChar char="•"/>
            </a:pPr>
            <a:endParaRPr lang="en-US" sz="2300" dirty="0">
              <a:solidFill>
                <a:srgbClr val="000000"/>
              </a:solidFill>
              <a:latin typeface="Arial" panose="020B0604020202020204" pitchFamily="34" charset="0"/>
              <a:ea typeface="Public Sans"/>
              <a:cs typeface="Arial" panose="020B0604020202020204" pitchFamily="34" charset="0"/>
              <a:sym typeface="Public Sans"/>
            </a:endParaRPr>
          </a:p>
          <a:p>
            <a:pPr marL="342900" indent="-342900" algn="l">
              <a:lnSpc>
                <a:spcPts val="3600"/>
              </a:lnSpc>
              <a:buFont typeface="Arial" panose="020B0604020202020204" pitchFamily="34" charset="0"/>
              <a:buChar char="•"/>
            </a:pPr>
            <a:r>
              <a:rPr lang="en-US" sz="2300" dirty="0">
                <a:solidFill>
                  <a:srgbClr val="000000"/>
                </a:solidFill>
                <a:latin typeface="Arial" panose="020B0604020202020204" pitchFamily="34" charset="0"/>
                <a:ea typeface="Public Sans"/>
                <a:cs typeface="Arial" panose="020B0604020202020204" pitchFamily="34" charset="0"/>
                <a:sym typeface="Public Sans"/>
              </a:rPr>
              <a:t>The goal is to enhance brand visibility, drive lead generation, and bolster overall engagement. </a:t>
            </a:r>
          </a:p>
          <a:p>
            <a:pPr marL="342900" indent="-342900" algn="l">
              <a:lnSpc>
                <a:spcPts val="3600"/>
              </a:lnSpc>
              <a:buFont typeface="Arial" panose="020B0604020202020204" pitchFamily="34" charset="0"/>
              <a:buChar char="•"/>
            </a:pPr>
            <a:endParaRPr lang="en-US" sz="2300" dirty="0">
              <a:solidFill>
                <a:srgbClr val="000000"/>
              </a:solidFill>
              <a:latin typeface="Arial" panose="020B0604020202020204" pitchFamily="34" charset="0"/>
              <a:ea typeface="Public Sans"/>
              <a:cs typeface="Arial" panose="020B0604020202020204" pitchFamily="34" charset="0"/>
              <a:sym typeface="Public Sans"/>
            </a:endParaRPr>
          </a:p>
          <a:p>
            <a:pPr marL="342900" indent="-342900" algn="l">
              <a:lnSpc>
                <a:spcPts val="3600"/>
              </a:lnSpc>
              <a:buFont typeface="Arial" panose="020B0604020202020204" pitchFamily="34" charset="0"/>
              <a:buChar char="•"/>
            </a:pPr>
            <a:r>
              <a:rPr lang="en-US" sz="2300" dirty="0">
                <a:solidFill>
                  <a:srgbClr val="000000"/>
                </a:solidFill>
                <a:latin typeface="Arial" panose="020B0604020202020204" pitchFamily="34" charset="0"/>
                <a:ea typeface="Public Sans"/>
                <a:cs typeface="Arial" panose="020B0604020202020204" pitchFamily="34" charset="0"/>
                <a:sym typeface="Public Sans"/>
              </a:rPr>
              <a:t> The insights and recommendations provided are aimed at driving continuous improvement and optimizing Intellect Design's digital presence to achieve sustained success and growth in the competitive landscape.</a:t>
            </a:r>
          </a:p>
        </p:txBody>
      </p:sp>
      <p:sp>
        <p:nvSpPr>
          <p:cNvPr id="5" name="TextBox 5"/>
          <p:cNvSpPr txBox="1"/>
          <p:nvPr/>
        </p:nvSpPr>
        <p:spPr>
          <a:xfrm>
            <a:off x="1066800" y="876300"/>
            <a:ext cx="5257668" cy="1089722"/>
          </a:xfrm>
          <a:prstGeom prst="rect">
            <a:avLst/>
          </a:prstGeom>
        </p:spPr>
        <p:txBody>
          <a:bodyPr lIns="0" tIns="0" rIns="0" bIns="0" rtlCol="0" anchor="t">
            <a:spAutoFit/>
          </a:bodyPr>
          <a:lstStyle/>
          <a:p>
            <a:pPr algn="l">
              <a:lnSpc>
                <a:spcPts val="9600"/>
              </a:lnSpc>
            </a:pPr>
            <a:r>
              <a:rPr lang="en-US" sz="5400" b="1" dirty="0">
                <a:solidFill>
                  <a:srgbClr val="000000"/>
                </a:solidFill>
                <a:latin typeface="Helveticish" panose="020B0604020202020204" charset="0"/>
                <a:ea typeface="Helveticish" panose="020B0604020202020204" charset="0"/>
                <a:cs typeface="Helveticish" panose="020B0604020202020204" charset="0"/>
                <a:sym typeface="Helveticish"/>
              </a:rPr>
              <a:t>Conclusion</a:t>
            </a:r>
            <a:r>
              <a:rPr lang="en-US" sz="5700" b="1" dirty="0">
                <a:solidFill>
                  <a:srgbClr val="000000"/>
                </a:solidFill>
                <a:latin typeface="Helveticish" panose="020B0604020202020204" charset="0"/>
                <a:ea typeface="Helveticish" panose="020B0604020202020204" charset="0"/>
                <a:cs typeface="Helveticish" panose="020B0604020202020204" charset="0"/>
                <a:sym typeface="Helveticish"/>
              </a:rPr>
              <a:t> :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6F1"/>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117838920"/>
              </p:ext>
            </p:extLst>
          </p:nvPr>
        </p:nvGraphicFramePr>
        <p:xfrm>
          <a:off x="2146040" y="4670129"/>
          <a:ext cx="4178560" cy="4511888"/>
        </p:xfrm>
        <a:graphic>
          <a:graphicData uri="http://schemas.openxmlformats.org/drawingml/2006/table">
            <a:tbl>
              <a:tblPr/>
              <a:tblGrid>
                <a:gridCol w="4178560">
                  <a:extLst>
                    <a:ext uri="{9D8B030D-6E8A-4147-A177-3AD203B41FA5}">
                      <a16:colId xmlns:a16="http://schemas.microsoft.com/office/drawing/2014/main" val="20000"/>
                    </a:ext>
                  </a:extLst>
                </a:gridCol>
              </a:tblGrid>
              <a:tr h="1046839">
                <a:tc>
                  <a:txBody>
                    <a:bodyPr/>
                    <a:lstStyle/>
                    <a:p>
                      <a:pPr algn="l">
                        <a:lnSpc>
                          <a:spcPts val="3219"/>
                        </a:lnSpc>
                        <a:defRPr/>
                      </a:pPr>
                      <a:r>
                        <a:rPr lang="en-US" sz="2299" dirty="0">
                          <a:solidFill>
                            <a:srgbClr val="000000"/>
                          </a:solidFill>
                          <a:latin typeface="Arial" panose="020B0604020202020204" pitchFamily="34" charset="0"/>
                          <a:cs typeface="Arial" panose="020B0604020202020204" pitchFamily="34" charset="0"/>
                          <a:sym typeface="Public Sans"/>
                        </a:rPr>
                        <a:t>Company Selection</a:t>
                      </a:r>
                      <a:endParaRPr lang="en-US" sz="1100" dirty="0">
                        <a:latin typeface="Arial" panose="020B0604020202020204" pitchFamily="34" charset="0"/>
                        <a:cs typeface="Arial" panose="020B0604020202020204" pitchFamily="34" charset="0"/>
                      </a:endParaRPr>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0"/>
                  </a:ext>
                </a:extLst>
              </a:tr>
              <a:tr h="1209105">
                <a:tc>
                  <a:txBody>
                    <a:bodyPr/>
                    <a:lstStyle/>
                    <a:p>
                      <a:pPr algn="l">
                        <a:lnSpc>
                          <a:spcPts val="3219"/>
                        </a:lnSpc>
                        <a:defRPr/>
                      </a:pPr>
                      <a:r>
                        <a:rPr lang="en-US" sz="2299" dirty="0">
                          <a:solidFill>
                            <a:srgbClr val="000000"/>
                          </a:solidFill>
                          <a:latin typeface="Arial" panose="020B0604020202020204" pitchFamily="34" charset="0"/>
                          <a:ea typeface="Public Sans"/>
                          <a:cs typeface="Arial" panose="020B0604020202020204" pitchFamily="34" charset="0"/>
                          <a:sym typeface="Public Sans"/>
                        </a:rPr>
                        <a:t>Product and Services Descriptions</a:t>
                      </a:r>
                      <a:endParaRPr lang="en-US" sz="1100" dirty="0">
                        <a:latin typeface="Arial" panose="020B0604020202020204" pitchFamily="34" charset="0"/>
                        <a:cs typeface="Arial" panose="020B0604020202020204" pitchFamily="34" charset="0"/>
                      </a:endParaRPr>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r h="1209105">
                <a:tc>
                  <a:txBody>
                    <a:bodyPr/>
                    <a:lstStyle/>
                    <a:p>
                      <a:pPr algn="l">
                        <a:lnSpc>
                          <a:spcPts val="3219"/>
                        </a:lnSpc>
                        <a:defRPr/>
                      </a:pPr>
                      <a:r>
                        <a:rPr lang="en-US" sz="2299" dirty="0">
                          <a:solidFill>
                            <a:srgbClr val="000000"/>
                          </a:solidFill>
                          <a:latin typeface="Arial" panose="020B0604020202020204" pitchFamily="34" charset="0"/>
                          <a:ea typeface="Public Sans"/>
                          <a:cs typeface="Arial" panose="020B0604020202020204" pitchFamily="34" charset="0"/>
                          <a:sym typeface="Public Sans"/>
                        </a:rPr>
                        <a:t>Website Platform Identification</a:t>
                      </a:r>
                      <a:endParaRPr lang="en-US" sz="1100" dirty="0">
                        <a:latin typeface="Arial" panose="020B0604020202020204" pitchFamily="34" charset="0"/>
                        <a:cs typeface="Arial" panose="020B0604020202020204" pitchFamily="34" charset="0"/>
                      </a:endParaRPr>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FCFCF"/>
                      </a:solidFill>
                      <a:prstDash val="solid"/>
                      <a:round/>
                      <a:headEnd type="none" w="med" len="med"/>
                      <a:tailEnd type="none" w="med" len="med"/>
                    </a:lnB>
                  </a:tcPr>
                </a:tc>
                <a:extLst>
                  <a:ext uri="{0D108BD9-81ED-4DB2-BD59-A6C34878D82A}">
                    <a16:rowId xmlns:a16="http://schemas.microsoft.com/office/drawing/2014/main" val="10002"/>
                  </a:ext>
                </a:extLst>
              </a:tr>
              <a:tr h="1046839">
                <a:tc>
                  <a:txBody>
                    <a:bodyPr/>
                    <a:lstStyle/>
                    <a:p>
                      <a:pPr algn="l">
                        <a:lnSpc>
                          <a:spcPts val="3219"/>
                        </a:lnSpc>
                        <a:defRPr/>
                      </a:pPr>
                      <a:r>
                        <a:rPr lang="en-US" sz="2299" dirty="0">
                          <a:solidFill>
                            <a:srgbClr val="000000"/>
                          </a:solidFill>
                          <a:latin typeface="Arial" panose="020B0604020202020204" pitchFamily="34" charset="0"/>
                          <a:ea typeface="Public Sans"/>
                          <a:cs typeface="Arial" panose="020B0604020202020204" pitchFamily="34" charset="0"/>
                          <a:sym typeface="Public Sans"/>
                        </a:rPr>
                        <a:t>Responsive Design Testing</a:t>
                      </a:r>
                      <a:endParaRPr lang="en-US" sz="1100" dirty="0">
                        <a:latin typeface="Arial" panose="020B0604020202020204" pitchFamily="34" charset="0"/>
                        <a:cs typeface="Arial" panose="020B0604020202020204" pitchFamily="34" charset="0"/>
                      </a:endParaRPr>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FCFCF"/>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3" name="Table 3"/>
          <p:cNvGraphicFramePr>
            <a:graphicFrameLocks noGrp="1"/>
          </p:cNvGraphicFramePr>
          <p:nvPr>
            <p:extLst>
              <p:ext uri="{D42A27DB-BD31-4B8C-83A1-F6EECF244321}">
                <p14:modId xmlns:p14="http://schemas.microsoft.com/office/powerpoint/2010/main" val="321111564"/>
              </p:ext>
            </p:extLst>
          </p:nvPr>
        </p:nvGraphicFramePr>
        <p:xfrm>
          <a:off x="11740887" y="4670129"/>
          <a:ext cx="4718313" cy="4355256"/>
        </p:xfrm>
        <a:graphic>
          <a:graphicData uri="http://schemas.openxmlformats.org/drawingml/2006/table">
            <a:tbl>
              <a:tblPr/>
              <a:tblGrid>
                <a:gridCol w="4718313">
                  <a:extLst>
                    <a:ext uri="{9D8B030D-6E8A-4147-A177-3AD203B41FA5}">
                      <a16:colId xmlns:a16="http://schemas.microsoft.com/office/drawing/2014/main" val="20000"/>
                    </a:ext>
                  </a:extLst>
                </a:gridCol>
              </a:tblGrid>
              <a:tr h="1210671">
                <a:tc>
                  <a:txBody>
                    <a:bodyPr/>
                    <a:lstStyle/>
                    <a:p>
                      <a:pPr algn="l">
                        <a:lnSpc>
                          <a:spcPts val="3219"/>
                        </a:lnSpc>
                        <a:defRPr/>
                      </a:pPr>
                      <a:r>
                        <a:rPr lang="en-US" sz="2299" dirty="0">
                          <a:solidFill>
                            <a:srgbClr val="000000"/>
                          </a:solidFill>
                          <a:latin typeface="Arial" panose="020B0604020202020204" pitchFamily="34" charset="0"/>
                          <a:ea typeface="Public Sans"/>
                          <a:cs typeface="Arial" panose="020B0604020202020204" pitchFamily="34" charset="0"/>
                          <a:sym typeface="Public Sans"/>
                        </a:rPr>
                        <a:t>Website Mistakes </a:t>
                      </a:r>
                      <a:r>
                        <a:rPr lang="en-US" sz="2299" dirty="0" err="1">
                          <a:solidFill>
                            <a:srgbClr val="000000"/>
                          </a:solidFill>
                          <a:latin typeface="Arial" panose="020B0604020202020204" pitchFamily="34" charset="0"/>
                          <a:ea typeface="Public Sans"/>
                          <a:cs typeface="Arial" panose="020B0604020202020204" pitchFamily="34" charset="0"/>
                          <a:sym typeface="Public Sans"/>
                        </a:rPr>
                        <a:t>Identtification</a:t>
                      </a:r>
                      <a:endParaRPr lang="en-US" sz="1100" dirty="0">
                        <a:latin typeface="Arial" panose="020B0604020202020204" pitchFamily="34" charset="0"/>
                        <a:cs typeface="Arial" panose="020B0604020202020204" pitchFamily="34" charset="0"/>
                      </a:endParaRPr>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0"/>
                  </a:ext>
                </a:extLst>
              </a:tr>
              <a:tr h="1048195">
                <a:tc>
                  <a:txBody>
                    <a:bodyPr/>
                    <a:lstStyle/>
                    <a:p>
                      <a:pPr algn="l">
                        <a:lnSpc>
                          <a:spcPts val="3219"/>
                        </a:lnSpc>
                        <a:defRPr/>
                      </a:pPr>
                      <a:r>
                        <a:rPr lang="en-US" sz="2299" dirty="0">
                          <a:solidFill>
                            <a:srgbClr val="000000"/>
                          </a:solidFill>
                          <a:latin typeface="Arial" panose="020B0604020202020204" pitchFamily="34" charset="0"/>
                          <a:ea typeface="Public Sans"/>
                          <a:cs typeface="Arial" panose="020B0604020202020204" pitchFamily="34" charset="0"/>
                          <a:sym typeface="Public Sans"/>
                        </a:rPr>
                        <a:t>Website Best Practices List</a:t>
                      </a:r>
                      <a:endParaRPr lang="en-US" sz="1100" dirty="0">
                        <a:latin typeface="Arial" panose="020B0604020202020204" pitchFamily="34" charset="0"/>
                        <a:cs typeface="Arial" panose="020B0604020202020204" pitchFamily="34" charset="0"/>
                      </a:endParaRPr>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r h="1048195">
                <a:tc>
                  <a:txBody>
                    <a:bodyPr/>
                    <a:lstStyle/>
                    <a:p>
                      <a:pPr algn="l">
                        <a:lnSpc>
                          <a:spcPts val="3219"/>
                        </a:lnSpc>
                        <a:defRPr/>
                      </a:pPr>
                      <a:r>
                        <a:rPr lang="en-US" sz="2299" dirty="0">
                          <a:solidFill>
                            <a:srgbClr val="000000"/>
                          </a:solidFill>
                          <a:latin typeface="Arial" panose="020B0604020202020204" pitchFamily="34" charset="0"/>
                          <a:ea typeface="Public Sans"/>
                          <a:cs typeface="Arial" panose="020B0604020202020204" pitchFamily="34" charset="0"/>
                          <a:sym typeface="Public Sans"/>
                        </a:rPr>
                        <a:t>Landing Page Design</a:t>
                      </a:r>
                      <a:endParaRPr lang="en-US" sz="1100" dirty="0">
                        <a:latin typeface="Arial" panose="020B0604020202020204" pitchFamily="34" charset="0"/>
                        <a:cs typeface="Arial" panose="020B0604020202020204" pitchFamily="34" charset="0"/>
                      </a:endParaRPr>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FCFCF"/>
                      </a:solidFill>
                      <a:prstDash val="solid"/>
                      <a:round/>
                      <a:headEnd type="none" w="med" len="med"/>
                      <a:tailEnd type="none" w="med" len="med"/>
                    </a:lnB>
                  </a:tcPr>
                </a:tc>
                <a:extLst>
                  <a:ext uri="{0D108BD9-81ED-4DB2-BD59-A6C34878D82A}">
                    <a16:rowId xmlns:a16="http://schemas.microsoft.com/office/drawing/2014/main" val="10002"/>
                  </a:ext>
                </a:extLst>
              </a:tr>
              <a:tr h="1048195">
                <a:tc>
                  <a:txBody>
                    <a:bodyPr/>
                    <a:lstStyle/>
                    <a:p>
                      <a:pPr algn="l">
                        <a:lnSpc>
                          <a:spcPts val="3219"/>
                        </a:lnSpc>
                        <a:defRPr/>
                      </a:pPr>
                      <a:r>
                        <a:rPr lang="en-US" sz="2299" dirty="0">
                          <a:solidFill>
                            <a:srgbClr val="000000"/>
                          </a:solidFill>
                          <a:latin typeface="Arial" panose="020B0604020202020204" pitchFamily="34" charset="0"/>
                          <a:ea typeface="Public Sans"/>
                          <a:cs typeface="Arial" panose="020B0604020202020204" pitchFamily="34" charset="0"/>
                          <a:sym typeface="Public Sans"/>
                        </a:rPr>
                        <a:t>Conclusion</a:t>
                      </a:r>
                      <a:endParaRPr lang="en-US" sz="1100" dirty="0">
                        <a:latin typeface="Arial" panose="020B0604020202020204" pitchFamily="34" charset="0"/>
                        <a:cs typeface="Arial" panose="020B0604020202020204" pitchFamily="34" charset="0"/>
                      </a:endParaRPr>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FCFCF"/>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4" name="Group 4"/>
          <p:cNvGrpSpPr/>
          <p:nvPr/>
        </p:nvGrpSpPr>
        <p:grpSpPr>
          <a:xfrm>
            <a:off x="1038225" y="7979536"/>
            <a:ext cx="917793" cy="917793"/>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000000"/>
              </a:solidFill>
              <a:prstDash val="solid"/>
              <a:miter/>
            </a:ln>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3120"/>
                </a:lnSpc>
              </a:pPr>
              <a:r>
                <a:rPr lang="en-US" sz="2400" dirty="0">
                  <a:solidFill>
                    <a:srgbClr val="000000"/>
                  </a:solidFill>
                  <a:latin typeface="Public Sans"/>
                  <a:ea typeface="Public Sans"/>
                  <a:cs typeface="Public Sans"/>
                  <a:sym typeface="Public Sans"/>
                </a:rPr>
                <a:t>4</a:t>
              </a:r>
            </a:p>
          </p:txBody>
        </p:sp>
      </p:grpSp>
      <p:grpSp>
        <p:nvGrpSpPr>
          <p:cNvPr id="7" name="Group 7"/>
          <p:cNvGrpSpPr/>
          <p:nvPr/>
        </p:nvGrpSpPr>
        <p:grpSpPr>
          <a:xfrm>
            <a:off x="10633073" y="7979536"/>
            <a:ext cx="917793" cy="917793"/>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000000"/>
              </a:solidFill>
              <a:prstDash val="solid"/>
              <a:miter/>
            </a:ln>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3120"/>
                </a:lnSpc>
              </a:pPr>
              <a:r>
                <a:rPr lang="en-US" sz="2400" dirty="0">
                  <a:solidFill>
                    <a:srgbClr val="000000"/>
                  </a:solidFill>
                  <a:latin typeface="Public Sans"/>
                  <a:ea typeface="Public Sans"/>
                  <a:cs typeface="Public Sans"/>
                  <a:sym typeface="Public Sans"/>
                </a:rPr>
                <a:t>8</a:t>
              </a:r>
            </a:p>
          </p:txBody>
        </p:sp>
      </p:grpSp>
      <p:grpSp>
        <p:nvGrpSpPr>
          <p:cNvPr id="10" name="Group 10"/>
          <p:cNvGrpSpPr/>
          <p:nvPr/>
        </p:nvGrpSpPr>
        <p:grpSpPr>
          <a:xfrm>
            <a:off x="1038225" y="6912162"/>
            <a:ext cx="917793" cy="917793"/>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000000">
                  <a:alpha val="72941"/>
                </a:srgbClr>
              </a:solidFill>
              <a:prstDash val="solid"/>
              <a:miter/>
            </a:ln>
          </p:spPr>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3120"/>
                </a:lnSpc>
              </a:pPr>
              <a:r>
                <a:rPr lang="en-US" sz="2400" dirty="0">
                  <a:solidFill>
                    <a:srgbClr val="000000">
                      <a:alpha val="72941"/>
                    </a:srgbClr>
                  </a:solidFill>
                  <a:latin typeface="Public Sans"/>
                  <a:ea typeface="Public Sans"/>
                  <a:cs typeface="Public Sans"/>
                  <a:sym typeface="Public Sans"/>
                </a:rPr>
                <a:t>3</a:t>
              </a:r>
            </a:p>
          </p:txBody>
        </p:sp>
      </p:grpSp>
      <p:grpSp>
        <p:nvGrpSpPr>
          <p:cNvPr id="13" name="Group 13"/>
          <p:cNvGrpSpPr/>
          <p:nvPr/>
        </p:nvGrpSpPr>
        <p:grpSpPr>
          <a:xfrm>
            <a:off x="10633073" y="6912162"/>
            <a:ext cx="917793" cy="917793"/>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000000">
                  <a:alpha val="72941"/>
                </a:srgbClr>
              </a:solidFill>
              <a:prstDash val="solid"/>
              <a:miter/>
            </a:ln>
          </p:spPr>
          <p:txBody>
            <a:bodyPr/>
            <a:lstStyle/>
            <a:p>
              <a:endParaRPr lang="en-IN" dirty="0"/>
            </a:p>
          </p:txBody>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3120"/>
                </a:lnSpc>
              </a:pPr>
              <a:r>
                <a:rPr lang="en-US" sz="2400" dirty="0">
                  <a:solidFill>
                    <a:srgbClr val="000000">
                      <a:alpha val="72941"/>
                    </a:srgbClr>
                  </a:solidFill>
                  <a:latin typeface="Public Sans"/>
                  <a:ea typeface="Public Sans"/>
                  <a:cs typeface="Public Sans"/>
                  <a:sym typeface="Public Sans"/>
                </a:rPr>
                <a:t>7</a:t>
              </a:r>
            </a:p>
          </p:txBody>
        </p:sp>
      </p:grpSp>
      <p:grpSp>
        <p:nvGrpSpPr>
          <p:cNvPr id="16" name="Group 16"/>
          <p:cNvGrpSpPr/>
          <p:nvPr/>
        </p:nvGrpSpPr>
        <p:grpSpPr>
          <a:xfrm>
            <a:off x="1038225" y="5844787"/>
            <a:ext cx="917793" cy="917793"/>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000000">
                  <a:alpha val="48627"/>
                </a:srgbClr>
              </a:solidFill>
              <a:prstDash val="solid"/>
              <a:miter/>
            </a:ln>
          </p:spPr>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3120"/>
                </a:lnSpc>
              </a:pPr>
              <a:r>
                <a:rPr lang="en-US" sz="2400" dirty="0">
                  <a:solidFill>
                    <a:srgbClr val="000000">
                      <a:alpha val="48627"/>
                    </a:srgbClr>
                  </a:solidFill>
                  <a:latin typeface="Public Sans"/>
                  <a:ea typeface="Public Sans"/>
                  <a:cs typeface="Public Sans"/>
                  <a:sym typeface="Public Sans"/>
                </a:rPr>
                <a:t>2</a:t>
              </a:r>
            </a:p>
          </p:txBody>
        </p:sp>
      </p:grpSp>
      <p:grpSp>
        <p:nvGrpSpPr>
          <p:cNvPr id="19" name="Group 19"/>
          <p:cNvGrpSpPr/>
          <p:nvPr/>
        </p:nvGrpSpPr>
        <p:grpSpPr>
          <a:xfrm>
            <a:off x="10633073" y="5844787"/>
            <a:ext cx="917793" cy="917793"/>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000000">
                  <a:alpha val="48627"/>
                </a:srgbClr>
              </a:solidFill>
              <a:prstDash val="solid"/>
              <a:miter/>
            </a:ln>
          </p:spPr>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3120"/>
                </a:lnSpc>
              </a:pPr>
              <a:r>
                <a:rPr lang="en-US" sz="2400" dirty="0">
                  <a:solidFill>
                    <a:srgbClr val="000000">
                      <a:alpha val="48627"/>
                    </a:srgbClr>
                  </a:solidFill>
                  <a:latin typeface="Public Sans"/>
                  <a:ea typeface="Public Sans"/>
                  <a:cs typeface="Public Sans"/>
                  <a:sym typeface="Public Sans"/>
                </a:rPr>
                <a:t>6</a:t>
              </a:r>
            </a:p>
          </p:txBody>
        </p:sp>
      </p:grpSp>
      <p:grpSp>
        <p:nvGrpSpPr>
          <p:cNvPr id="22" name="Group 22"/>
          <p:cNvGrpSpPr/>
          <p:nvPr/>
        </p:nvGrpSpPr>
        <p:grpSpPr>
          <a:xfrm>
            <a:off x="1038225" y="4777413"/>
            <a:ext cx="917793" cy="917793"/>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000000">
                  <a:alpha val="43922"/>
                </a:srgbClr>
              </a:solidFill>
              <a:prstDash val="solid"/>
              <a:miter/>
            </a:ln>
          </p:spPr>
          <p:txBody>
            <a:bodyPr/>
            <a:lstStyle/>
            <a:p>
              <a:endParaRPr lang="en-IN" dirty="0"/>
            </a:p>
          </p:txBody>
        </p:sp>
        <p:sp>
          <p:nvSpPr>
            <p:cNvPr id="24" name="TextBox 24"/>
            <p:cNvSpPr txBox="1"/>
            <p:nvPr/>
          </p:nvSpPr>
          <p:spPr>
            <a:xfrm>
              <a:off x="76200" y="38100"/>
              <a:ext cx="660400" cy="698500"/>
            </a:xfrm>
            <a:prstGeom prst="rect">
              <a:avLst/>
            </a:prstGeom>
          </p:spPr>
          <p:txBody>
            <a:bodyPr lIns="50800" tIns="50800" rIns="50800" bIns="50800" rtlCol="0" anchor="ctr"/>
            <a:lstStyle/>
            <a:p>
              <a:pPr algn="ctr">
                <a:lnSpc>
                  <a:spcPts val="3120"/>
                </a:lnSpc>
              </a:pPr>
              <a:r>
                <a:rPr lang="en-US" sz="2400" dirty="0">
                  <a:solidFill>
                    <a:srgbClr val="000000">
                      <a:alpha val="43922"/>
                    </a:srgbClr>
                  </a:solidFill>
                  <a:latin typeface="Public Sans"/>
                  <a:ea typeface="Public Sans"/>
                  <a:cs typeface="Public Sans"/>
                  <a:sym typeface="Public Sans"/>
                </a:rPr>
                <a:t>1</a:t>
              </a:r>
            </a:p>
          </p:txBody>
        </p:sp>
      </p:grpSp>
      <p:grpSp>
        <p:nvGrpSpPr>
          <p:cNvPr id="25" name="Group 25"/>
          <p:cNvGrpSpPr/>
          <p:nvPr/>
        </p:nvGrpSpPr>
        <p:grpSpPr>
          <a:xfrm>
            <a:off x="10633073" y="4777413"/>
            <a:ext cx="917793" cy="917793"/>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000000">
                  <a:alpha val="43922"/>
                </a:srgbClr>
              </a:solidFill>
              <a:prstDash val="solid"/>
              <a:miter/>
            </a:ln>
          </p:spPr>
        </p:sp>
        <p:sp>
          <p:nvSpPr>
            <p:cNvPr id="27" name="TextBox 27"/>
            <p:cNvSpPr txBox="1"/>
            <p:nvPr/>
          </p:nvSpPr>
          <p:spPr>
            <a:xfrm>
              <a:off x="76200" y="38100"/>
              <a:ext cx="660400" cy="698500"/>
            </a:xfrm>
            <a:prstGeom prst="rect">
              <a:avLst/>
            </a:prstGeom>
          </p:spPr>
          <p:txBody>
            <a:bodyPr lIns="50800" tIns="50800" rIns="50800" bIns="50800" rtlCol="0" anchor="ctr"/>
            <a:lstStyle/>
            <a:p>
              <a:pPr algn="ctr">
                <a:lnSpc>
                  <a:spcPts val="3120"/>
                </a:lnSpc>
              </a:pPr>
              <a:r>
                <a:rPr lang="en-US" sz="2400" dirty="0">
                  <a:solidFill>
                    <a:srgbClr val="000000">
                      <a:alpha val="43922"/>
                    </a:srgbClr>
                  </a:solidFill>
                  <a:latin typeface="Public Sans"/>
                  <a:ea typeface="Public Sans"/>
                  <a:cs typeface="Public Sans"/>
                  <a:sym typeface="Public Sans"/>
                </a:rPr>
                <a:t>5</a:t>
              </a:r>
            </a:p>
          </p:txBody>
        </p:sp>
      </p:grpSp>
      <p:sp>
        <p:nvSpPr>
          <p:cNvPr id="28" name="AutoShape 28"/>
          <p:cNvSpPr/>
          <p:nvPr/>
        </p:nvSpPr>
        <p:spPr>
          <a:xfrm>
            <a:off x="1028720" y="2953702"/>
            <a:ext cx="16230565" cy="0"/>
          </a:xfrm>
          <a:prstGeom prst="line">
            <a:avLst/>
          </a:prstGeom>
          <a:ln w="19050" cap="flat">
            <a:solidFill>
              <a:srgbClr val="000000"/>
            </a:solidFill>
            <a:prstDash val="solid"/>
            <a:headEnd type="oval" w="lg" len="lg"/>
            <a:tailEnd type="oval" w="lg" len="lg"/>
          </a:ln>
        </p:spPr>
      </p:sp>
      <p:sp>
        <p:nvSpPr>
          <p:cNvPr id="29" name="TextBox 29"/>
          <p:cNvSpPr txBox="1"/>
          <p:nvPr/>
        </p:nvSpPr>
        <p:spPr>
          <a:xfrm>
            <a:off x="1038225" y="1417906"/>
            <a:ext cx="8041654" cy="1123950"/>
          </a:xfrm>
          <a:prstGeom prst="rect">
            <a:avLst/>
          </a:prstGeom>
        </p:spPr>
        <p:txBody>
          <a:bodyPr lIns="0" tIns="0" rIns="0" bIns="0" rtlCol="0" anchor="t">
            <a:spAutoFit/>
          </a:bodyPr>
          <a:lstStyle/>
          <a:p>
            <a:pPr algn="l">
              <a:lnSpc>
                <a:spcPts val="8640"/>
              </a:lnSpc>
            </a:pPr>
            <a:r>
              <a:rPr lang="en-US" sz="7200" b="1" dirty="0">
                <a:solidFill>
                  <a:srgbClr val="000000"/>
                </a:solidFill>
                <a:latin typeface="Helveticish"/>
                <a:ea typeface="Helveticish"/>
                <a:cs typeface="Helveticish"/>
                <a:sym typeface="Helveticish"/>
              </a:rPr>
              <a:t>Task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6F1"/>
        </a:solidFill>
        <a:effectLst/>
      </p:bgPr>
    </p:bg>
    <p:spTree>
      <p:nvGrpSpPr>
        <p:cNvPr id="1" name=""/>
        <p:cNvGrpSpPr/>
        <p:nvPr/>
      </p:nvGrpSpPr>
      <p:grpSpPr>
        <a:xfrm>
          <a:off x="0" y="0"/>
          <a:ext cx="0" cy="0"/>
          <a:chOff x="0" y="0"/>
          <a:chExt cx="0" cy="0"/>
        </a:xfrm>
      </p:grpSpPr>
      <p:sp>
        <p:nvSpPr>
          <p:cNvPr id="3" name="TextBox 3"/>
          <p:cNvSpPr txBox="1"/>
          <p:nvPr/>
        </p:nvSpPr>
        <p:spPr>
          <a:xfrm>
            <a:off x="2438400" y="3976688"/>
            <a:ext cx="10210800" cy="355675"/>
          </a:xfrm>
          <a:prstGeom prst="rect">
            <a:avLst/>
          </a:prstGeom>
        </p:spPr>
        <p:txBody>
          <a:bodyPr wrap="square" lIns="0" tIns="0" rIns="0" bIns="0" rtlCol="0" anchor="t">
            <a:spAutoFit/>
          </a:bodyPr>
          <a:lstStyle/>
          <a:p>
            <a:pPr marL="342900" lvl="0" indent="-342900">
              <a:lnSpc>
                <a:spcPts val="2990"/>
              </a:lnSpc>
              <a:spcBef>
                <a:spcPct val="0"/>
              </a:spcBef>
              <a:buFont typeface="Arial" panose="020B0604020202020204" pitchFamily="34" charset="0"/>
              <a:buChar char="•"/>
            </a:pPr>
            <a:r>
              <a:rPr lang="en-US" sz="2300" b="0" i="0" u="none" strike="noStrike" dirty="0">
                <a:solidFill>
                  <a:srgbClr val="000000"/>
                </a:solidFill>
                <a:effectLst/>
                <a:latin typeface="Arial" panose="020B0604020202020204" pitchFamily="34" charset="0"/>
                <a:cs typeface="Arial" panose="020B0604020202020204" pitchFamily="34" charset="0"/>
              </a:rPr>
              <a:t>I selected the company “</a:t>
            </a:r>
            <a:r>
              <a:rPr lang="en-US" sz="2300" b="1" dirty="0">
                <a:solidFill>
                  <a:srgbClr val="000000"/>
                </a:solidFill>
                <a:latin typeface="Arial" panose="020B0604020202020204" pitchFamily="34" charset="0"/>
                <a:cs typeface="Arial" panose="020B0604020202020204" pitchFamily="34" charset="0"/>
              </a:rPr>
              <a:t>Intellect</a:t>
            </a:r>
            <a:r>
              <a:rPr lang="en-US" sz="2300" b="0" i="0" u="none" strike="noStrike" dirty="0">
                <a:solidFill>
                  <a:srgbClr val="000000"/>
                </a:solidFill>
                <a:effectLst/>
                <a:latin typeface="Arial" panose="020B0604020202020204" pitchFamily="34" charset="0"/>
                <a:cs typeface="Arial" panose="020B0604020202020204" pitchFamily="34" charset="0"/>
              </a:rPr>
              <a:t>” for this Web Presence Project.</a:t>
            </a:r>
            <a:endParaRPr lang="en-US" sz="2300" u="none" dirty="0">
              <a:solidFill>
                <a:srgbClr val="000000"/>
              </a:solidFill>
              <a:latin typeface="Arial" panose="020B0604020202020204" pitchFamily="34" charset="0"/>
              <a:ea typeface="Public Sans"/>
              <a:cs typeface="Arial" panose="020B0604020202020204" pitchFamily="34" charset="0"/>
              <a:sym typeface="Public Sans"/>
            </a:endParaRPr>
          </a:p>
        </p:txBody>
      </p:sp>
      <p:sp>
        <p:nvSpPr>
          <p:cNvPr id="4" name="AutoShape 4"/>
          <p:cNvSpPr/>
          <p:nvPr/>
        </p:nvSpPr>
        <p:spPr>
          <a:xfrm>
            <a:off x="1028720" y="2953702"/>
            <a:ext cx="16230565" cy="0"/>
          </a:xfrm>
          <a:prstGeom prst="line">
            <a:avLst/>
          </a:prstGeom>
          <a:ln w="19050" cap="flat">
            <a:solidFill>
              <a:srgbClr val="000000"/>
            </a:solidFill>
            <a:prstDash val="solid"/>
            <a:headEnd type="oval" w="lg" len="lg"/>
            <a:tailEnd type="oval" w="lg" len="lg"/>
          </a:ln>
        </p:spPr>
      </p:sp>
      <p:sp>
        <p:nvSpPr>
          <p:cNvPr id="5" name="TextBox 5"/>
          <p:cNvSpPr txBox="1"/>
          <p:nvPr/>
        </p:nvSpPr>
        <p:spPr>
          <a:xfrm>
            <a:off x="1038225" y="1417906"/>
            <a:ext cx="12808515" cy="984821"/>
          </a:xfrm>
          <a:prstGeom prst="rect">
            <a:avLst/>
          </a:prstGeom>
        </p:spPr>
        <p:txBody>
          <a:bodyPr lIns="0" tIns="0" rIns="0" bIns="0" rtlCol="0" anchor="t">
            <a:spAutoFit/>
          </a:bodyPr>
          <a:lstStyle/>
          <a:p>
            <a:pPr marL="0" lvl="0" indent="0" algn="l">
              <a:lnSpc>
                <a:spcPts val="8640"/>
              </a:lnSpc>
              <a:spcBef>
                <a:spcPct val="0"/>
              </a:spcBef>
            </a:pPr>
            <a:r>
              <a:rPr lang="en-US" sz="5400" b="1" u="none" dirty="0">
                <a:solidFill>
                  <a:srgbClr val="000000"/>
                </a:solidFill>
                <a:latin typeface="Helveticish"/>
                <a:ea typeface="Helveticish"/>
                <a:cs typeface="Helveticish"/>
                <a:sym typeface="Helveticish"/>
              </a:rPr>
              <a:t>Task-1 : Company Selection</a:t>
            </a:r>
          </a:p>
        </p:txBody>
      </p:sp>
      <p:grpSp>
        <p:nvGrpSpPr>
          <p:cNvPr id="6" name="Group 6"/>
          <p:cNvGrpSpPr/>
          <p:nvPr/>
        </p:nvGrpSpPr>
        <p:grpSpPr>
          <a:xfrm rot="5400000">
            <a:off x="15146179" y="1541619"/>
            <a:ext cx="1078708" cy="1078708"/>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000000"/>
              </a:solidFill>
              <a:prstDash val="solid"/>
              <a:miter/>
            </a:ln>
          </p:spPr>
        </p:sp>
        <p:sp>
          <p:nvSpPr>
            <p:cNvPr id="8" name="TextBox 8"/>
            <p:cNvSpPr txBox="1"/>
            <p:nvPr/>
          </p:nvSpPr>
          <p:spPr>
            <a:xfrm>
              <a:off x="76200" y="57150"/>
              <a:ext cx="660400" cy="679450"/>
            </a:xfrm>
            <a:prstGeom prst="rect">
              <a:avLst/>
            </a:prstGeom>
          </p:spPr>
          <p:txBody>
            <a:bodyPr lIns="50800" tIns="50800" rIns="50800" bIns="50800" rtlCol="0" anchor="ctr"/>
            <a:lstStyle/>
            <a:p>
              <a:pPr algn="ctr">
                <a:lnSpc>
                  <a:spcPts val="1950"/>
                </a:lnSpc>
              </a:pPr>
              <a:endParaRPr/>
            </a:p>
          </p:txBody>
        </p:sp>
      </p:grpSp>
      <p:grpSp>
        <p:nvGrpSpPr>
          <p:cNvPr id="9" name="Group 9"/>
          <p:cNvGrpSpPr/>
          <p:nvPr/>
        </p:nvGrpSpPr>
        <p:grpSpPr>
          <a:xfrm rot="5400000">
            <a:off x="16215362" y="1541619"/>
            <a:ext cx="1078708" cy="1078708"/>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000000"/>
              </a:solidFill>
              <a:prstDash val="solid"/>
              <a:miter/>
            </a:ln>
          </p:spPr>
        </p:sp>
        <p:sp>
          <p:nvSpPr>
            <p:cNvPr id="11" name="TextBox 11"/>
            <p:cNvSpPr txBox="1"/>
            <p:nvPr/>
          </p:nvSpPr>
          <p:spPr>
            <a:xfrm>
              <a:off x="76200" y="57150"/>
              <a:ext cx="660400" cy="679450"/>
            </a:xfrm>
            <a:prstGeom prst="rect">
              <a:avLst/>
            </a:prstGeom>
          </p:spPr>
          <p:txBody>
            <a:bodyPr lIns="50800" tIns="50800" rIns="50800" bIns="50800" rtlCol="0" anchor="ctr"/>
            <a:lstStyle/>
            <a:p>
              <a:pPr algn="ctr">
                <a:lnSpc>
                  <a:spcPts val="1950"/>
                </a:lnSpc>
              </a:pPr>
              <a:endParaRPr/>
            </a:p>
          </p:txBody>
        </p:sp>
      </p:grpSp>
      <p:sp>
        <p:nvSpPr>
          <p:cNvPr id="12" name="Freeform 12"/>
          <p:cNvSpPr/>
          <p:nvPr/>
        </p:nvSpPr>
        <p:spPr>
          <a:xfrm>
            <a:off x="16532562" y="1858819"/>
            <a:ext cx="444308" cy="444308"/>
          </a:xfrm>
          <a:custGeom>
            <a:avLst/>
            <a:gdLst/>
            <a:ahLst/>
            <a:cxnLst/>
            <a:rect l="l" t="t" r="r" b="b"/>
            <a:pathLst>
              <a:path w="444308" h="444308">
                <a:moveTo>
                  <a:pt x="0" y="0"/>
                </a:moveTo>
                <a:lnTo>
                  <a:pt x="444308" y="0"/>
                </a:lnTo>
                <a:lnTo>
                  <a:pt x="444308" y="444308"/>
                </a:lnTo>
                <a:lnTo>
                  <a:pt x="0" y="4443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3">
            <a:extLst>
              <a:ext uri="{FF2B5EF4-FFF2-40B4-BE49-F238E27FC236}">
                <a16:creationId xmlns:a16="http://schemas.microsoft.com/office/drawing/2014/main" id="{040E9975-8DFF-27D8-6AB1-0B3D9AB9B96A}"/>
              </a:ext>
            </a:extLst>
          </p:cNvPr>
          <p:cNvSpPr txBox="1"/>
          <p:nvPr/>
        </p:nvSpPr>
        <p:spPr>
          <a:xfrm>
            <a:off x="2438400" y="6057900"/>
            <a:ext cx="13335000" cy="3048720"/>
          </a:xfrm>
          <a:prstGeom prst="rect">
            <a:avLst/>
          </a:prstGeom>
        </p:spPr>
        <p:txBody>
          <a:bodyPr wrap="square" lIns="0" tIns="0" rIns="0" bIns="0" rtlCol="0" anchor="t">
            <a:spAutoFit/>
          </a:bodyPr>
          <a:lstStyle/>
          <a:p>
            <a:pPr marL="342900" lvl="0" indent="-342900" algn="l">
              <a:lnSpc>
                <a:spcPts val="2990"/>
              </a:lnSpc>
              <a:spcBef>
                <a:spcPct val="0"/>
              </a:spcBef>
              <a:buFont typeface="Arial" panose="020B0604020202020204" pitchFamily="34" charset="0"/>
              <a:buChar char="•"/>
            </a:pPr>
            <a:r>
              <a:rPr lang="en-US" sz="2300" u="none" dirty="0">
                <a:solidFill>
                  <a:srgbClr val="000000"/>
                </a:solidFill>
                <a:latin typeface="Arial" panose="020B0604020202020204" pitchFamily="34" charset="0"/>
                <a:ea typeface="Public Sans"/>
                <a:cs typeface="Arial" panose="020B0604020202020204" pitchFamily="34" charset="0"/>
                <a:sym typeface="Public Sans"/>
              </a:rPr>
              <a:t> Intellect Design Arena delivers cutting-edge fintech solutions for banks and financial institutions globally</a:t>
            </a:r>
          </a:p>
          <a:p>
            <a:pPr marL="342900" lvl="0" indent="-342900" algn="l">
              <a:lnSpc>
                <a:spcPts val="2990"/>
              </a:lnSpc>
              <a:spcBef>
                <a:spcPct val="0"/>
              </a:spcBef>
              <a:buFont typeface="Arial" panose="020B0604020202020204" pitchFamily="34" charset="0"/>
              <a:buChar char="•"/>
            </a:pPr>
            <a:endParaRPr lang="en-US" sz="2300" u="none" dirty="0">
              <a:solidFill>
                <a:srgbClr val="000000"/>
              </a:solidFill>
              <a:latin typeface="Arial" panose="020B0604020202020204" pitchFamily="34" charset="0"/>
              <a:ea typeface="Public Sans"/>
              <a:cs typeface="Arial" panose="020B0604020202020204" pitchFamily="34" charset="0"/>
              <a:sym typeface="Public Sans"/>
            </a:endParaRPr>
          </a:p>
          <a:p>
            <a:pPr marL="342900" lvl="0" indent="-342900" algn="l">
              <a:lnSpc>
                <a:spcPts val="2990"/>
              </a:lnSpc>
              <a:spcBef>
                <a:spcPct val="0"/>
              </a:spcBef>
              <a:buFont typeface="Arial" panose="020B0604020202020204" pitchFamily="34" charset="0"/>
              <a:buChar char="•"/>
            </a:pPr>
            <a:r>
              <a:rPr lang="en-US" sz="2300" u="none" dirty="0">
                <a:solidFill>
                  <a:srgbClr val="000000"/>
                </a:solidFill>
                <a:latin typeface="Arial" panose="020B0604020202020204" pitchFamily="34" charset="0"/>
                <a:ea typeface="Public Sans"/>
                <a:cs typeface="Arial" panose="020B0604020202020204" pitchFamily="34" charset="0"/>
                <a:sym typeface="Public Sans"/>
              </a:rPr>
              <a:t>They emphasize digital transformation using AI-powered, cloud-native, and API-first technologies.</a:t>
            </a:r>
          </a:p>
          <a:p>
            <a:pPr marL="342900" lvl="0" indent="-342900" algn="l">
              <a:lnSpc>
                <a:spcPts val="2990"/>
              </a:lnSpc>
              <a:spcBef>
                <a:spcPct val="0"/>
              </a:spcBef>
              <a:buFont typeface="Arial" panose="020B0604020202020204" pitchFamily="34" charset="0"/>
              <a:buChar char="•"/>
            </a:pPr>
            <a:endParaRPr lang="en-US" sz="2300" dirty="0">
              <a:solidFill>
                <a:srgbClr val="000000"/>
              </a:solidFill>
              <a:latin typeface="Arial" panose="020B0604020202020204" pitchFamily="34" charset="0"/>
              <a:ea typeface="Public Sans"/>
              <a:cs typeface="Arial" panose="020B0604020202020204" pitchFamily="34" charset="0"/>
              <a:sym typeface="Public Sans"/>
            </a:endParaRPr>
          </a:p>
          <a:p>
            <a:pPr marL="342900" lvl="0" indent="-342900" algn="l">
              <a:lnSpc>
                <a:spcPts val="2990"/>
              </a:lnSpc>
              <a:spcBef>
                <a:spcPct val="0"/>
              </a:spcBef>
              <a:buFont typeface="Arial" panose="020B0604020202020204" pitchFamily="34" charset="0"/>
              <a:buChar char="•"/>
            </a:pPr>
            <a:r>
              <a:rPr lang="en-US" sz="2300" u="none" dirty="0">
                <a:solidFill>
                  <a:srgbClr val="000000"/>
                </a:solidFill>
                <a:latin typeface="Arial" panose="020B0604020202020204" pitchFamily="34" charset="0"/>
                <a:ea typeface="Public Sans"/>
                <a:cs typeface="Arial" panose="020B0604020202020204" pitchFamily="34" charset="0"/>
                <a:sym typeface="Public Sans"/>
              </a:rPr>
              <a:t>Their products cater to corporate and consumer banking, focusing on modernizing financial services with customer-centric solutions.</a:t>
            </a:r>
          </a:p>
          <a:p>
            <a:pPr marL="342900" lvl="0" indent="-342900" algn="l">
              <a:lnSpc>
                <a:spcPts val="2990"/>
              </a:lnSpc>
              <a:spcBef>
                <a:spcPct val="0"/>
              </a:spcBef>
              <a:buFont typeface="Arial" panose="020B0604020202020204" pitchFamily="34" charset="0"/>
              <a:buChar char="•"/>
            </a:pPr>
            <a:endParaRPr lang="en-US" sz="2300" u="none" dirty="0">
              <a:solidFill>
                <a:srgbClr val="000000"/>
              </a:solidFill>
              <a:latin typeface="Arial" panose="020B0604020202020204" pitchFamily="34" charset="0"/>
              <a:ea typeface="Public Sans"/>
              <a:cs typeface="Arial" panose="020B0604020202020204" pitchFamily="34" charset="0"/>
              <a:sym typeface="Public Sans"/>
            </a:endParaRPr>
          </a:p>
        </p:txBody>
      </p:sp>
      <p:sp>
        <p:nvSpPr>
          <p:cNvPr id="14" name="TextBox 3">
            <a:extLst>
              <a:ext uri="{FF2B5EF4-FFF2-40B4-BE49-F238E27FC236}">
                <a16:creationId xmlns:a16="http://schemas.microsoft.com/office/drawing/2014/main" id="{8ADFC1B1-B084-D375-A09B-3E87473350F2}"/>
              </a:ext>
            </a:extLst>
          </p:cNvPr>
          <p:cNvSpPr txBox="1"/>
          <p:nvPr/>
        </p:nvSpPr>
        <p:spPr>
          <a:xfrm>
            <a:off x="1219200" y="4825284"/>
            <a:ext cx="5243646" cy="384721"/>
          </a:xfrm>
          <a:prstGeom prst="rect">
            <a:avLst/>
          </a:prstGeom>
        </p:spPr>
        <p:txBody>
          <a:bodyPr lIns="0" tIns="0" rIns="0" bIns="0" rtlCol="0" anchor="t">
            <a:spAutoFit/>
          </a:bodyPr>
          <a:lstStyle/>
          <a:p>
            <a:pPr marL="0" lvl="0" indent="0" algn="l">
              <a:lnSpc>
                <a:spcPts val="2990"/>
              </a:lnSpc>
              <a:spcBef>
                <a:spcPct val="0"/>
              </a:spcBef>
            </a:pPr>
            <a:r>
              <a:rPr lang="en-US" sz="2800" b="1" u="none" dirty="0">
                <a:solidFill>
                  <a:srgbClr val="000000"/>
                </a:solidFill>
                <a:latin typeface="Helveticish" panose="020B0604020202020204" charset="0"/>
                <a:ea typeface="Helveticish" panose="020B0604020202020204" charset="0"/>
                <a:cs typeface="Helveticish" panose="020B0604020202020204" charset="0"/>
                <a:sym typeface="Public Sans"/>
              </a:rPr>
              <a:t>About Intellect :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6F1"/>
        </a:solidFill>
        <a:effectLst/>
      </p:bgPr>
    </p:bg>
    <p:spTree>
      <p:nvGrpSpPr>
        <p:cNvPr id="1" name=""/>
        <p:cNvGrpSpPr/>
        <p:nvPr/>
      </p:nvGrpSpPr>
      <p:grpSpPr>
        <a:xfrm>
          <a:off x="0" y="0"/>
          <a:ext cx="0" cy="0"/>
          <a:chOff x="0" y="0"/>
          <a:chExt cx="0" cy="0"/>
        </a:xfrm>
      </p:grpSpPr>
      <p:sp>
        <p:nvSpPr>
          <p:cNvPr id="3" name="TextBox 3"/>
          <p:cNvSpPr txBox="1"/>
          <p:nvPr/>
        </p:nvSpPr>
        <p:spPr>
          <a:xfrm>
            <a:off x="1371600" y="3074397"/>
            <a:ext cx="16611600" cy="1561966"/>
          </a:xfrm>
          <a:prstGeom prst="rect">
            <a:avLst/>
          </a:prstGeom>
        </p:spPr>
        <p:txBody>
          <a:bodyPr wrap="square" lIns="0" tIns="0" rIns="0" bIns="0" rtlCol="0" anchor="t">
            <a:spAutoFit/>
          </a:bodyPr>
          <a:lstStyle/>
          <a:p>
            <a:pPr marL="457200" indent="-457200">
              <a:lnSpc>
                <a:spcPct val="150000"/>
              </a:lnSpc>
              <a:spcBef>
                <a:spcPct val="0"/>
              </a:spcBef>
              <a:buFont typeface="Arial" panose="020B0604020202020204" pitchFamily="34" charset="0"/>
              <a:buChar char="•"/>
            </a:pPr>
            <a:r>
              <a:rPr lang="en-US" sz="2800" b="1" u="none" dirty="0">
                <a:solidFill>
                  <a:srgbClr val="000000"/>
                </a:solidFill>
                <a:latin typeface="Helveticish" panose="020B0604020202020204" charset="0"/>
                <a:ea typeface="Helveticish" panose="020B0604020202020204" charset="0"/>
                <a:cs typeface="Helveticish" panose="020B0604020202020204" charset="0"/>
                <a:sym typeface="Public Sans"/>
              </a:rPr>
              <a:t>AI Products </a:t>
            </a:r>
            <a:r>
              <a:rPr lang="en-US" sz="2300" b="1" dirty="0">
                <a:solidFill>
                  <a:srgbClr val="000000"/>
                </a:solidFill>
                <a:latin typeface="Arial" panose="020B0604020202020204" pitchFamily="34" charset="0"/>
                <a:ea typeface="Helveticish" panose="020B0604020202020204" charset="0"/>
                <a:cs typeface="Arial" panose="020B0604020202020204" pitchFamily="34" charset="0"/>
                <a:sym typeface="Public Sans"/>
              </a:rPr>
              <a:t>: </a:t>
            </a:r>
            <a:r>
              <a:rPr lang="en-US" sz="2300" u="none" dirty="0">
                <a:solidFill>
                  <a:srgbClr val="000000"/>
                </a:solidFill>
                <a:latin typeface="Arial" panose="020B0604020202020204" pitchFamily="34" charset="0"/>
                <a:ea typeface="Public Sans"/>
                <a:cs typeface="Arial" panose="020B0604020202020204" pitchFamily="34" charset="0"/>
                <a:sym typeface="Public Sans"/>
              </a:rPr>
              <a:t>Intellect offers a comprehensive suite of ai-driven products and data insights to address key challenges in the financial and insurance industries.</a:t>
            </a:r>
          </a:p>
          <a:p>
            <a:pPr marL="457200" lvl="0" indent="-457200" algn="l">
              <a:lnSpc>
                <a:spcPts val="2990"/>
              </a:lnSpc>
              <a:spcBef>
                <a:spcPct val="0"/>
              </a:spcBef>
              <a:buFont typeface="Arial" panose="020B0604020202020204" pitchFamily="34" charset="0"/>
              <a:buChar char="•"/>
            </a:pPr>
            <a:endParaRPr lang="en-US" sz="3200" b="1" u="none" dirty="0">
              <a:solidFill>
                <a:srgbClr val="000000"/>
              </a:solidFill>
              <a:latin typeface="Helveticish" panose="020B0604020202020204" charset="0"/>
              <a:ea typeface="Helveticish" panose="020B0604020202020204" charset="0"/>
              <a:cs typeface="Helveticish" panose="020B0604020202020204" charset="0"/>
              <a:sym typeface="Public Sans"/>
            </a:endParaRPr>
          </a:p>
        </p:txBody>
      </p:sp>
      <p:sp>
        <p:nvSpPr>
          <p:cNvPr id="4" name="AutoShape 4"/>
          <p:cNvSpPr/>
          <p:nvPr/>
        </p:nvSpPr>
        <p:spPr>
          <a:xfrm>
            <a:off x="1028717" y="2663189"/>
            <a:ext cx="16230565" cy="0"/>
          </a:xfrm>
          <a:prstGeom prst="line">
            <a:avLst/>
          </a:prstGeom>
          <a:ln w="19050" cap="flat">
            <a:solidFill>
              <a:srgbClr val="000000"/>
            </a:solidFill>
            <a:prstDash val="solid"/>
            <a:headEnd type="oval" w="lg" len="lg"/>
            <a:tailEnd type="oval" w="lg" len="lg"/>
          </a:ln>
        </p:spPr>
      </p:sp>
      <p:sp>
        <p:nvSpPr>
          <p:cNvPr id="5" name="TextBox 5"/>
          <p:cNvSpPr txBox="1"/>
          <p:nvPr/>
        </p:nvSpPr>
        <p:spPr>
          <a:xfrm>
            <a:off x="1038225" y="1417906"/>
            <a:ext cx="13287375" cy="984821"/>
          </a:xfrm>
          <a:prstGeom prst="rect">
            <a:avLst/>
          </a:prstGeom>
        </p:spPr>
        <p:txBody>
          <a:bodyPr wrap="square" lIns="0" tIns="0" rIns="0" bIns="0" rtlCol="0" anchor="t">
            <a:spAutoFit/>
          </a:bodyPr>
          <a:lstStyle/>
          <a:p>
            <a:pPr marL="0" lvl="0" indent="0" algn="l">
              <a:lnSpc>
                <a:spcPts val="8640"/>
              </a:lnSpc>
              <a:spcBef>
                <a:spcPct val="0"/>
              </a:spcBef>
            </a:pPr>
            <a:r>
              <a:rPr lang="en-US" sz="5400" b="1" u="none" dirty="0">
                <a:solidFill>
                  <a:srgbClr val="000000"/>
                </a:solidFill>
                <a:latin typeface="Helveticish"/>
                <a:ea typeface="Helveticish"/>
                <a:cs typeface="Helveticish"/>
                <a:sym typeface="Helveticish"/>
              </a:rPr>
              <a:t>Task-2 : </a:t>
            </a:r>
            <a:r>
              <a:rPr lang="en-US" sz="5400" b="1" dirty="0">
                <a:solidFill>
                  <a:srgbClr val="000000"/>
                </a:solidFill>
                <a:latin typeface="Helveticish"/>
                <a:ea typeface="Helveticish"/>
                <a:cs typeface="Helveticish"/>
                <a:sym typeface="Helveticish"/>
              </a:rPr>
              <a:t>Product and Services Descriptions</a:t>
            </a:r>
            <a:endParaRPr lang="en-US" sz="5400" b="1" u="none" dirty="0">
              <a:solidFill>
                <a:srgbClr val="000000"/>
              </a:solidFill>
              <a:latin typeface="Helveticish"/>
              <a:ea typeface="Helveticish"/>
              <a:cs typeface="Helveticish"/>
              <a:sym typeface="Helveticish"/>
            </a:endParaRPr>
          </a:p>
        </p:txBody>
      </p:sp>
      <p:grpSp>
        <p:nvGrpSpPr>
          <p:cNvPr id="6" name="Group 6"/>
          <p:cNvGrpSpPr/>
          <p:nvPr/>
        </p:nvGrpSpPr>
        <p:grpSpPr>
          <a:xfrm rot="5400000">
            <a:off x="15146179" y="1541619"/>
            <a:ext cx="1078708" cy="1078708"/>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000000"/>
              </a:solidFill>
              <a:prstDash val="solid"/>
              <a:miter/>
            </a:ln>
          </p:spPr>
        </p:sp>
        <p:sp>
          <p:nvSpPr>
            <p:cNvPr id="8" name="TextBox 8"/>
            <p:cNvSpPr txBox="1"/>
            <p:nvPr/>
          </p:nvSpPr>
          <p:spPr>
            <a:xfrm>
              <a:off x="76200" y="57150"/>
              <a:ext cx="660400" cy="679450"/>
            </a:xfrm>
            <a:prstGeom prst="rect">
              <a:avLst/>
            </a:prstGeom>
          </p:spPr>
          <p:txBody>
            <a:bodyPr lIns="50800" tIns="50800" rIns="50800" bIns="50800" rtlCol="0" anchor="ctr"/>
            <a:lstStyle/>
            <a:p>
              <a:pPr algn="ctr">
                <a:lnSpc>
                  <a:spcPts val="1950"/>
                </a:lnSpc>
              </a:pPr>
              <a:endParaRPr/>
            </a:p>
          </p:txBody>
        </p:sp>
      </p:grpSp>
      <p:grpSp>
        <p:nvGrpSpPr>
          <p:cNvPr id="9" name="Group 9"/>
          <p:cNvGrpSpPr/>
          <p:nvPr/>
        </p:nvGrpSpPr>
        <p:grpSpPr>
          <a:xfrm rot="5400000">
            <a:off x="16215362" y="1541619"/>
            <a:ext cx="1078708" cy="1078708"/>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000000"/>
              </a:solidFill>
              <a:prstDash val="solid"/>
              <a:miter/>
            </a:ln>
          </p:spPr>
          <p:txBody>
            <a:bodyPr/>
            <a:lstStyle/>
            <a:p>
              <a:endParaRPr lang="en-IN"/>
            </a:p>
          </p:txBody>
        </p:sp>
        <p:sp>
          <p:nvSpPr>
            <p:cNvPr id="11" name="TextBox 11"/>
            <p:cNvSpPr txBox="1"/>
            <p:nvPr/>
          </p:nvSpPr>
          <p:spPr>
            <a:xfrm>
              <a:off x="76200" y="57150"/>
              <a:ext cx="660400" cy="679450"/>
            </a:xfrm>
            <a:prstGeom prst="rect">
              <a:avLst/>
            </a:prstGeom>
          </p:spPr>
          <p:txBody>
            <a:bodyPr lIns="50800" tIns="50800" rIns="50800" bIns="50800" rtlCol="0" anchor="ctr"/>
            <a:lstStyle/>
            <a:p>
              <a:pPr algn="ctr">
                <a:lnSpc>
                  <a:spcPts val="1950"/>
                </a:lnSpc>
              </a:pPr>
              <a:endParaRPr/>
            </a:p>
          </p:txBody>
        </p:sp>
      </p:grpSp>
      <p:sp>
        <p:nvSpPr>
          <p:cNvPr id="12" name="Freeform 12"/>
          <p:cNvSpPr/>
          <p:nvPr/>
        </p:nvSpPr>
        <p:spPr>
          <a:xfrm>
            <a:off x="16532562" y="1858819"/>
            <a:ext cx="444308" cy="444308"/>
          </a:xfrm>
          <a:custGeom>
            <a:avLst/>
            <a:gdLst/>
            <a:ahLst/>
            <a:cxnLst/>
            <a:rect l="l" t="t" r="r" b="b"/>
            <a:pathLst>
              <a:path w="444308" h="444308">
                <a:moveTo>
                  <a:pt x="0" y="0"/>
                </a:moveTo>
                <a:lnTo>
                  <a:pt x="444308" y="0"/>
                </a:lnTo>
                <a:lnTo>
                  <a:pt x="444308" y="444308"/>
                </a:lnTo>
                <a:lnTo>
                  <a:pt x="0" y="4443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3">
            <a:extLst>
              <a:ext uri="{FF2B5EF4-FFF2-40B4-BE49-F238E27FC236}">
                <a16:creationId xmlns:a16="http://schemas.microsoft.com/office/drawing/2014/main" id="{0ACB3B0D-8AB7-B387-6574-4608524A4944}"/>
              </a:ext>
            </a:extLst>
          </p:cNvPr>
          <p:cNvSpPr txBox="1"/>
          <p:nvPr/>
        </p:nvSpPr>
        <p:spPr>
          <a:xfrm>
            <a:off x="3081837" y="4762500"/>
            <a:ext cx="13716000" cy="4588244"/>
          </a:xfrm>
          <a:prstGeom prst="rect">
            <a:avLst/>
          </a:prstGeom>
        </p:spPr>
        <p:txBody>
          <a:bodyPr wrap="square" lIns="0" tIns="0" rIns="0" bIns="0" rtlCol="0" anchor="t">
            <a:spAutoFit/>
          </a:bodyPr>
          <a:lstStyle/>
          <a:p>
            <a:pPr marL="342900" lvl="0" indent="-342900" algn="l">
              <a:lnSpc>
                <a:spcPts val="2990"/>
              </a:lnSpc>
              <a:spcBef>
                <a:spcPct val="0"/>
              </a:spcBef>
              <a:buFont typeface="Arial" panose="020B0604020202020204" pitchFamily="34" charset="0"/>
              <a:buChar char="•"/>
            </a:pPr>
            <a:r>
              <a:rPr lang="en-US" sz="2300" b="1" u="none" dirty="0">
                <a:solidFill>
                  <a:srgbClr val="000000"/>
                </a:solidFill>
                <a:latin typeface="Helveticish" panose="020B0604020202020204" charset="0"/>
                <a:ea typeface="Helveticish" panose="020B0604020202020204" charset="0"/>
                <a:cs typeface="Helveticish" panose="020B0604020202020204" charset="0"/>
                <a:sym typeface="Public Sans"/>
              </a:rPr>
              <a:t>Magic Submission </a:t>
            </a:r>
            <a:r>
              <a:rPr lang="en-US" sz="2300" u="none" dirty="0">
                <a:solidFill>
                  <a:srgbClr val="000000"/>
                </a:solidFill>
                <a:latin typeface="Public Sans"/>
                <a:ea typeface="Public Sans"/>
                <a:cs typeface="Public Sans"/>
                <a:sym typeface="Public Sans"/>
              </a:rPr>
              <a:t>: Streamlines document submission and data processing through automation.</a:t>
            </a:r>
          </a:p>
          <a:p>
            <a:pPr marL="342900" lvl="0" indent="-342900" algn="l">
              <a:lnSpc>
                <a:spcPts val="2990"/>
              </a:lnSpc>
              <a:spcBef>
                <a:spcPct val="0"/>
              </a:spcBef>
              <a:buFont typeface="Arial" panose="020B0604020202020204" pitchFamily="34" charset="0"/>
              <a:buChar char="•"/>
            </a:pPr>
            <a:endParaRPr lang="en-US" sz="2300" dirty="0">
              <a:solidFill>
                <a:srgbClr val="000000"/>
              </a:solidFill>
              <a:latin typeface="Public Sans"/>
              <a:ea typeface="Public Sans"/>
              <a:cs typeface="Public Sans"/>
              <a:sym typeface="Public Sans"/>
            </a:endParaRPr>
          </a:p>
          <a:p>
            <a:pPr marL="342900" lvl="0" indent="-342900" algn="l">
              <a:lnSpc>
                <a:spcPts val="2990"/>
              </a:lnSpc>
              <a:spcBef>
                <a:spcPct val="0"/>
              </a:spcBef>
              <a:buFont typeface="Arial" panose="020B0604020202020204" pitchFamily="34" charset="0"/>
              <a:buChar char="•"/>
            </a:pPr>
            <a:r>
              <a:rPr lang="en-US" sz="2300" b="1" u="none" dirty="0">
                <a:solidFill>
                  <a:srgbClr val="000000"/>
                </a:solidFill>
                <a:latin typeface="Helveticish" panose="020B0604020202020204" charset="0"/>
                <a:ea typeface="Helveticish" panose="020B0604020202020204" charset="0"/>
                <a:cs typeface="Helveticish" panose="020B0604020202020204" charset="0"/>
                <a:sym typeface="Public Sans"/>
              </a:rPr>
              <a:t>Risk Analyst </a:t>
            </a:r>
            <a:r>
              <a:rPr lang="en-US" sz="2300" u="none" dirty="0">
                <a:solidFill>
                  <a:srgbClr val="000000"/>
                </a:solidFill>
                <a:latin typeface="Public Sans"/>
                <a:ea typeface="Public Sans"/>
                <a:cs typeface="Public Sans"/>
                <a:sym typeface="Public Sans"/>
              </a:rPr>
              <a:t>: Provides in-depth risk analysis and decision-making support using AI.</a:t>
            </a:r>
          </a:p>
          <a:p>
            <a:pPr marL="342900" lvl="0" indent="-342900" algn="l">
              <a:lnSpc>
                <a:spcPts val="2990"/>
              </a:lnSpc>
              <a:spcBef>
                <a:spcPct val="0"/>
              </a:spcBef>
              <a:buFont typeface="Arial" panose="020B0604020202020204" pitchFamily="34" charset="0"/>
              <a:buChar char="•"/>
            </a:pPr>
            <a:endParaRPr lang="en-US" sz="2300" dirty="0">
              <a:solidFill>
                <a:srgbClr val="000000"/>
              </a:solidFill>
              <a:latin typeface="Public Sans"/>
              <a:ea typeface="Public Sans"/>
              <a:cs typeface="Public Sans"/>
              <a:sym typeface="Public Sans"/>
            </a:endParaRPr>
          </a:p>
          <a:p>
            <a:pPr marL="342900" lvl="0" indent="-342900" algn="l">
              <a:lnSpc>
                <a:spcPts val="2990"/>
              </a:lnSpc>
              <a:spcBef>
                <a:spcPct val="0"/>
              </a:spcBef>
              <a:buFont typeface="Arial" panose="020B0604020202020204" pitchFamily="34" charset="0"/>
              <a:buChar char="•"/>
            </a:pPr>
            <a:r>
              <a:rPr lang="en-US" sz="2300" b="1" u="none" dirty="0">
                <a:solidFill>
                  <a:srgbClr val="000000"/>
                </a:solidFill>
                <a:latin typeface="Helveticish" panose="020B0604020202020204" charset="0"/>
                <a:ea typeface="Helveticish" panose="020B0604020202020204" charset="0"/>
                <a:cs typeface="Helveticish" panose="020B0604020202020204" charset="0"/>
                <a:sym typeface="Public Sans"/>
              </a:rPr>
              <a:t>Wealth </a:t>
            </a:r>
            <a:r>
              <a:rPr lang="en-US" sz="2300" b="1" u="none" dirty="0" err="1">
                <a:solidFill>
                  <a:srgbClr val="000000"/>
                </a:solidFill>
                <a:latin typeface="Helveticish" panose="020B0604020202020204" charset="0"/>
                <a:ea typeface="Helveticish" panose="020B0604020202020204" charset="0"/>
                <a:cs typeface="Helveticish" panose="020B0604020202020204" charset="0"/>
                <a:sym typeface="Public Sans"/>
              </a:rPr>
              <a:t>Qube</a:t>
            </a:r>
            <a:r>
              <a:rPr lang="en-US" sz="2300" b="1" u="none" dirty="0">
                <a:solidFill>
                  <a:srgbClr val="000000"/>
                </a:solidFill>
                <a:latin typeface="Helveticish" panose="020B0604020202020204" charset="0"/>
                <a:ea typeface="Helveticish" panose="020B0604020202020204" charset="0"/>
                <a:cs typeface="Helveticish" panose="020B0604020202020204" charset="0"/>
                <a:sym typeface="Public Sans"/>
              </a:rPr>
              <a:t> </a:t>
            </a:r>
            <a:r>
              <a:rPr lang="en-US" sz="2300" u="none" dirty="0">
                <a:solidFill>
                  <a:srgbClr val="000000"/>
                </a:solidFill>
                <a:latin typeface="Public Sans"/>
                <a:ea typeface="Public Sans"/>
                <a:cs typeface="Public Sans"/>
                <a:sym typeface="Public Sans"/>
              </a:rPr>
              <a:t>: A digital wealth management platform offering portfolio insights and analytics.</a:t>
            </a:r>
          </a:p>
          <a:p>
            <a:pPr marL="342900" lvl="0" indent="-342900" algn="l">
              <a:lnSpc>
                <a:spcPts val="2990"/>
              </a:lnSpc>
              <a:spcBef>
                <a:spcPct val="0"/>
              </a:spcBef>
              <a:buFont typeface="Arial" panose="020B0604020202020204" pitchFamily="34" charset="0"/>
              <a:buChar char="•"/>
            </a:pPr>
            <a:endParaRPr lang="en-US" sz="2300" dirty="0">
              <a:solidFill>
                <a:srgbClr val="000000"/>
              </a:solidFill>
              <a:latin typeface="Public Sans"/>
              <a:ea typeface="Public Sans"/>
              <a:cs typeface="Public Sans"/>
              <a:sym typeface="Public Sans"/>
            </a:endParaRPr>
          </a:p>
          <a:p>
            <a:pPr marL="342900" lvl="0" indent="-342900" algn="l">
              <a:lnSpc>
                <a:spcPts val="2990"/>
              </a:lnSpc>
              <a:spcBef>
                <a:spcPct val="0"/>
              </a:spcBef>
              <a:buFont typeface="Arial" panose="020B0604020202020204" pitchFamily="34" charset="0"/>
              <a:buChar char="•"/>
            </a:pPr>
            <a:r>
              <a:rPr lang="en-US" sz="2300" b="1" u="none" dirty="0">
                <a:solidFill>
                  <a:srgbClr val="000000"/>
                </a:solidFill>
                <a:latin typeface="Helveticish" panose="020B0604020202020204" charset="0"/>
                <a:ea typeface="Helveticish" panose="020B0604020202020204" charset="0"/>
                <a:cs typeface="Helveticish" panose="020B0604020202020204" charset="0"/>
                <a:sym typeface="Public Sans"/>
              </a:rPr>
              <a:t>WealthForce</a:t>
            </a:r>
            <a:r>
              <a:rPr lang="en-US" sz="2300" u="none" dirty="0">
                <a:solidFill>
                  <a:srgbClr val="000000"/>
                </a:solidFill>
                <a:latin typeface="Public Sans"/>
                <a:ea typeface="Public Sans"/>
                <a:cs typeface="Public Sans"/>
                <a:sym typeface="Public Sans"/>
              </a:rPr>
              <a:t>.</a:t>
            </a:r>
            <a:r>
              <a:rPr lang="en-US" sz="2300" b="1" u="none" dirty="0">
                <a:solidFill>
                  <a:srgbClr val="000000"/>
                </a:solidFill>
                <a:latin typeface="Helveticish" panose="020B0604020202020204" charset="0"/>
                <a:ea typeface="Helveticish" panose="020B0604020202020204" charset="0"/>
                <a:cs typeface="Helveticish" panose="020B0604020202020204" charset="0"/>
                <a:sym typeface="Public Sans"/>
              </a:rPr>
              <a:t>AI </a:t>
            </a:r>
            <a:r>
              <a:rPr lang="en-US" sz="2300" u="none" dirty="0">
                <a:solidFill>
                  <a:srgbClr val="000000"/>
                </a:solidFill>
                <a:latin typeface="Public Sans"/>
                <a:ea typeface="Public Sans"/>
                <a:cs typeface="Public Sans"/>
                <a:sym typeface="Public Sans"/>
              </a:rPr>
              <a:t>: Enhances wealth advisory services with AI-driven recommendations.</a:t>
            </a:r>
          </a:p>
          <a:p>
            <a:pPr marL="342900" lvl="0" indent="-342900" algn="l">
              <a:lnSpc>
                <a:spcPts val="2990"/>
              </a:lnSpc>
              <a:spcBef>
                <a:spcPct val="0"/>
              </a:spcBef>
              <a:buFont typeface="Arial" panose="020B0604020202020204" pitchFamily="34" charset="0"/>
              <a:buChar char="•"/>
            </a:pPr>
            <a:endParaRPr lang="en-US" sz="2300" dirty="0">
              <a:solidFill>
                <a:srgbClr val="000000"/>
              </a:solidFill>
              <a:latin typeface="Public Sans"/>
              <a:ea typeface="Public Sans"/>
              <a:cs typeface="Public Sans"/>
              <a:sym typeface="Public Sans"/>
            </a:endParaRPr>
          </a:p>
          <a:p>
            <a:pPr marL="342900" lvl="0" indent="-342900" algn="l">
              <a:lnSpc>
                <a:spcPts val="2990"/>
              </a:lnSpc>
              <a:spcBef>
                <a:spcPct val="0"/>
              </a:spcBef>
              <a:buFont typeface="Arial" panose="020B0604020202020204" pitchFamily="34" charset="0"/>
              <a:buChar char="•"/>
            </a:pPr>
            <a:r>
              <a:rPr lang="en-US" sz="2300" b="1" u="none" dirty="0">
                <a:solidFill>
                  <a:srgbClr val="000000"/>
                </a:solidFill>
                <a:latin typeface="Helveticish" panose="020B0604020202020204" charset="0"/>
                <a:ea typeface="Helveticish" panose="020B0604020202020204" charset="0"/>
                <a:cs typeface="Helveticish" panose="020B0604020202020204" charset="0"/>
                <a:sym typeface="Public Sans"/>
              </a:rPr>
              <a:t>Insurance </a:t>
            </a:r>
            <a:r>
              <a:rPr lang="en-US" sz="2300" u="none" dirty="0">
                <a:solidFill>
                  <a:srgbClr val="000000"/>
                </a:solidFill>
                <a:latin typeface="Public Sans"/>
                <a:ea typeface="Public Sans"/>
                <a:cs typeface="Public Sans"/>
                <a:sym typeface="Public Sans"/>
              </a:rPr>
              <a:t>: Comprehensive insurance solutions for modernizing and optimizing services.</a:t>
            </a:r>
          </a:p>
          <a:p>
            <a:pPr marL="342900" lvl="0" indent="-342900" algn="l">
              <a:lnSpc>
                <a:spcPts val="2990"/>
              </a:lnSpc>
              <a:spcBef>
                <a:spcPct val="0"/>
              </a:spcBef>
              <a:buFont typeface="Arial" panose="020B0604020202020204" pitchFamily="34" charset="0"/>
              <a:buChar char="•"/>
            </a:pPr>
            <a:endParaRPr lang="en-US" sz="2300" dirty="0">
              <a:solidFill>
                <a:srgbClr val="000000"/>
              </a:solidFill>
              <a:latin typeface="Public Sans"/>
              <a:ea typeface="Public Sans"/>
              <a:cs typeface="Public Sans"/>
              <a:sym typeface="Public Sans"/>
            </a:endParaRPr>
          </a:p>
          <a:p>
            <a:pPr marL="342900" lvl="0" indent="-342900" algn="l">
              <a:lnSpc>
                <a:spcPts val="2990"/>
              </a:lnSpc>
              <a:spcBef>
                <a:spcPct val="0"/>
              </a:spcBef>
              <a:buFont typeface="Arial" panose="020B0604020202020204" pitchFamily="34" charset="0"/>
              <a:buChar char="•"/>
            </a:pPr>
            <a:r>
              <a:rPr lang="en-US" sz="2300" u="none" dirty="0">
                <a:solidFill>
                  <a:srgbClr val="000000"/>
                </a:solidFill>
                <a:latin typeface="Public Sans"/>
                <a:ea typeface="Public Sans"/>
                <a:cs typeface="Public Sans"/>
                <a:sym typeface="Public Sans"/>
              </a:rPr>
              <a:t> </a:t>
            </a:r>
            <a:r>
              <a:rPr lang="en-US" sz="2300" b="1" u="none" dirty="0" err="1">
                <a:solidFill>
                  <a:srgbClr val="000000"/>
                </a:solidFill>
                <a:latin typeface="Helveticish" panose="020B0604020202020204" charset="0"/>
                <a:ea typeface="Helveticish" panose="020B0604020202020204" charset="0"/>
                <a:cs typeface="Helveticish" panose="020B0604020202020204" charset="0"/>
                <a:sym typeface="Public Sans"/>
              </a:rPr>
              <a:t>Esg</a:t>
            </a:r>
            <a:r>
              <a:rPr lang="en-US" sz="2300" b="1" u="none" dirty="0">
                <a:solidFill>
                  <a:srgbClr val="000000"/>
                </a:solidFill>
                <a:latin typeface="Helveticish" panose="020B0604020202020204" charset="0"/>
                <a:ea typeface="Helveticish" panose="020B0604020202020204" charset="0"/>
                <a:cs typeface="Helveticish" panose="020B0604020202020204" charset="0"/>
                <a:sym typeface="Public Sans"/>
              </a:rPr>
              <a:t> Edge </a:t>
            </a:r>
            <a:r>
              <a:rPr lang="en-US" sz="2300" u="none" dirty="0">
                <a:solidFill>
                  <a:srgbClr val="000000"/>
                </a:solidFill>
                <a:latin typeface="Public Sans"/>
                <a:ea typeface="Public Sans"/>
                <a:cs typeface="Public Sans"/>
                <a:sym typeface="Public Sans"/>
              </a:rPr>
              <a:t>: Focuses on environmental, social, and governance analytics for financial compliance and strategy.</a:t>
            </a:r>
          </a:p>
        </p:txBody>
      </p:sp>
    </p:spTree>
    <p:extLst>
      <p:ext uri="{BB962C8B-B14F-4D97-AF65-F5344CB8AC3E}">
        <p14:creationId xmlns:p14="http://schemas.microsoft.com/office/powerpoint/2010/main" val="233807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6F1"/>
        </a:solidFill>
        <a:effectLst/>
      </p:bgPr>
    </p:bg>
    <p:spTree>
      <p:nvGrpSpPr>
        <p:cNvPr id="1" name=""/>
        <p:cNvGrpSpPr/>
        <p:nvPr/>
      </p:nvGrpSpPr>
      <p:grpSpPr>
        <a:xfrm>
          <a:off x="0" y="0"/>
          <a:ext cx="0" cy="0"/>
          <a:chOff x="0" y="0"/>
          <a:chExt cx="0" cy="0"/>
        </a:xfrm>
      </p:grpSpPr>
      <p:sp>
        <p:nvSpPr>
          <p:cNvPr id="2" name="AutoShape 2"/>
          <p:cNvSpPr/>
          <p:nvPr/>
        </p:nvSpPr>
        <p:spPr>
          <a:xfrm>
            <a:off x="888127" y="1492079"/>
            <a:ext cx="16230565" cy="0"/>
          </a:xfrm>
          <a:prstGeom prst="line">
            <a:avLst/>
          </a:prstGeom>
          <a:ln w="19050" cap="flat">
            <a:solidFill>
              <a:srgbClr val="000000"/>
            </a:solidFill>
            <a:prstDash val="solid"/>
            <a:headEnd type="oval" w="lg" len="lg"/>
            <a:tailEnd type="oval" w="lg" len="lg"/>
          </a:ln>
        </p:spPr>
      </p:sp>
      <p:grpSp>
        <p:nvGrpSpPr>
          <p:cNvPr id="3" name="Group 3"/>
          <p:cNvGrpSpPr/>
          <p:nvPr/>
        </p:nvGrpSpPr>
        <p:grpSpPr>
          <a:xfrm>
            <a:off x="1028720" y="4864613"/>
            <a:ext cx="2560878" cy="2560878"/>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000000"/>
              </a:solidFill>
              <a:prstDash val="solid"/>
              <a:miter/>
            </a:ln>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3509"/>
                </a:lnSpc>
              </a:pPr>
              <a:r>
                <a:rPr lang="en-US" sz="2300" b="1" dirty="0">
                  <a:solidFill>
                    <a:srgbClr val="000000"/>
                  </a:solidFill>
                  <a:latin typeface="Arial" panose="020B0604020202020204" pitchFamily="34" charset="0"/>
                  <a:ea typeface="Public Sans Bold"/>
                  <a:cs typeface="Arial" panose="020B0604020202020204" pitchFamily="34" charset="0"/>
                  <a:sym typeface="Public Sans Bold"/>
                </a:rPr>
                <a:t>Account payable exchange</a:t>
              </a:r>
            </a:p>
          </p:txBody>
        </p:sp>
      </p:grpSp>
      <p:grpSp>
        <p:nvGrpSpPr>
          <p:cNvPr id="6" name="Group 6"/>
          <p:cNvGrpSpPr/>
          <p:nvPr/>
        </p:nvGrpSpPr>
        <p:grpSpPr>
          <a:xfrm>
            <a:off x="5585282" y="4864613"/>
            <a:ext cx="2560878" cy="2560878"/>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000000"/>
              </a:solidFill>
              <a:prstDash val="solid"/>
              <a:miter/>
            </a:ln>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3509"/>
                </a:lnSpc>
              </a:pPr>
              <a:r>
                <a:rPr lang="en-US" sz="2300" b="1" dirty="0">
                  <a:solidFill>
                    <a:srgbClr val="000000"/>
                  </a:solidFill>
                  <a:latin typeface="Arial" panose="020B0604020202020204" pitchFamily="34" charset="0"/>
                  <a:ea typeface="Public Sans Bold"/>
                  <a:cs typeface="Arial" panose="020B0604020202020204" pitchFamily="34" charset="0"/>
                  <a:sym typeface="Public Sans Bold"/>
                </a:rPr>
                <a:t>Corporate Procurement Exchange</a:t>
              </a:r>
            </a:p>
          </p:txBody>
        </p:sp>
      </p:grpSp>
      <p:grpSp>
        <p:nvGrpSpPr>
          <p:cNvPr id="9" name="Group 9"/>
          <p:cNvGrpSpPr/>
          <p:nvPr/>
        </p:nvGrpSpPr>
        <p:grpSpPr>
          <a:xfrm>
            <a:off x="10141845" y="4864613"/>
            <a:ext cx="2560878" cy="2560878"/>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000000"/>
              </a:solid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3509"/>
                </a:lnSpc>
              </a:pPr>
              <a:r>
                <a:rPr lang="en-US" sz="2300" b="1" dirty="0">
                  <a:solidFill>
                    <a:srgbClr val="000000"/>
                  </a:solidFill>
                  <a:latin typeface="Arial" panose="020B0604020202020204" pitchFamily="34" charset="0"/>
                  <a:ea typeface="Public Sans Bold"/>
                  <a:cs typeface="Arial" panose="020B0604020202020204" pitchFamily="34" charset="0"/>
                  <a:sym typeface="Public Sans Bold"/>
                </a:rPr>
                <a:t>Government Procurement Exchange</a:t>
              </a:r>
            </a:p>
          </p:txBody>
        </p:sp>
      </p:grpSp>
      <p:grpSp>
        <p:nvGrpSpPr>
          <p:cNvPr id="12" name="Group 12"/>
          <p:cNvGrpSpPr/>
          <p:nvPr/>
        </p:nvGrpSpPr>
        <p:grpSpPr>
          <a:xfrm>
            <a:off x="14698407" y="4864613"/>
            <a:ext cx="2560878" cy="2560878"/>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000000"/>
              </a:solidFill>
              <a:prstDash val="solid"/>
              <a:miter/>
            </a:ln>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3509"/>
                </a:lnSpc>
              </a:pPr>
              <a:r>
                <a:rPr lang="en-US" sz="2300" b="1" dirty="0">
                  <a:solidFill>
                    <a:srgbClr val="000000"/>
                  </a:solidFill>
                  <a:latin typeface="Arial" panose="020B0604020202020204" pitchFamily="34" charset="0"/>
                  <a:ea typeface="Public Sans Bold"/>
                  <a:cs typeface="Arial" panose="020B0604020202020204" pitchFamily="34" charset="0"/>
                  <a:sym typeface="Public Sans Bold"/>
                </a:rPr>
                <a:t>Six Dimensions of Retail Experience</a:t>
              </a:r>
            </a:p>
          </p:txBody>
        </p:sp>
      </p:grpSp>
      <p:sp>
        <p:nvSpPr>
          <p:cNvPr id="15" name="Freeform 15"/>
          <p:cNvSpPr/>
          <p:nvPr/>
        </p:nvSpPr>
        <p:spPr>
          <a:xfrm rot="-10800000">
            <a:off x="4451223" y="5918965"/>
            <a:ext cx="272435" cy="452174"/>
          </a:xfrm>
          <a:custGeom>
            <a:avLst/>
            <a:gdLst/>
            <a:ahLst/>
            <a:cxnLst/>
            <a:rect l="l" t="t" r="r" b="b"/>
            <a:pathLst>
              <a:path w="272435" h="452174">
                <a:moveTo>
                  <a:pt x="0" y="0"/>
                </a:moveTo>
                <a:lnTo>
                  <a:pt x="272435" y="0"/>
                </a:lnTo>
                <a:lnTo>
                  <a:pt x="272435" y="452174"/>
                </a:lnTo>
                <a:lnTo>
                  <a:pt x="0" y="45217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6" name="Freeform 16"/>
          <p:cNvSpPr/>
          <p:nvPr/>
        </p:nvSpPr>
        <p:spPr>
          <a:xfrm rot="-10800000">
            <a:off x="9003410" y="5918965"/>
            <a:ext cx="272435" cy="452174"/>
          </a:xfrm>
          <a:custGeom>
            <a:avLst/>
            <a:gdLst/>
            <a:ahLst/>
            <a:cxnLst/>
            <a:rect l="l" t="t" r="r" b="b"/>
            <a:pathLst>
              <a:path w="272435" h="452174">
                <a:moveTo>
                  <a:pt x="0" y="0"/>
                </a:moveTo>
                <a:lnTo>
                  <a:pt x="272435" y="0"/>
                </a:lnTo>
                <a:lnTo>
                  <a:pt x="272435" y="452174"/>
                </a:lnTo>
                <a:lnTo>
                  <a:pt x="0" y="45217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7" name="Freeform 17"/>
          <p:cNvSpPr/>
          <p:nvPr/>
        </p:nvSpPr>
        <p:spPr>
          <a:xfrm rot="-10800000">
            <a:off x="13559973" y="5918965"/>
            <a:ext cx="272435" cy="452174"/>
          </a:xfrm>
          <a:custGeom>
            <a:avLst/>
            <a:gdLst/>
            <a:ahLst/>
            <a:cxnLst/>
            <a:rect l="l" t="t" r="r" b="b"/>
            <a:pathLst>
              <a:path w="272435" h="452174">
                <a:moveTo>
                  <a:pt x="0" y="0"/>
                </a:moveTo>
                <a:lnTo>
                  <a:pt x="272434" y="0"/>
                </a:lnTo>
                <a:lnTo>
                  <a:pt x="272434" y="452174"/>
                </a:lnTo>
                <a:lnTo>
                  <a:pt x="0" y="45217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3" name="TextBox 23"/>
          <p:cNvSpPr txBox="1"/>
          <p:nvPr/>
        </p:nvSpPr>
        <p:spPr>
          <a:xfrm>
            <a:off x="1268802" y="1826149"/>
            <a:ext cx="16020958" cy="2704395"/>
          </a:xfrm>
          <a:prstGeom prst="rect">
            <a:avLst/>
          </a:prstGeom>
        </p:spPr>
        <p:txBody>
          <a:bodyPr wrap="square" lIns="0" tIns="0" rIns="0" bIns="0" rtlCol="0" anchor="t">
            <a:spAutoFit/>
          </a:bodyPr>
          <a:lstStyle/>
          <a:p>
            <a:pPr marL="514350" indent="-514350" algn="l">
              <a:lnSpc>
                <a:spcPct val="150000"/>
              </a:lnSpc>
              <a:buFont typeface="Arial" panose="020B0604020202020204" pitchFamily="34" charset="0"/>
              <a:buChar char="•"/>
            </a:pPr>
            <a:r>
              <a:rPr lang="en-US" sz="2800" b="1" dirty="0">
                <a:solidFill>
                  <a:srgbClr val="000000"/>
                </a:solidFill>
                <a:latin typeface="Helveticish" panose="020B0604020202020204" charset="0"/>
                <a:ea typeface="Helveticish" panose="020B0604020202020204" charset="0"/>
                <a:cs typeface="Helveticish" panose="020B0604020202020204" charset="0"/>
                <a:sym typeface="Helveticish"/>
              </a:rPr>
              <a:t>Digital Technology for Commerce </a:t>
            </a:r>
            <a:r>
              <a:rPr lang="en-US" sz="2300" b="1" dirty="0">
                <a:solidFill>
                  <a:srgbClr val="000000"/>
                </a:solidFill>
                <a:latin typeface="Arial" panose="020B0604020202020204" pitchFamily="34" charset="0"/>
                <a:ea typeface="Helveticish" panose="020B0604020202020204" charset="0"/>
                <a:cs typeface="Arial" panose="020B0604020202020204" pitchFamily="34" charset="0"/>
                <a:sym typeface="Helveticish"/>
              </a:rPr>
              <a:t>: </a:t>
            </a:r>
            <a:r>
              <a:rPr lang="en-US" sz="2300" dirty="0">
                <a:solidFill>
                  <a:srgbClr val="000000"/>
                </a:solidFill>
                <a:latin typeface="Arial" panose="020B0604020202020204" pitchFamily="34" charset="0"/>
                <a:ea typeface="Helveticish" panose="020B0604020202020204" charset="0"/>
                <a:cs typeface="Arial" panose="020B0604020202020204" pitchFamily="34" charset="0"/>
                <a:sym typeface="Helveticish"/>
              </a:rPr>
              <a:t>Intellect's digital commerce solutions streamline payment processing, digital transactions, and e-commerce ecosystems, designed to integrate seamlessly with various financial platforms. Intellect's digital commerce solutions provide robust security features, ensuring safe and compliant transaction handling across e-commerce platforms. These solutions enable businesses to scale quickly, offer personalized customer experiences, and integrate easily with existing financial systems for seamless operations.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6F1"/>
        </a:solidFill>
        <a:effectLst/>
      </p:bgPr>
    </p:bg>
    <p:spTree>
      <p:nvGrpSpPr>
        <p:cNvPr id="1" name=""/>
        <p:cNvGrpSpPr/>
        <p:nvPr/>
      </p:nvGrpSpPr>
      <p:grpSpPr>
        <a:xfrm>
          <a:off x="0" y="0"/>
          <a:ext cx="0" cy="0"/>
          <a:chOff x="0" y="0"/>
          <a:chExt cx="0" cy="0"/>
        </a:xfrm>
      </p:grpSpPr>
      <p:grpSp>
        <p:nvGrpSpPr>
          <p:cNvPr id="5" name="Group 5"/>
          <p:cNvGrpSpPr/>
          <p:nvPr/>
        </p:nvGrpSpPr>
        <p:grpSpPr>
          <a:xfrm>
            <a:off x="10260648" y="4003542"/>
            <a:ext cx="3038796" cy="966703"/>
            <a:chOff x="0" y="0"/>
            <a:chExt cx="762141" cy="242453"/>
          </a:xfrm>
        </p:grpSpPr>
        <p:sp>
          <p:nvSpPr>
            <p:cNvPr id="6" name="Freeform 6"/>
            <p:cNvSpPr/>
            <p:nvPr/>
          </p:nvSpPr>
          <p:spPr>
            <a:xfrm>
              <a:off x="0" y="0"/>
              <a:ext cx="762141" cy="242453"/>
            </a:xfrm>
            <a:custGeom>
              <a:avLst/>
              <a:gdLst/>
              <a:ahLst/>
              <a:cxnLst/>
              <a:rect l="l" t="t" r="r" b="b"/>
              <a:pathLst>
                <a:path w="762141" h="242453">
                  <a:moveTo>
                    <a:pt x="0" y="0"/>
                  </a:moveTo>
                  <a:lnTo>
                    <a:pt x="762141" y="0"/>
                  </a:lnTo>
                  <a:lnTo>
                    <a:pt x="762141" y="242453"/>
                  </a:lnTo>
                  <a:lnTo>
                    <a:pt x="0" y="242453"/>
                  </a:lnTo>
                  <a:close/>
                </a:path>
              </a:pathLst>
            </a:custGeom>
            <a:solidFill>
              <a:srgbClr val="000000">
                <a:alpha val="0"/>
              </a:srgbClr>
            </a:solidFill>
            <a:ln w="19050" cap="sq">
              <a:solidFill>
                <a:srgbClr val="000000"/>
              </a:solidFill>
              <a:prstDash val="solid"/>
              <a:miter/>
            </a:ln>
          </p:spPr>
        </p:sp>
        <p:sp>
          <p:nvSpPr>
            <p:cNvPr id="7" name="TextBox 7"/>
            <p:cNvSpPr txBox="1"/>
            <p:nvPr/>
          </p:nvSpPr>
          <p:spPr>
            <a:xfrm>
              <a:off x="0" y="-19050"/>
              <a:ext cx="762141" cy="261503"/>
            </a:xfrm>
            <a:prstGeom prst="rect">
              <a:avLst/>
            </a:prstGeom>
          </p:spPr>
          <p:txBody>
            <a:bodyPr lIns="50800" tIns="50800" rIns="50800" bIns="50800" rtlCol="0" anchor="ctr"/>
            <a:lstStyle/>
            <a:p>
              <a:pPr algn="ctr">
                <a:lnSpc>
                  <a:spcPts val="1950"/>
                </a:lnSpc>
              </a:pPr>
              <a:r>
                <a:rPr lang="en-US" sz="2300" b="1" dirty="0">
                  <a:solidFill>
                    <a:srgbClr val="000000"/>
                  </a:solidFill>
                  <a:latin typeface="Arial" panose="020B0604020202020204" pitchFamily="34" charset="0"/>
                  <a:ea typeface="Public Sans"/>
                  <a:cs typeface="Arial" panose="020B0604020202020204" pitchFamily="34" charset="0"/>
                  <a:sym typeface="Public Sans"/>
                </a:rPr>
                <a:t>Payments Solution</a:t>
              </a:r>
            </a:p>
          </p:txBody>
        </p:sp>
      </p:grpSp>
      <p:grpSp>
        <p:nvGrpSpPr>
          <p:cNvPr id="8" name="Group 8"/>
          <p:cNvGrpSpPr/>
          <p:nvPr/>
        </p:nvGrpSpPr>
        <p:grpSpPr>
          <a:xfrm>
            <a:off x="1028700" y="7874320"/>
            <a:ext cx="3047168" cy="966703"/>
            <a:chOff x="0" y="0"/>
            <a:chExt cx="764241" cy="242453"/>
          </a:xfrm>
        </p:grpSpPr>
        <p:sp>
          <p:nvSpPr>
            <p:cNvPr id="9" name="Freeform 9"/>
            <p:cNvSpPr/>
            <p:nvPr/>
          </p:nvSpPr>
          <p:spPr>
            <a:xfrm>
              <a:off x="0" y="0"/>
              <a:ext cx="764241" cy="242453"/>
            </a:xfrm>
            <a:custGeom>
              <a:avLst/>
              <a:gdLst/>
              <a:ahLst/>
              <a:cxnLst/>
              <a:rect l="l" t="t" r="r" b="b"/>
              <a:pathLst>
                <a:path w="764241" h="242453">
                  <a:moveTo>
                    <a:pt x="0" y="0"/>
                  </a:moveTo>
                  <a:lnTo>
                    <a:pt x="764241" y="0"/>
                  </a:lnTo>
                  <a:lnTo>
                    <a:pt x="764241" y="242453"/>
                  </a:lnTo>
                  <a:lnTo>
                    <a:pt x="0" y="242453"/>
                  </a:lnTo>
                  <a:close/>
                </a:path>
              </a:pathLst>
            </a:custGeom>
            <a:solidFill>
              <a:srgbClr val="000000">
                <a:alpha val="0"/>
              </a:srgbClr>
            </a:solidFill>
            <a:ln w="19050" cap="sq">
              <a:solidFill>
                <a:srgbClr val="000000"/>
              </a:solidFill>
              <a:prstDash val="solid"/>
              <a:miter/>
            </a:ln>
          </p:spPr>
        </p:sp>
        <p:sp>
          <p:nvSpPr>
            <p:cNvPr id="10" name="TextBox 10"/>
            <p:cNvSpPr txBox="1"/>
            <p:nvPr/>
          </p:nvSpPr>
          <p:spPr>
            <a:xfrm>
              <a:off x="0" y="-19050"/>
              <a:ext cx="764241" cy="261503"/>
            </a:xfrm>
            <a:prstGeom prst="rect">
              <a:avLst/>
            </a:prstGeom>
          </p:spPr>
          <p:txBody>
            <a:bodyPr lIns="50800" tIns="50800" rIns="50800" bIns="50800" rtlCol="0" anchor="ctr"/>
            <a:lstStyle/>
            <a:p>
              <a:pPr algn="ctr">
                <a:lnSpc>
                  <a:spcPct val="150000"/>
                </a:lnSpc>
              </a:pPr>
              <a:r>
                <a:rPr lang="en-US" sz="2300" b="1" dirty="0">
                  <a:solidFill>
                    <a:srgbClr val="000000"/>
                  </a:solidFill>
                  <a:latin typeface="Arial" panose="020B0604020202020204" pitchFamily="34" charset="0"/>
                  <a:ea typeface="Public Sans"/>
                  <a:cs typeface="Arial" panose="020B0604020202020204" pitchFamily="34" charset="0"/>
                  <a:sym typeface="Public Sans"/>
                </a:rPr>
                <a:t>Contextual banking experience</a:t>
              </a:r>
            </a:p>
          </p:txBody>
        </p:sp>
      </p:grpSp>
      <p:grpSp>
        <p:nvGrpSpPr>
          <p:cNvPr id="11" name="Group 11"/>
          <p:cNvGrpSpPr/>
          <p:nvPr/>
        </p:nvGrpSpPr>
        <p:grpSpPr>
          <a:xfrm>
            <a:off x="10260648" y="7874320"/>
            <a:ext cx="3038796" cy="966703"/>
            <a:chOff x="0" y="0"/>
            <a:chExt cx="762141" cy="242453"/>
          </a:xfrm>
        </p:grpSpPr>
        <p:sp>
          <p:nvSpPr>
            <p:cNvPr id="12" name="Freeform 12"/>
            <p:cNvSpPr/>
            <p:nvPr/>
          </p:nvSpPr>
          <p:spPr>
            <a:xfrm>
              <a:off x="0" y="0"/>
              <a:ext cx="762141" cy="242453"/>
            </a:xfrm>
            <a:custGeom>
              <a:avLst/>
              <a:gdLst/>
              <a:ahLst/>
              <a:cxnLst/>
              <a:rect l="l" t="t" r="r" b="b"/>
              <a:pathLst>
                <a:path w="762141" h="242453">
                  <a:moveTo>
                    <a:pt x="0" y="0"/>
                  </a:moveTo>
                  <a:lnTo>
                    <a:pt x="762141" y="0"/>
                  </a:lnTo>
                  <a:lnTo>
                    <a:pt x="762141" y="242453"/>
                  </a:lnTo>
                  <a:lnTo>
                    <a:pt x="0" y="242453"/>
                  </a:lnTo>
                  <a:close/>
                </a:path>
              </a:pathLst>
            </a:custGeom>
            <a:solidFill>
              <a:srgbClr val="000000">
                <a:alpha val="0"/>
              </a:srgbClr>
            </a:solidFill>
            <a:ln w="19050" cap="sq">
              <a:solidFill>
                <a:srgbClr val="000000"/>
              </a:solidFill>
              <a:prstDash val="solid"/>
              <a:miter/>
            </a:ln>
          </p:spPr>
        </p:sp>
        <p:sp>
          <p:nvSpPr>
            <p:cNvPr id="13" name="TextBox 13"/>
            <p:cNvSpPr txBox="1"/>
            <p:nvPr/>
          </p:nvSpPr>
          <p:spPr>
            <a:xfrm>
              <a:off x="0" y="-19050"/>
              <a:ext cx="762141" cy="261503"/>
            </a:xfrm>
            <a:prstGeom prst="rect">
              <a:avLst/>
            </a:prstGeom>
          </p:spPr>
          <p:txBody>
            <a:bodyPr lIns="50800" tIns="50800" rIns="50800" bIns="50800" rtlCol="0" anchor="ctr"/>
            <a:lstStyle/>
            <a:p>
              <a:pPr algn="ctr">
                <a:lnSpc>
                  <a:spcPct val="150000"/>
                </a:lnSpc>
              </a:pPr>
              <a:r>
                <a:rPr lang="en-US" sz="2300" b="1" dirty="0">
                  <a:solidFill>
                    <a:srgbClr val="000000"/>
                  </a:solidFill>
                  <a:latin typeface="Arial" panose="020B0604020202020204" pitchFamily="34" charset="0"/>
                  <a:ea typeface="Public Sans"/>
                  <a:cs typeface="Arial" panose="020B0604020202020204" pitchFamily="34" charset="0"/>
                  <a:sym typeface="Public Sans"/>
                </a:rPr>
                <a:t>Digital </a:t>
              </a:r>
              <a:r>
                <a:rPr lang="en-US" sz="2300" b="1" dirty="0" err="1">
                  <a:solidFill>
                    <a:srgbClr val="000000"/>
                  </a:solidFill>
                  <a:latin typeface="Arial" panose="020B0604020202020204" pitchFamily="34" charset="0"/>
                  <a:ea typeface="Public Sans"/>
                  <a:cs typeface="Arial" panose="020B0604020202020204" pitchFamily="34" charset="0"/>
                  <a:sym typeface="Public Sans"/>
                </a:rPr>
                <a:t>Transcation</a:t>
              </a:r>
              <a:r>
                <a:rPr lang="en-US" sz="2300" b="1" dirty="0">
                  <a:solidFill>
                    <a:srgbClr val="000000"/>
                  </a:solidFill>
                  <a:latin typeface="Arial" panose="020B0604020202020204" pitchFamily="34" charset="0"/>
                  <a:ea typeface="Public Sans"/>
                  <a:cs typeface="Arial" panose="020B0604020202020204" pitchFamily="34" charset="0"/>
                  <a:sym typeface="Public Sans"/>
                </a:rPr>
                <a:t> Banking (DTB)</a:t>
              </a:r>
            </a:p>
          </p:txBody>
        </p:sp>
      </p:grpSp>
      <p:grpSp>
        <p:nvGrpSpPr>
          <p:cNvPr id="14" name="Group 14"/>
          <p:cNvGrpSpPr/>
          <p:nvPr/>
        </p:nvGrpSpPr>
        <p:grpSpPr>
          <a:xfrm>
            <a:off x="4988556" y="4003542"/>
            <a:ext cx="3017886" cy="1072522"/>
            <a:chOff x="0" y="0"/>
            <a:chExt cx="756897" cy="268992"/>
          </a:xfrm>
        </p:grpSpPr>
        <p:sp>
          <p:nvSpPr>
            <p:cNvPr id="15" name="Freeform 15"/>
            <p:cNvSpPr/>
            <p:nvPr/>
          </p:nvSpPr>
          <p:spPr>
            <a:xfrm>
              <a:off x="0" y="0"/>
              <a:ext cx="756897" cy="249942"/>
            </a:xfrm>
            <a:custGeom>
              <a:avLst/>
              <a:gdLst/>
              <a:ahLst/>
              <a:cxnLst/>
              <a:rect l="l" t="t" r="r" b="b"/>
              <a:pathLst>
                <a:path w="756897" h="249942">
                  <a:moveTo>
                    <a:pt x="0" y="0"/>
                  </a:moveTo>
                  <a:lnTo>
                    <a:pt x="756897" y="0"/>
                  </a:lnTo>
                  <a:lnTo>
                    <a:pt x="756897" y="249942"/>
                  </a:lnTo>
                  <a:lnTo>
                    <a:pt x="0" y="249942"/>
                  </a:lnTo>
                  <a:close/>
                </a:path>
              </a:pathLst>
            </a:custGeom>
            <a:solidFill>
              <a:srgbClr val="000000">
                <a:alpha val="0"/>
              </a:srgbClr>
            </a:solidFill>
            <a:ln w="19050" cap="sq">
              <a:solidFill>
                <a:srgbClr val="000000"/>
              </a:solidFill>
              <a:prstDash val="solid"/>
              <a:miter/>
            </a:ln>
          </p:spPr>
        </p:sp>
        <p:sp>
          <p:nvSpPr>
            <p:cNvPr id="16" name="TextBox 16"/>
            <p:cNvSpPr txBox="1"/>
            <p:nvPr/>
          </p:nvSpPr>
          <p:spPr>
            <a:xfrm>
              <a:off x="0" y="0"/>
              <a:ext cx="756897" cy="268992"/>
            </a:xfrm>
            <a:prstGeom prst="rect">
              <a:avLst/>
            </a:prstGeom>
          </p:spPr>
          <p:txBody>
            <a:bodyPr lIns="50800" tIns="50800" rIns="50800" bIns="50800" rtlCol="0" anchor="ctr"/>
            <a:lstStyle/>
            <a:p>
              <a:pPr algn="ctr">
                <a:lnSpc>
                  <a:spcPts val="1950"/>
                </a:lnSpc>
              </a:pPr>
              <a:r>
                <a:rPr lang="en-US" sz="2300" b="1" dirty="0" err="1">
                  <a:solidFill>
                    <a:srgbClr val="000000"/>
                  </a:solidFill>
                  <a:latin typeface="Arial" panose="020B0604020202020204" pitchFamily="34" charset="0"/>
                  <a:ea typeface="Public Sans"/>
                  <a:cs typeface="Arial" panose="020B0604020202020204" pitchFamily="34" charset="0"/>
                  <a:sym typeface="Public Sans"/>
                </a:rPr>
                <a:t>Virutal</a:t>
              </a:r>
              <a:r>
                <a:rPr lang="en-US" sz="2300" b="1" dirty="0">
                  <a:solidFill>
                    <a:srgbClr val="000000"/>
                  </a:solidFill>
                  <a:latin typeface="Arial" panose="020B0604020202020204" pitchFamily="34" charset="0"/>
                  <a:ea typeface="Public Sans"/>
                  <a:cs typeface="Arial" panose="020B0604020202020204" pitchFamily="34" charset="0"/>
                  <a:sym typeface="Public Sans"/>
                </a:rPr>
                <a:t> Account</a:t>
              </a:r>
            </a:p>
          </p:txBody>
        </p:sp>
      </p:grpSp>
      <p:grpSp>
        <p:nvGrpSpPr>
          <p:cNvPr id="17" name="Group 17"/>
          <p:cNvGrpSpPr/>
          <p:nvPr/>
        </p:nvGrpSpPr>
        <p:grpSpPr>
          <a:xfrm>
            <a:off x="14213844" y="4003542"/>
            <a:ext cx="3045456" cy="996566"/>
            <a:chOff x="0" y="0"/>
            <a:chExt cx="763811" cy="249942"/>
          </a:xfrm>
        </p:grpSpPr>
        <p:sp>
          <p:nvSpPr>
            <p:cNvPr id="18" name="Freeform 18"/>
            <p:cNvSpPr/>
            <p:nvPr/>
          </p:nvSpPr>
          <p:spPr>
            <a:xfrm>
              <a:off x="0" y="0"/>
              <a:ext cx="763811" cy="249942"/>
            </a:xfrm>
            <a:custGeom>
              <a:avLst/>
              <a:gdLst/>
              <a:ahLst/>
              <a:cxnLst/>
              <a:rect l="l" t="t" r="r" b="b"/>
              <a:pathLst>
                <a:path w="763811" h="249942">
                  <a:moveTo>
                    <a:pt x="0" y="0"/>
                  </a:moveTo>
                  <a:lnTo>
                    <a:pt x="763811" y="0"/>
                  </a:lnTo>
                  <a:lnTo>
                    <a:pt x="763811" y="249942"/>
                  </a:lnTo>
                  <a:lnTo>
                    <a:pt x="0" y="249942"/>
                  </a:lnTo>
                  <a:close/>
                </a:path>
              </a:pathLst>
            </a:custGeom>
            <a:solidFill>
              <a:srgbClr val="000000">
                <a:alpha val="0"/>
              </a:srgbClr>
            </a:solidFill>
            <a:ln w="19050" cap="sq">
              <a:solidFill>
                <a:srgbClr val="000000"/>
              </a:solidFill>
              <a:prstDash val="solid"/>
              <a:miter/>
            </a:ln>
          </p:spPr>
        </p:sp>
        <p:sp>
          <p:nvSpPr>
            <p:cNvPr id="19" name="TextBox 19"/>
            <p:cNvSpPr txBox="1"/>
            <p:nvPr/>
          </p:nvSpPr>
          <p:spPr>
            <a:xfrm>
              <a:off x="0" y="-19050"/>
              <a:ext cx="763811" cy="268992"/>
            </a:xfrm>
            <a:prstGeom prst="rect">
              <a:avLst/>
            </a:prstGeom>
          </p:spPr>
          <p:txBody>
            <a:bodyPr lIns="50800" tIns="50800" rIns="50800" bIns="50800" rtlCol="0" anchor="ctr"/>
            <a:lstStyle/>
            <a:p>
              <a:pPr algn="ctr">
                <a:lnSpc>
                  <a:spcPts val="1950"/>
                </a:lnSpc>
              </a:pPr>
              <a:r>
                <a:rPr lang="en-US" sz="2300" b="1" dirty="0" err="1">
                  <a:solidFill>
                    <a:srgbClr val="000000"/>
                  </a:solidFill>
                  <a:latin typeface="Arial" panose="020B0604020202020204" pitchFamily="34" charset="0"/>
                  <a:ea typeface="Public Sans"/>
                  <a:cs typeface="Arial" panose="020B0604020202020204" pitchFamily="34" charset="0"/>
                  <a:sym typeface="Public Sans"/>
                </a:rPr>
                <a:t>PayCash</a:t>
              </a:r>
              <a:r>
                <a:rPr lang="en-US" sz="2300" b="1" dirty="0">
                  <a:solidFill>
                    <a:srgbClr val="000000"/>
                  </a:solidFill>
                  <a:latin typeface="Arial" panose="020B0604020202020204" pitchFamily="34" charset="0"/>
                  <a:ea typeface="Public Sans"/>
                  <a:cs typeface="Arial" panose="020B0604020202020204" pitchFamily="34" charset="0"/>
                  <a:sym typeface="Public Sans"/>
                </a:rPr>
                <a:t> - CX</a:t>
              </a:r>
            </a:p>
          </p:txBody>
        </p:sp>
      </p:grpSp>
      <p:grpSp>
        <p:nvGrpSpPr>
          <p:cNvPr id="20" name="Group 20"/>
          <p:cNvGrpSpPr/>
          <p:nvPr/>
        </p:nvGrpSpPr>
        <p:grpSpPr>
          <a:xfrm>
            <a:off x="4988556" y="7874320"/>
            <a:ext cx="3017886" cy="996566"/>
            <a:chOff x="0" y="0"/>
            <a:chExt cx="756897" cy="249942"/>
          </a:xfrm>
        </p:grpSpPr>
        <p:sp>
          <p:nvSpPr>
            <p:cNvPr id="21" name="Freeform 21"/>
            <p:cNvSpPr/>
            <p:nvPr/>
          </p:nvSpPr>
          <p:spPr>
            <a:xfrm>
              <a:off x="0" y="0"/>
              <a:ext cx="756897" cy="249942"/>
            </a:xfrm>
            <a:custGeom>
              <a:avLst/>
              <a:gdLst/>
              <a:ahLst/>
              <a:cxnLst/>
              <a:rect l="l" t="t" r="r" b="b"/>
              <a:pathLst>
                <a:path w="756897" h="249942">
                  <a:moveTo>
                    <a:pt x="0" y="0"/>
                  </a:moveTo>
                  <a:lnTo>
                    <a:pt x="756897" y="0"/>
                  </a:lnTo>
                  <a:lnTo>
                    <a:pt x="756897" y="249942"/>
                  </a:lnTo>
                  <a:lnTo>
                    <a:pt x="0" y="249942"/>
                  </a:lnTo>
                  <a:close/>
                </a:path>
              </a:pathLst>
            </a:custGeom>
            <a:solidFill>
              <a:srgbClr val="000000">
                <a:alpha val="0"/>
              </a:srgbClr>
            </a:solidFill>
            <a:ln w="19050" cap="sq">
              <a:solidFill>
                <a:srgbClr val="000000"/>
              </a:solidFill>
              <a:prstDash val="solid"/>
              <a:miter/>
            </a:ln>
          </p:spPr>
        </p:sp>
        <p:sp>
          <p:nvSpPr>
            <p:cNvPr id="22" name="TextBox 22"/>
            <p:cNvSpPr txBox="1"/>
            <p:nvPr/>
          </p:nvSpPr>
          <p:spPr>
            <a:xfrm>
              <a:off x="0" y="-19050"/>
              <a:ext cx="756897" cy="268992"/>
            </a:xfrm>
            <a:prstGeom prst="rect">
              <a:avLst/>
            </a:prstGeom>
          </p:spPr>
          <p:txBody>
            <a:bodyPr lIns="50800" tIns="50800" rIns="50800" bIns="50800" rtlCol="0" anchor="ctr"/>
            <a:lstStyle/>
            <a:p>
              <a:pPr algn="ctr">
                <a:lnSpc>
                  <a:spcPct val="150000"/>
                </a:lnSpc>
              </a:pPr>
              <a:r>
                <a:rPr lang="en-US" sz="2300" b="1" dirty="0">
                  <a:solidFill>
                    <a:srgbClr val="000000"/>
                  </a:solidFill>
                  <a:latin typeface="Arial" panose="020B0604020202020204" pitchFamily="34" charset="0"/>
                  <a:ea typeface="Public Sans"/>
                  <a:cs typeface="Arial" panose="020B0604020202020204" pitchFamily="34" charset="0"/>
                  <a:sym typeface="Public Sans"/>
                </a:rPr>
                <a:t>Corporate Treasury Exchange</a:t>
              </a:r>
            </a:p>
          </p:txBody>
        </p:sp>
      </p:grpSp>
      <p:sp>
        <p:nvSpPr>
          <p:cNvPr id="26" name="AutoShape 26"/>
          <p:cNvSpPr/>
          <p:nvPr/>
        </p:nvSpPr>
        <p:spPr>
          <a:xfrm flipV="1">
            <a:off x="2533232" y="6432838"/>
            <a:ext cx="13222390" cy="14810"/>
          </a:xfrm>
          <a:prstGeom prst="line">
            <a:avLst/>
          </a:prstGeom>
          <a:ln w="19050" cap="flat">
            <a:solidFill>
              <a:srgbClr val="000000"/>
            </a:solidFill>
            <a:prstDash val="solid"/>
            <a:headEnd type="none" w="sm" len="sm"/>
            <a:tailEnd type="none" w="sm" len="sm"/>
          </a:ln>
        </p:spPr>
      </p:sp>
      <p:sp>
        <p:nvSpPr>
          <p:cNvPr id="27" name="AutoShape 27"/>
          <p:cNvSpPr/>
          <p:nvPr/>
        </p:nvSpPr>
        <p:spPr>
          <a:xfrm flipV="1">
            <a:off x="6497499" y="5000107"/>
            <a:ext cx="0" cy="1453111"/>
          </a:xfrm>
          <a:prstGeom prst="line">
            <a:avLst/>
          </a:prstGeom>
          <a:ln w="19050" cap="flat">
            <a:solidFill>
              <a:srgbClr val="000000"/>
            </a:solidFill>
            <a:prstDash val="solid"/>
            <a:headEnd type="none" w="sm" len="sm"/>
            <a:tailEnd type="none" w="sm" len="sm"/>
          </a:ln>
        </p:spPr>
      </p:sp>
      <p:sp>
        <p:nvSpPr>
          <p:cNvPr id="28" name="AutoShape 28"/>
          <p:cNvSpPr/>
          <p:nvPr/>
        </p:nvSpPr>
        <p:spPr>
          <a:xfrm flipV="1">
            <a:off x="11780046" y="4970245"/>
            <a:ext cx="0" cy="1482973"/>
          </a:xfrm>
          <a:prstGeom prst="line">
            <a:avLst/>
          </a:prstGeom>
          <a:ln w="19050" cap="flat">
            <a:solidFill>
              <a:srgbClr val="000000"/>
            </a:solidFill>
            <a:prstDash val="solid"/>
            <a:headEnd type="none" w="sm" len="sm"/>
            <a:tailEnd type="none" w="sm" len="sm"/>
          </a:ln>
        </p:spPr>
      </p:sp>
      <p:sp>
        <p:nvSpPr>
          <p:cNvPr id="29" name="AutoShape 29"/>
          <p:cNvSpPr/>
          <p:nvPr/>
        </p:nvSpPr>
        <p:spPr>
          <a:xfrm flipV="1">
            <a:off x="15736572" y="5000107"/>
            <a:ext cx="0" cy="1432614"/>
          </a:xfrm>
          <a:prstGeom prst="line">
            <a:avLst/>
          </a:prstGeom>
          <a:ln w="19050" cap="flat">
            <a:solidFill>
              <a:srgbClr val="000000"/>
            </a:solidFill>
            <a:prstDash val="solid"/>
            <a:headEnd type="none" w="sm" len="sm"/>
            <a:tailEnd type="none" w="sm" len="sm"/>
          </a:ln>
        </p:spPr>
      </p:sp>
      <p:sp>
        <p:nvSpPr>
          <p:cNvPr id="31" name="AutoShape 31"/>
          <p:cNvSpPr/>
          <p:nvPr/>
        </p:nvSpPr>
        <p:spPr>
          <a:xfrm flipV="1">
            <a:off x="6497499" y="6453218"/>
            <a:ext cx="0" cy="1421102"/>
          </a:xfrm>
          <a:prstGeom prst="line">
            <a:avLst/>
          </a:prstGeom>
          <a:ln w="19050" cap="flat">
            <a:solidFill>
              <a:srgbClr val="000000"/>
            </a:solidFill>
            <a:prstDash val="solid"/>
            <a:headEnd type="none" w="sm" len="sm"/>
            <a:tailEnd type="none" w="sm" len="sm"/>
          </a:ln>
        </p:spPr>
      </p:sp>
      <p:sp>
        <p:nvSpPr>
          <p:cNvPr id="32" name="AutoShape 32"/>
          <p:cNvSpPr/>
          <p:nvPr/>
        </p:nvSpPr>
        <p:spPr>
          <a:xfrm flipV="1">
            <a:off x="11780046" y="6432784"/>
            <a:ext cx="9525" cy="1441536"/>
          </a:xfrm>
          <a:prstGeom prst="line">
            <a:avLst/>
          </a:prstGeom>
          <a:ln w="19050" cap="flat">
            <a:solidFill>
              <a:srgbClr val="000000"/>
            </a:solidFill>
            <a:prstDash val="solid"/>
            <a:headEnd type="none" w="sm" len="sm"/>
            <a:tailEnd type="none" w="sm" len="sm"/>
          </a:ln>
        </p:spPr>
      </p:sp>
      <p:sp>
        <p:nvSpPr>
          <p:cNvPr id="34" name="AutoShape 34"/>
          <p:cNvSpPr/>
          <p:nvPr/>
        </p:nvSpPr>
        <p:spPr>
          <a:xfrm flipV="1">
            <a:off x="2552284" y="6444979"/>
            <a:ext cx="0" cy="1429341"/>
          </a:xfrm>
          <a:prstGeom prst="line">
            <a:avLst/>
          </a:prstGeom>
          <a:ln w="19050" cap="flat">
            <a:solidFill>
              <a:srgbClr val="000000"/>
            </a:solidFill>
            <a:prstDash val="solid"/>
            <a:headEnd type="none" w="sm" len="sm"/>
            <a:tailEnd type="none" w="sm" len="sm"/>
          </a:ln>
        </p:spPr>
      </p:sp>
      <p:grpSp>
        <p:nvGrpSpPr>
          <p:cNvPr id="35" name="Group 35"/>
          <p:cNvGrpSpPr/>
          <p:nvPr/>
        </p:nvGrpSpPr>
        <p:grpSpPr>
          <a:xfrm>
            <a:off x="7825455" y="5143500"/>
            <a:ext cx="2637091" cy="2637091"/>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AF6F1"/>
            </a:solidFill>
            <a:ln w="19050" cap="sq">
              <a:solidFill>
                <a:srgbClr val="000000"/>
              </a:solidFill>
              <a:prstDash val="solid"/>
              <a:miter/>
            </a:ln>
          </p:spPr>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859"/>
                </a:lnSpc>
              </a:pPr>
              <a:r>
                <a:rPr lang="en-US" sz="2300" b="1" dirty="0">
                  <a:solidFill>
                    <a:srgbClr val="000000"/>
                  </a:solidFill>
                  <a:latin typeface="Arial" panose="020B0604020202020204" pitchFamily="34" charset="0"/>
                  <a:ea typeface="Public Sans Bold"/>
                  <a:cs typeface="Arial" panose="020B0604020202020204" pitchFamily="34" charset="0"/>
                  <a:sym typeface="Public Sans Bold"/>
                </a:rPr>
                <a:t>Corporate Banking</a:t>
              </a:r>
            </a:p>
          </p:txBody>
        </p:sp>
      </p:grpSp>
      <p:sp>
        <p:nvSpPr>
          <p:cNvPr id="39" name="TextBox 39"/>
          <p:cNvSpPr txBox="1"/>
          <p:nvPr/>
        </p:nvSpPr>
        <p:spPr>
          <a:xfrm>
            <a:off x="1447801" y="1659519"/>
            <a:ext cx="14554200" cy="1642566"/>
          </a:xfrm>
          <a:prstGeom prst="rect">
            <a:avLst/>
          </a:prstGeom>
        </p:spPr>
        <p:txBody>
          <a:bodyPr wrap="square" lIns="0" tIns="0" rIns="0" bIns="0" rtlCol="0" anchor="t">
            <a:spAutoFit/>
          </a:bodyPr>
          <a:lstStyle/>
          <a:p>
            <a:pPr marL="457200" indent="-457200" algn="l">
              <a:lnSpc>
                <a:spcPct val="150000"/>
              </a:lnSpc>
              <a:buFont typeface="Arial" panose="020B0604020202020204" pitchFamily="34" charset="0"/>
              <a:buChar char="•"/>
            </a:pPr>
            <a:r>
              <a:rPr lang="en-US" sz="2800" b="1" dirty="0">
                <a:solidFill>
                  <a:srgbClr val="000000"/>
                </a:solidFill>
                <a:latin typeface="Helveticish" panose="020B0604020202020204" charset="0"/>
                <a:ea typeface="Helveticish" panose="020B0604020202020204" charset="0"/>
                <a:cs typeface="Helveticish" panose="020B0604020202020204" charset="0"/>
                <a:sym typeface="Helveticish"/>
              </a:rPr>
              <a:t>Corporate banking </a:t>
            </a:r>
            <a:r>
              <a:rPr lang="en-US" sz="2300" b="1" dirty="0">
                <a:solidFill>
                  <a:srgbClr val="000000"/>
                </a:solidFill>
                <a:latin typeface="Arial" panose="020B0604020202020204" pitchFamily="34" charset="0"/>
                <a:ea typeface="Helveticish" panose="020B0604020202020204" charset="0"/>
                <a:cs typeface="Arial" panose="020B0604020202020204" pitchFamily="34" charset="0"/>
                <a:sym typeface="Helveticish"/>
              </a:rPr>
              <a:t>: </a:t>
            </a:r>
            <a:r>
              <a:rPr lang="en-US" sz="2300" dirty="0">
                <a:solidFill>
                  <a:srgbClr val="000000"/>
                </a:solidFill>
                <a:latin typeface="Arial" panose="020B0604020202020204" pitchFamily="34" charset="0"/>
                <a:ea typeface="Helveticish" panose="020B0604020202020204" charset="0"/>
                <a:cs typeface="Arial" panose="020B0604020202020204" pitchFamily="34" charset="0"/>
                <a:sym typeface="Helveticish"/>
              </a:rPr>
              <a:t>intellect provides corporate banking solutions focused on cash management, trade finance, lending, and treasury, helping businesses manage financial operations efficiently through advanced, scalable platforms.</a:t>
            </a:r>
          </a:p>
        </p:txBody>
      </p:sp>
      <p:sp>
        <p:nvSpPr>
          <p:cNvPr id="40" name="AutoShape 40"/>
          <p:cNvSpPr/>
          <p:nvPr/>
        </p:nvSpPr>
        <p:spPr>
          <a:xfrm>
            <a:off x="1038225" y="1104900"/>
            <a:ext cx="16230565" cy="0"/>
          </a:xfrm>
          <a:prstGeom prst="line">
            <a:avLst/>
          </a:prstGeom>
          <a:ln w="19050" cap="flat">
            <a:solidFill>
              <a:srgbClr val="000000"/>
            </a:solidFill>
            <a:prstDash val="solid"/>
            <a:headEnd type="oval" w="lg" len="lg"/>
            <a:tailEnd type="oval" w="lg" len="lg"/>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6F1"/>
        </a:solidFill>
        <a:effectLst/>
      </p:bgPr>
    </p:bg>
    <p:spTree>
      <p:nvGrpSpPr>
        <p:cNvPr id="1" name=""/>
        <p:cNvGrpSpPr/>
        <p:nvPr/>
      </p:nvGrpSpPr>
      <p:grpSpPr>
        <a:xfrm>
          <a:off x="0" y="0"/>
          <a:ext cx="0" cy="0"/>
          <a:chOff x="0" y="0"/>
          <a:chExt cx="0" cy="0"/>
        </a:xfrm>
      </p:grpSpPr>
      <p:sp>
        <p:nvSpPr>
          <p:cNvPr id="3" name="TextBox 3"/>
          <p:cNvSpPr txBox="1"/>
          <p:nvPr/>
        </p:nvSpPr>
        <p:spPr>
          <a:xfrm>
            <a:off x="2438400" y="3695700"/>
            <a:ext cx="16611600" cy="430887"/>
          </a:xfrm>
          <a:prstGeom prst="rect">
            <a:avLst/>
          </a:prstGeom>
        </p:spPr>
        <p:txBody>
          <a:bodyPr wrap="square" lIns="0" tIns="0" rIns="0" bIns="0" rtlCol="0" anchor="t">
            <a:spAutoFit/>
          </a:bodyPr>
          <a:lstStyle/>
          <a:p>
            <a:pPr marL="457200" indent="-457200">
              <a:spcBef>
                <a:spcPct val="0"/>
              </a:spcBef>
              <a:buFont typeface="Arial" panose="020B0604020202020204" pitchFamily="34" charset="0"/>
              <a:buChar char="•"/>
            </a:pPr>
            <a:r>
              <a:rPr lang="en-US" sz="2800" b="1" dirty="0">
                <a:solidFill>
                  <a:srgbClr val="000000"/>
                </a:solidFill>
                <a:latin typeface="Helveticish" panose="020B0604020202020204" charset="0"/>
                <a:ea typeface="Helveticish" panose="020B0604020202020204" charset="0"/>
                <a:cs typeface="Helveticish" panose="020B0604020202020204" charset="0"/>
                <a:sym typeface="Public Sans"/>
              </a:rPr>
              <a:t>Platform : </a:t>
            </a:r>
            <a:r>
              <a:rPr lang="en-US" sz="2300" dirty="0">
                <a:solidFill>
                  <a:srgbClr val="000000"/>
                </a:solidFill>
                <a:latin typeface="Arial" panose="020B0604020202020204" pitchFamily="34" charset="0"/>
                <a:ea typeface="Helveticish" panose="020B0604020202020204" charset="0"/>
                <a:cs typeface="Arial" panose="020B0604020202020204" pitchFamily="34" charset="0"/>
                <a:sym typeface="Public Sans"/>
              </a:rPr>
              <a:t>The website is developed on </a:t>
            </a:r>
            <a:r>
              <a:rPr lang="en-US" sz="2300" dirty="0" err="1">
                <a:solidFill>
                  <a:srgbClr val="000000"/>
                </a:solidFill>
                <a:latin typeface="Arial" panose="020B0604020202020204" pitchFamily="34" charset="0"/>
                <a:ea typeface="Helveticish" panose="020B0604020202020204" charset="0"/>
                <a:cs typeface="Arial" panose="020B0604020202020204" pitchFamily="34" charset="0"/>
                <a:sym typeface="Public Sans"/>
              </a:rPr>
              <a:t>Workpress</a:t>
            </a:r>
            <a:r>
              <a:rPr lang="en-US" sz="2300" dirty="0">
                <a:solidFill>
                  <a:srgbClr val="000000"/>
                </a:solidFill>
                <a:latin typeface="Arial" panose="020B0604020202020204" pitchFamily="34" charset="0"/>
                <a:ea typeface="Helveticish" panose="020B0604020202020204" charset="0"/>
                <a:cs typeface="Arial" panose="020B0604020202020204" pitchFamily="34" charset="0"/>
                <a:sym typeface="Public Sans"/>
              </a:rPr>
              <a:t> </a:t>
            </a:r>
            <a:r>
              <a:rPr lang="en-US" sz="2300" dirty="0" err="1">
                <a:solidFill>
                  <a:srgbClr val="000000"/>
                </a:solidFill>
                <a:latin typeface="Arial" panose="020B0604020202020204" pitchFamily="34" charset="0"/>
                <a:ea typeface="Helveticish" panose="020B0604020202020204" charset="0"/>
                <a:cs typeface="Arial" panose="020B0604020202020204" pitchFamily="34" charset="0"/>
                <a:sym typeface="Public Sans"/>
              </a:rPr>
              <a:t>plugin,HTML,XHTML,CSS</a:t>
            </a:r>
            <a:endParaRPr lang="en-US" sz="2300" u="none" dirty="0">
              <a:solidFill>
                <a:srgbClr val="000000"/>
              </a:solidFill>
              <a:latin typeface="Arial" panose="020B0604020202020204" pitchFamily="34" charset="0"/>
              <a:ea typeface="Helveticish" panose="020B0604020202020204" charset="0"/>
              <a:cs typeface="Arial" panose="020B0604020202020204" pitchFamily="34" charset="0"/>
              <a:sym typeface="Public Sans"/>
            </a:endParaRPr>
          </a:p>
        </p:txBody>
      </p:sp>
      <p:sp>
        <p:nvSpPr>
          <p:cNvPr id="4" name="AutoShape 4"/>
          <p:cNvSpPr/>
          <p:nvPr/>
        </p:nvSpPr>
        <p:spPr>
          <a:xfrm>
            <a:off x="1028717" y="2663189"/>
            <a:ext cx="16230565" cy="0"/>
          </a:xfrm>
          <a:prstGeom prst="line">
            <a:avLst/>
          </a:prstGeom>
          <a:ln w="19050" cap="flat">
            <a:solidFill>
              <a:srgbClr val="000000"/>
            </a:solidFill>
            <a:prstDash val="solid"/>
            <a:headEnd type="oval" w="lg" len="lg"/>
            <a:tailEnd type="oval" w="lg" len="lg"/>
          </a:ln>
        </p:spPr>
      </p:sp>
      <p:sp>
        <p:nvSpPr>
          <p:cNvPr id="5" name="TextBox 5"/>
          <p:cNvSpPr txBox="1"/>
          <p:nvPr/>
        </p:nvSpPr>
        <p:spPr>
          <a:xfrm>
            <a:off x="1038225" y="1417906"/>
            <a:ext cx="13287375" cy="984821"/>
          </a:xfrm>
          <a:prstGeom prst="rect">
            <a:avLst/>
          </a:prstGeom>
        </p:spPr>
        <p:txBody>
          <a:bodyPr wrap="square" lIns="0" tIns="0" rIns="0" bIns="0" rtlCol="0" anchor="t">
            <a:spAutoFit/>
          </a:bodyPr>
          <a:lstStyle/>
          <a:p>
            <a:pPr marL="0" lvl="0" indent="0" algn="l">
              <a:lnSpc>
                <a:spcPts val="8640"/>
              </a:lnSpc>
              <a:spcBef>
                <a:spcPct val="0"/>
              </a:spcBef>
            </a:pPr>
            <a:r>
              <a:rPr lang="en-US" sz="5400" b="1" u="none" dirty="0">
                <a:solidFill>
                  <a:srgbClr val="000000"/>
                </a:solidFill>
                <a:latin typeface="Helveticish"/>
                <a:ea typeface="Helveticish"/>
                <a:cs typeface="Helveticish"/>
                <a:sym typeface="Helveticish"/>
              </a:rPr>
              <a:t>Task-3 : Website Platform Identification</a:t>
            </a:r>
          </a:p>
        </p:txBody>
      </p:sp>
      <p:grpSp>
        <p:nvGrpSpPr>
          <p:cNvPr id="6" name="Group 6"/>
          <p:cNvGrpSpPr/>
          <p:nvPr/>
        </p:nvGrpSpPr>
        <p:grpSpPr>
          <a:xfrm rot="5400000">
            <a:off x="15146179" y="1541619"/>
            <a:ext cx="1078708" cy="1078708"/>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000000"/>
              </a:solidFill>
              <a:prstDash val="solid"/>
              <a:miter/>
            </a:ln>
          </p:spPr>
        </p:sp>
        <p:sp>
          <p:nvSpPr>
            <p:cNvPr id="8" name="TextBox 8"/>
            <p:cNvSpPr txBox="1"/>
            <p:nvPr/>
          </p:nvSpPr>
          <p:spPr>
            <a:xfrm>
              <a:off x="76200" y="57150"/>
              <a:ext cx="660400" cy="679450"/>
            </a:xfrm>
            <a:prstGeom prst="rect">
              <a:avLst/>
            </a:prstGeom>
          </p:spPr>
          <p:txBody>
            <a:bodyPr lIns="50800" tIns="50800" rIns="50800" bIns="50800" rtlCol="0" anchor="ctr"/>
            <a:lstStyle/>
            <a:p>
              <a:pPr algn="ctr">
                <a:lnSpc>
                  <a:spcPts val="1950"/>
                </a:lnSpc>
              </a:pPr>
              <a:endParaRPr/>
            </a:p>
          </p:txBody>
        </p:sp>
      </p:grpSp>
      <p:grpSp>
        <p:nvGrpSpPr>
          <p:cNvPr id="9" name="Group 9"/>
          <p:cNvGrpSpPr/>
          <p:nvPr/>
        </p:nvGrpSpPr>
        <p:grpSpPr>
          <a:xfrm rot="5400000">
            <a:off x="16215362" y="1541619"/>
            <a:ext cx="1078708" cy="1078708"/>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000000"/>
              </a:solidFill>
              <a:prstDash val="solid"/>
              <a:miter/>
            </a:ln>
          </p:spPr>
          <p:txBody>
            <a:bodyPr/>
            <a:lstStyle/>
            <a:p>
              <a:endParaRPr lang="en-IN"/>
            </a:p>
          </p:txBody>
        </p:sp>
        <p:sp>
          <p:nvSpPr>
            <p:cNvPr id="11" name="TextBox 11"/>
            <p:cNvSpPr txBox="1"/>
            <p:nvPr/>
          </p:nvSpPr>
          <p:spPr>
            <a:xfrm>
              <a:off x="76200" y="57150"/>
              <a:ext cx="660400" cy="679450"/>
            </a:xfrm>
            <a:prstGeom prst="rect">
              <a:avLst/>
            </a:prstGeom>
          </p:spPr>
          <p:txBody>
            <a:bodyPr lIns="50800" tIns="50800" rIns="50800" bIns="50800" rtlCol="0" anchor="ctr"/>
            <a:lstStyle/>
            <a:p>
              <a:pPr algn="ctr">
                <a:lnSpc>
                  <a:spcPts val="1950"/>
                </a:lnSpc>
              </a:pPr>
              <a:endParaRPr/>
            </a:p>
          </p:txBody>
        </p:sp>
      </p:grpSp>
      <p:sp>
        <p:nvSpPr>
          <p:cNvPr id="12" name="Freeform 12"/>
          <p:cNvSpPr/>
          <p:nvPr/>
        </p:nvSpPr>
        <p:spPr>
          <a:xfrm>
            <a:off x="16532562" y="1858819"/>
            <a:ext cx="444308" cy="444308"/>
          </a:xfrm>
          <a:custGeom>
            <a:avLst/>
            <a:gdLst/>
            <a:ahLst/>
            <a:cxnLst/>
            <a:rect l="l" t="t" r="r" b="b"/>
            <a:pathLst>
              <a:path w="444308" h="444308">
                <a:moveTo>
                  <a:pt x="0" y="0"/>
                </a:moveTo>
                <a:lnTo>
                  <a:pt x="444308" y="0"/>
                </a:lnTo>
                <a:lnTo>
                  <a:pt x="444308" y="444308"/>
                </a:lnTo>
                <a:lnTo>
                  <a:pt x="0" y="4443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331510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6F1"/>
        </a:solidFill>
        <a:effectLst/>
      </p:bgPr>
    </p:bg>
    <p:spTree>
      <p:nvGrpSpPr>
        <p:cNvPr id="1" name=""/>
        <p:cNvGrpSpPr/>
        <p:nvPr/>
      </p:nvGrpSpPr>
      <p:grpSpPr>
        <a:xfrm>
          <a:off x="0" y="0"/>
          <a:ext cx="0" cy="0"/>
          <a:chOff x="0" y="0"/>
          <a:chExt cx="0" cy="0"/>
        </a:xfrm>
      </p:grpSpPr>
      <p:sp>
        <p:nvSpPr>
          <p:cNvPr id="3" name="TextBox 3"/>
          <p:cNvSpPr txBox="1"/>
          <p:nvPr/>
        </p:nvSpPr>
        <p:spPr>
          <a:xfrm>
            <a:off x="1371600" y="3074397"/>
            <a:ext cx="16611600" cy="430887"/>
          </a:xfrm>
          <a:prstGeom prst="rect">
            <a:avLst/>
          </a:prstGeom>
        </p:spPr>
        <p:txBody>
          <a:bodyPr wrap="square" lIns="0" tIns="0" rIns="0" bIns="0" rtlCol="0" anchor="t">
            <a:spAutoFit/>
          </a:bodyPr>
          <a:lstStyle/>
          <a:p>
            <a:pPr marL="457200" indent="-457200">
              <a:spcBef>
                <a:spcPct val="0"/>
              </a:spcBef>
              <a:buFont typeface="Arial" panose="020B0604020202020204" pitchFamily="34" charset="0"/>
              <a:buChar char="•"/>
            </a:pPr>
            <a:r>
              <a:rPr lang="en-US" sz="2800" b="1" dirty="0">
                <a:solidFill>
                  <a:srgbClr val="000000"/>
                </a:solidFill>
                <a:latin typeface="Helveticish" panose="020B0604020202020204" charset="0"/>
                <a:ea typeface="Helveticish" panose="020B0604020202020204" charset="0"/>
                <a:cs typeface="Helveticish" panose="020B0604020202020204" charset="0"/>
                <a:sym typeface="Public Sans"/>
              </a:rPr>
              <a:t>Tools Used </a:t>
            </a:r>
            <a:r>
              <a:rPr lang="en-US" sz="2300" b="1" dirty="0">
                <a:solidFill>
                  <a:srgbClr val="000000"/>
                </a:solidFill>
                <a:latin typeface="Arial" panose="020B0604020202020204" pitchFamily="34" charset="0"/>
                <a:ea typeface="Helveticish" panose="020B0604020202020204" charset="0"/>
                <a:cs typeface="Arial" panose="020B0604020202020204" pitchFamily="34" charset="0"/>
                <a:sym typeface="Public Sans"/>
              </a:rPr>
              <a:t>: </a:t>
            </a:r>
            <a:r>
              <a:rPr lang="en-US" sz="2300" dirty="0">
                <a:solidFill>
                  <a:srgbClr val="000000"/>
                </a:solidFill>
                <a:latin typeface="Arial" panose="020B0604020202020204" pitchFamily="34" charset="0"/>
                <a:ea typeface="Helveticish" panose="020B0604020202020204" charset="0"/>
                <a:cs typeface="Arial" panose="020B0604020202020204" pitchFamily="34" charset="0"/>
                <a:sym typeface="Public Sans"/>
              </a:rPr>
              <a:t>Google Mobile friendly , GT Metrix , </a:t>
            </a:r>
            <a:r>
              <a:rPr lang="en-US" sz="2300" dirty="0" err="1">
                <a:solidFill>
                  <a:srgbClr val="000000"/>
                </a:solidFill>
                <a:latin typeface="Arial" panose="020B0604020202020204" pitchFamily="34" charset="0"/>
                <a:ea typeface="Helveticish" panose="020B0604020202020204" charset="0"/>
                <a:cs typeface="Arial" panose="020B0604020202020204" pitchFamily="34" charset="0"/>
                <a:sym typeface="Public Sans"/>
              </a:rPr>
              <a:t>Pagespeed</a:t>
            </a:r>
            <a:r>
              <a:rPr lang="en-US" sz="2300" dirty="0">
                <a:solidFill>
                  <a:srgbClr val="000000"/>
                </a:solidFill>
                <a:latin typeface="Arial" panose="020B0604020202020204" pitchFamily="34" charset="0"/>
                <a:ea typeface="Helveticish" panose="020B0604020202020204" charset="0"/>
                <a:cs typeface="Arial" panose="020B0604020202020204" pitchFamily="34" charset="0"/>
                <a:sym typeface="Public Sans"/>
              </a:rPr>
              <a:t>.</a:t>
            </a:r>
            <a:endParaRPr lang="en-US" sz="3200" u="none" dirty="0">
              <a:solidFill>
                <a:srgbClr val="000000"/>
              </a:solidFill>
              <a:latin typeface="Helveticish" panose="020B0604020202020204" charset="0"/>
              <a:ea typeface="Helveticish" panose="020B0604020202020204" charset="0"/>
              <a:cs typeface="Helveticish" panose="020B0604020202020204" charset="0"/>
              <a:sym typeface="Public Sans"/>
            </a:endParaRPr>
          </a:p>
        </p:txBody>
      </p:sp>
      <p:sp>
        <p:nvSpPr>
          <p:cNvPr id="4" name="AutoShape 4"/>
          <p:cNvSpPr/>
          <p:nvPr/>
        </p:nvSpPr>
        <p:spPr>
          <a:xfrm>
            <a:off x="1028717" y="2663189"/>
            <a:ext cx="16230565" cy="0"/>
          </a:xfrm>
          <a:prstGeom prst="line">
            <a:avLst/>
          </a:prstGeom>
          <a:ln w="19050" cap="flat">
            <a:solidFill>
              <a:srgbClr val="000000"/>
            </a:solidFill>
            <a:prstDash val="solid"/>
            <a:headEnd type="oval" w="lg" len="lg"/>
            <a:tailEnd type="oval" w="lg" len="lg"/>
          </a:ln>
        </p:spPr>
      </p:sp>
      <p:sp>
        <p:nvSpPr>
          <p:cNvPr id="5" name="TextBox 5"/>
          <p:cNvSpPr txBox="1"/>
          <p:nvPr/>
        </p:nvSpPr>
        <p:spPr>
          <a:xfrm>
            <a:off x="1038225" y="1417906"/>
            <a:ext cx="13287375" cy="984821"/>
          </a:xfrm>
          <a:prstGeom prst="rect">
            <a:avLst/>
          </a:prstGeom>
        </p:spPr>
        <p:txBody>
          <a:bodyPr wrap="square" lIns="0" tIns="0" rIns="0" bIns="0" rtlCol="0" anchor="t">
            <a:spAutoFit/>
          </a:bodyPr>
          <a:lstStyle/>
          <a:p>
            <a:pPr marL="0" lvl="0" indent="0" algn="l">
              <a:lnSpc>
                <a:spcPts val="8640"/>
              </a:lnSpc>
              <a:spcBef>
                <a:spcPct val="0"/>
              </a:spcBef>
            </a:pPr>
            <a:r>
              <a:rPr lang="en-US" sz="5400" b="1" u="none" dirty="0">
                <a:solidFill>
                  <a:srgbClr val="000000"/>
                </a:solidFill>
                <a:latin typeface="Helveticish"/>
                <a:ea typeface="Helveticish"/>
                <a:cs typeface="Helveticish"/>
                <a:sym typeface="Helveticish"/>
              </a:rPr>
              <a:t>Task-4 : Responsive Digital Test</a:t>
            </a:r>
          </a:p>
        </p:txBody>
      </p:sp>
      <p:grpSp>
        <p:nvGrpSpPr>
          <p:cNvPr id="6" name="Group 6"/>
          <p:cNvGrpSpPr/>
          <p:nvPr/>
        </p:nvGrpSpPr>
        <p:grpSpPr>
          <a:xfrm rot="5400000">
            <a:off x="15146179" y="1541619"/>
            <a:ext cx="1078708" cy="1078708"/>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000000"/>
              </a:solidFill>
              <a:prstDash val="solid"/>
              <a:miter/>
            </a:ln>
          </p:spPr>
        </p:sp>
        <p:sp>
          <p:nvSpPr>
            <p:cNvPr id="8" name="TextBox 8"/>
            <p:cNvSpPr txBox="1"/>
            <p:nvPr/>
          </p:nvSpPr>
          <p:spPr>
            <a:xfrm>
              <a:off x="76200" y="57150"/>
              <a:ext cx="660400" cy="679450"/>
            </a:xfrm>
            <a:prstGeom prst="rect">
              <a:avLst/>
            </a:prstGeom>
          </p:spPr>
          <p:txBody>
            <a:bodyPr lIns="50800" tIns="50800" rIns="50800" bIns="50800" rtlCol="0" anchor="ctr"/>
            <a:lstStyle/>
            <a:p>
              <a:pPr algn="ctr">
                <a:lnSpc>
                  <a:spcPts val="1950"/>
                </a:lnSpc>
              </a:pPr>
              <a:endParaRPr/>
            </a:p>
          </p:txBody>
        </p:sp>
      </p:grpSp>
      <p:grpSp>
        <p:nvGrpSpPr>
          <p:cNvPr id="9" name="Group 9"/>
          <p:cNvGrpSpPr/>
          <p:nvPr/>
        </p:nvGrpSpPr>
        <p:grpSpPr>
          <a:xfrm rot="5400000">
            <a:off x="16215362" y="1541619"/>
            <a:ext cx="1078708" cy="1078708"/>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000000"/>
              </a:solidFill>
              <a:prstDash val="solid"/>
              <a:miter/>
            </a:ln>
          </p:spPr>
          <p:txBody>
            <a:bodyPr/>
            <a:lstStyle/>
            <a:p>
              <a:endParaRPr lang="en-IN"/>
            </a:p>
          </p:txBody>
        </p:sp>
        <p:sp>
          <p:nvSpPr>
            <p:cNvPr id="11" name="TextBox 11"/>
            <p:cNvSpPr txBox="1"/>
            <p:nvPr/>
          </p:nvSpPr>
          <p:spPr>
            <a:xfrm>
              <a:off x="76200" y="57150"/>
              <a:ext cx="660400" cy="679450"/>
            </a:xfrm>
            <a:prstGeom prst="rect">
              <a:avLst/>
            </a:prstGeom>
          </p:spPr>
          <p:txBody>
            <a:bodyPr lIns="50800" tIns="50800" rIns="50800" bIns="50800" rtlCol="0" anchor="ctr"/>
            <a:lstStyle/>
            <a:p>
              <a:pPr algn="ctr">
                <a:lnSpc>
                  <a:spcPts val="1950"/>
                </a:lnSpc>
              </a:pPr>
              <a:endParaRPr/>
            </a:p>
          </p:txBody>
        </p:sp>
      </p:grpSp>
      <p:sp>
        <p:nvSpPr>
          <p:cNvPr id="12" name="Freeform 12"/>
          <p:cNvSpPr/>
          <p:nvPr/>
        </p:nvSpPr>
        <p:spPr>
          <a:xfrm>
            <a:off x="16532562" y="1858819"/>
            <a:ext cx="444308" cy="444308"/>
          </a:xfrm>
          <a:custGeom>
            <a:avLst/>
            <a:gdLst/>
            <a:ahLst/>
            <a:cxnLst/>
            <a:rect l="l" t="t" r="r" b="b"/>
            <a:pathLst>
              <a:path w="444308" h="444308">
                <a:moveTo>
                  <a:pt x="0" y="0"/>
                </a:moveTo>
                <a:lnTo>
                  <a:pt x="444308" y="0"/>
                </a:lnTo>
                <a:lnTo>
                  <a:pt x="444308" y="444308"/>
                </a:lnTo>
                <a:lnTo>
                  <a:pt x="0" y="4443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3">
            <a:extLst>
              <a:ext uri="{FF2B5EF4-FFF2-40B4-BE49-F238E27FC236}">
                <a16:creationId xmlns:a16="http://schemas.microsoft.com/office/drawing/2014/main" id="{0ACB3B0D-8AB7-B387-6574-4608524A4944}"/>
              </a:ext>
            </a:extLst>
          </p:cNvPr>
          <p:cNvSpPr txBox="1"/>
          <p:nvPr/>
        </p:nvSpPr>
        <p:spPr>
          <a:xfrm>
            <a:off x="1371600" y="4055843"/>
            <a:ext cx="15605270" cy="1125757"/>
          </a:xfrm>
          <a:prstGeom prst="rect">
            <a:avLst/>
          </a:prstGeom>
        </p:spPr>
        <p:txBody>
          <a:bodyPr wrap="square" lIns="0" tIns="0" rIns="0" bIns="0" rtlCol="0" anchor="t">
            <a:spAutoFit/>
          </a:bodyPr>
          <a:lstStyle/>
          <a:p>
            <a:pPr marL="342900" lvl="0" indent="-342900" algn="l">
              <a:lnSpc>
                <a:spcPts val="2990"/>
              </a:lnSpc>
              <a:spcBef>
                <a:spcPct val="0"/>
              </a:spcBef>
              <a:buFont typeface="Arial" panose="020B0604020202020204" pitchFamily="34" charset="0"/>
              <a:buChar char="•"/>
            </a:pPr>
            <a:r>
              <a:rPr lang="en-US" sz="2800" b="1" u="none" dirty="0">
                <a:solidFill>
                  <a:srgbClr val="000000"/>
                </a:solidFill>
                <a:latin typeface="Helveticish" panose="020B0604020202020204" charset="0"/>
                <a:ea typeface="Helveticish" panose="020B0604020202020204" charset="0"/>
                <a:cs typeface="Helveticish" panose="020B0604020202020204" charset="0"/>
                <a:sym typeface="Public Sans"/>
              </a:rPr>
              <a:t>Homepage </a:t>
            </a:r>
            <a:r>
              <a:rPr lang="en-US" sz="2300" u="none" dirty="0">
                <a:solidFill>
                  <a:srgbClr val="000000"/>
                </a:solidFill>
                <a:latin typeface="Public Sans"/>
                <a:ea typeface="Public Sans"/>
                <a:cs typeface="Public Sans"/>
                <a:sym typeface="Public Sans"/>
              </a:rPr>
              <a:t>: The homepage is optimized for mobile users, but there might be minor issues related to layout alignment. The content adapts well across various devices, though some areas could benefit from fine-tuning for a smoother experience.</a:t>
            </a:r>
          </a:p>
        </p:txBody>
      </p:sp>
      <p:pic>
        <p:nvPicPr>
          <p:cNvPr id="13" name="Picture 12">
            <a:extLst>
              <a:ext uri="{FF2B5EF4-FFF2-40B4-BE49-F238E27FC236}">
                <a16:creationId xmlns:a16="http://schemas.microsoft.com/office/drawing/2014/main" id="{DBF02942-DBFC-B569-F1EC-E73EB49A1E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0" y="5722145"/>
            <a:ext cx="5867400" cy="4303987"/>
          </a:xfrm>
          <a:prstGeom prst="rect">
            <a:avLst/>
          </a:prstGeom>
        </p:spPr>
      </p:pic>
      <p:pic>
        <p:nvPicPr>
          <p:cNvPr id="16" name="Picture 15">
            <a:extLst>
              <a:ext uri="{FF2B5EF4-FFF2-40B4-BE49-F238E27FC236}">
                <a16:creationId xmlns:a16="http://schemas.microsoft.com/office/drawing/2014/main" id="{11733DFD-0164-B43F-661D-01BD6BEE18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44188" y="5732159"/>
            <a:ext cx="5709274" cy="4022825"/>
          </a:xfrm>
          <a:prstGeom prst="rect">
            <a:avLst/>
          </a:prstGeom>
        </p:spPr>
      </p:pic>
    </p:spTree>
    <p:extLst>
      <p:ext uri="{BB962C8B-B14F-4D97-AF65-F5344CB8AC3E}">
        <p14:creationId xmlns:p14="http://schemas.microsoft.com/office/powerpoint/2010/main" val="2980030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6F1"/>
        </a:solidFill>
        <a:effectLst/>
      </p:bgPr>
    </p:bg>
    <p:spTree>
      <p:nvGrpSpPr>
        <p:cNvPr id="1" name=""/>
        <p:cNvGrpSpPr/>
        <p:nvPr/>
      </p:nvGrpSpPr>
      <p:grpSpPr>
        <a:xfrm>
          <a:off x="0" y="0"/>
          <a:ext cx="0" cy="0"/>
          <a:chOff x="0" y="0"/>
          <a:chExt cx="0" cy="0"/>
        </a:xfrm>
      </p:grpSpPr>
      <p:sp>
        <p:nvSpPr>
          <p:cNvPr id="2" name="AutoShape 2"/>
          <p:cNvSpPr/>
          <p:nvPr/>
        </p:nvSpPr>
        <p:spPr>
          <a:xfrm>
            <a:off x="888127" y="1492079"/>
            <a:ext cx="16230565" cy="0"/>
          </a:xfrm>
          <a:prstGeom prst="line">
            <a:avLst/>
          </a:prstGeom>
          <a:ln w="19050" cap="flat">
            <a:solidFill>
              <a:srgbClr val="000000"/>
            </a:solidFill>
            <a:prstDash val="solid"/>
            <a:headEnd type="oval" w="lg" len="lg"/>
            <a:tailEnd type="oval" w="lg" len="lg"/>
          </a:ln>
        </p:spPr>
      </p:sp>
      <p:sp>
        <p:nvSpPr>
          <p:cNvPr id="23" name="TextBox 23"/>
          <p:cNvSpPr txBox="1"/>
          <p:nvPr/>
        </p:nvSpPr>
        <p:spPr>
          <a:xfrm>
            <a:off x="1238322" y="2037875"/>
            <a:ext cx="16020958" cy="784830"/>
          </a:xfrm>
          <a:prstGeom prst="rect">
            <a:avLst/>
          </a:prstGeom>
        </p:spPr>
        <p:txBody>
          <a:bodyPr wrap="square" lIns="0" tIns="0" rIns="0" bIns="0" rtlCol="0" anchor="t">
            <a:spAutoFit/>
          </a:bodyPr>
          <a:lstStyle/>
          <a:p>
            <a:pPr marL="514350" indent="-514350" algn="l">
              <a:buFont typeface="Arial" panose="020B0604020202020204" pitchFamily="34" charset="0"/>
              <a:buChar char="•"/>
            </a:pPr>
            <a:r>
              <a:rPr lang="en-US" sz="2800" b="1" dirty="0">
                <a:solidFill>
                  <a:srgbClr val="000000"/>
                </a:solidFill>
                <a:latin typeface="Helveticish" panose="020B0604020202020204" charset="0"/>
                <a:ea typeface="Helveticish" panose="020B0604020202020204" charset="0"/>
                <a:cs typeface="Helveticish" panose="020B0604020202020204" charset="0"/>
                <a:sym typeface="Helveticish"/>
              </a:rPr>
              <a:t>Services Page : </a:t>
            </a:r>
            <a:r>
              <a:rPr lang="en-US" sz="2300" dirty="0">
                <a:solidFill>
                  <a:srgbClr val="000000"/>
                </a:solidFill>
                <a:latin typeface="Arial" panose="020B0604020202020204" pitchFamily="34" charset="0"/>
                <a:ea typeface="Helveticish" panose="020B0604020202020204" charset="0"/>
                <a:cs typeface="Arial" panose="020B0604020202020204" pitchFamily="34" charset="0"/>
                <a:sym typeface="Helveticish"/>
              </a:rPr>
              <a:t>This page performs decently in terms of responsiveness, but it could use improvements in image optimization to enhance loading speed and visual clarity on smaller screens..</a:t>
            </a:r>
          </a:p>
        </p:txBody>
      </p:sp>
      <p:pic>
        <p:nvPicPr>
          <p:cNvPr id="19" name="Picture 18">
            <a:extLst>
              <a:ext uri="{FF2B5EF4-FFF2-40B4-BE49-F238E27FC236}">
                <a16:creationId xmlns:a16="http://schemas.microsoft.com/office/drawing/2014/main" id="{7000A730-C34F-F3D9-ADF3-A1DA9A25DC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2" y="4092744"/>
            <a:ext cx="6394201" cy="4935874"/>
          </a:xfrm>
          <a:prstGeom prst="rect">
            <a:avLst/>
          </a:prstGeom>
        </p:spPr>
      </p:pic>
      <p:pic>
        <p:nvPicPr>
          <p:cNvPr id="21" name="Picture 20">
            <a:extLst>
              <a:ext uri="{FF2B5EF4-FFF2-40B4-BE49-F238E27FC236}">
                <a16:creationId xmlns:a16="http://schemas.microsoft.com/office/drawing/2014/main" id="{2E81C20D-11BE-824E-8398-D44569B501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00" y="4079546"/>
            <a:ext cx="6400800" cy="4949072"/>
          </a:xfrm>
          <a:prstGeom prst="rect">
            <a:avLst/>
          </a:prstGeom>
        </p:spPr>
      </p:pic>
    </p:spTree>
    <p:extLst>
      <p:ext uri="{BB962C8B-B14F-4D97-AF65-F5344CB8AC3E}">
        <p14:creationId xmlns:p14="http://schemas.microsoft.com/office/powerpoint/2010/main" val="1655634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TotalTime>
  <Words>1212</Words>
  <Application>Microsoft Office PowerPoint</Application>
  <PresentationFormat>Custom</PresentationFormat>
  <Paragraphs>118</Paragraphs>
  <Slides>17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Helveticish</vt:lpstr>
      <vt:lpstr>Public Sans</vt:lpstr>
      <vt:lpstr>Public Sans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Modern Minimal Business Marketing Plan Presentation</dc:title>
  <cp:lastModifiedBy>lakshmikannan2009@outlook.com</cp:lastModifiedBy>
  <cp:revision>7</cp:revision>
  <dcterms:created xsi:type="dcterms:W3CDTF">2006-08-16T00:00:00Z</dcterms:created>
  <dcterms:modified xsi:type="dcterms:W3CDTF">2024-09-12T17:14:34Z</dcterms:modified>
  <dc:identifier>DAGNdjMMd7w</dc:identifier>
</cp:coreProperties>
</file>